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avi" ContentType="video/x-msvideo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3.xml" ContentType="application/vnd.openxmlformats-officedocument.themeOverr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4.xml" ContentType="application/vnd.openxmlformats-officedocument.themeOverr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5.xml" ContentType="application/vnd.openxmlformats-officedocument.themeOverr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theme/themeOverride6.xml" ContentType="application/vnd.openxmlformats-officedocument.themeOverr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theme/themeOverride7.xml" ContentType="application/vnd.openxmlformats-officedocument.themeOverrid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theme/themeOverride8.xml" ContentType="application/vnd.openxmlformats-officedocument.themeOverrid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theme/themeOverride9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2"/>
  </p:sldMasterIdLst>
  <p:notesMasterIdLst>
    <p:notesMasterId r:id="rId26"/>
  </p:notesMasterIdLst>
  <p:handoutMasterIdLst>
    <p:handoutMasterId r:id="rId27"/>
  </p:handoutMasterIdLst>
  <p:sldIdLst>
    <p:sldId id="256" r:id="rId3"/>
    <p:sldId id="265" r:id="rId4"/>
    <p:sldId id="257" r:id="rId5"/>
    <p:sldId id="267" r:id="rId6"/>
    <p:sldId id="268" r:id="rId7"/>
    <p:sldId id="260" r:id="rId8"/>
    <p:sldId id="262" r:id="rId9"/>
    <p:sldId id="289" r:id="rId10"/>
    <p:sldId id="271" r:id="rId11"/>
    <p:sldId id="272" r:id="rId12"/>
    <p:sldId id="273" r:id="rId13"/>
    <p:sldId id="274" r:id="rId14"/>
    <p:sldId id="275" r:id="rId15"/>
    <p:sldId id="276" r:id="rId16"/>
    <p:sldId id="277" r:id="rId17"/>
    <p:sldId id="278" r:id="rId18"/>
    <p:sldId id="283" r:id="rId19"/>
    <p:sldId id="286" r:id="rId20"/>
    <p:sldId id="279" r:id="rId21"/>
    <p:sldId id="280" r:id="rId22"/>
    <p:sldId id="285" r:id="rId23"/>
    <p:sldId id="287" r:id="rId24"/>
    <p:sldId id="288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eur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BC89EF96-8CEA-46FF-86C4-4CE0E7609802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679" autoAdjust="0"/>
    <p:restoredTop sz="94660"/>
  </p:normalViewPr>
  <p:slideViewPr>
    <p:cSldViewPr snapToGrid="0">
      <p:cViewPr varScale="1">
        <p:scale>
          <a:sx n="82" d="100"/>
          <a:sy n="82" d="100"/>
        </p:scale>
        <p:origin x="60" y="240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7" d="100"/>
          <a:sy n="57" d="100"/>
        </p:scale>
        <p:origin x="1314" y="4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commentAuthors" Target="commentAuthor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handoutMaster" Target="handoutMasters/handoutMaster1.xml"/><Relationship Id="rId3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oleObject" Target="file:///C:\verslagen%20howest\stage%20LBR\excel%20files%20nederlandstalig\jajanje.xlsx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oleObject" Target="Map1" TargetMode="Externa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oleObject" Target="file:///C:\verslagen%20howest\stage%20LBR\excel%20files%20nederlandstalig\jajanje.xlsx" TargetMode="Externa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oleObject" Target="file:///C:\verslagen%20howest\stage%20LBR\excel%20files%20nederlandstalig\jajanje.xlsx" TargetMode="Externa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.xm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oleObject" Target="file:///C:\verslagen%20howest\stage%20LBR\excel%20files%20nederlandstalig\jajanje.xlsx" TargetMode="Externa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6.xml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oleObject" Target="file:///C:\verslagen%20howest\stage%20LBR\excel%20files%20nederlandstalig\jajanje.xlsx" TargetMode="Externa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7.xml"/><Relationship Id="rId2" Type="http://schemas.microsoft.com/office/2011/relationships/chartColorStyle" Target="colors7.xml"/><Relationship Id="rId1" Type="http://schemas.microsoft.com/office/2011/relationships/chartStyle" Target="style7.xml"/><Relationship Id="rId4" Type="http://schemas.openxmlformats.org/officeDocument/2006/relationships/oleObject" Target="file:///C:\verslagen%20howest\stage%20LBR\excel%20files%20nederlandstalig\jajanje.xlsx" TargetMode="Externa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8.xml"/><Relationship Id="rId2" Type="http://schemas.microsoft.com/office/2011/relationships/chartColorStyle" Target="colors8.xml"/><Relationship Id="rId1" Type="http://schemas.microsoft.com/office/2011/relationships/chartStyle" Target="style8.xml"/><Relationship Id="rId4" Type="http://schemas.openxmlformats.org/officeDocument/2006/relationships/oleObject" Target="file:///C:\verslagen%20howest\stage%20LBR\excel%20files%20nederlandstalig\jajanje.xlsx" TargetMode="Externa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9.xml"/><Relationship Id="rId2" Type="http://schemas.microsoft.com/office/2011/relationships/chartColorStyle" Target="colors9.xml"/><Relationship Id="rId1" Type="http://schemas.microsoft.com/office/2011/relationships/chartStyle" Target="style9.xml"/><Relationship Id="rId4" Type="http://schemas.openxmlformats.org/officeDocument/2006/relationships/oleObject" Target="file:///C:\verslagen%20howest\stage%20LBR\excel%20files%20nederlandstalig\jajanje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 algn="ctr"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nl-BE" sz="2400" dirty="0" smtClean="0"/>
              <a:t>Kweek</a:t>
            </a:r>
            <a:r>
              <a:rPr lang="nl-BE" sz="2400" baseline="0" dirty="0" smtClean="0"/>
              <a:t> na sputumbehandeling van een pool </a:t>
            </a:r>
            <a:br>
              <a:rPr lang="nl-BE" sz="2400" baseline="0" dirty="0" smtClean="0"/>
            </a:br>
            <a:r>
              <a:rPr lang="nl-BE" sz="2400" baseline="0" smtClean="0"/>
              <a:t>(G003, G022, G045, G047, </a:t>
            </a:r>
            <a:r>
              <a:rPr lang="nl-BE" sz="2400" baseline="0" dirty="0" smtClean="0"/>
              <a:t>G060 en G080)</a:t>
            </a:r>
            <a:endParaRPr lang="nl-BE" sz="2400" dirty="0"/>
          </a:p>
        </c:rich>
      </c:tx>
      <c:layout>
        <c:manualLayout>
          <c:xMode val="edge"/>
          <c:yMode val="edge"/>
          <c:x val="0.26725876528221909"/>
          <c:y val="2.442848981708126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BE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C00000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/>
            </c:spPr>
          </c:dPt>
          <c:dPt>
            <c:idx val="2"/>
            <c:invertIfNegative val="0"/>
            <c:bubble3D val="0"/>
            <c:spPr>
              <a:solidFill>
                <a:srgbClr val="0070C0"/>
              </a:solidFill>
              <a:ln>
                <a:noFill/>
              </a:ln>
              <a:effectLst/>
            </c:spPr>
          </c:dPt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smtClean="0"/>
                      <a:t>&gt; 750 000</a:t>
                    </a:r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smtClean="0"/>
                      <a:t>17 750</a:t>
                    </a:r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smtClean="0"/>
                      <a:t>3 670</a:t>
                    </a:r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nl-BE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Blad1!$I$1:$I$4</c:f>
              <c:strCache>
                <c:ptCount val="4"/>
                <c:pt idx="0">
                  <c:v>CONTROLE</c:v>
                </c:pt>
                <c:pt idx="1">
                  <c:v>TOBRA (2 mM)</c:v>
                </c:pt>
                <c:pt idx="2">
                  <c:v>EDTA (32 mM)</c:v>
                </c:pt>
                <c:pt idx="3">
                  <c:v>EDTA (32 mM) + TOBRA (32 mM)</c:v>
                </c:pt>
              </c:strCache>
            </c:strRef>
          </c:cat>
          <c:val>
            <c:numRef>
              <c:f>Blad1!$J$1:$J$4</c:f>
              <c:numCache>
                <c:formatCode>General</c:formatCode>
                <c:ptCount val="4"/>
                <c:pt idx="0" formatCode="#,##0">
                  <c:v>100000</c:v>
                </c:pt>
                <c:pt idx="1">
                  <c:v>17750</c:v>
                </c:pt>
                <c:pt idx="2">
                  <c:v>3670</c:v>
                </c:pt>
                <c:pt idx="3">
                  <c:v>375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91195016"/>
        <c:axId val="191189920"/>
      </c:barChart>
      <c:catAx>
        <c:axId val="1911950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rgbClr val="00000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BE"/>
          </a:p>
        </c:txPr>
        <c:crossAx val="191189920"/>
        <c:crosses val="autoZero"/>
        <c:auto val="1"/>
        <c:lblAlgn val="ctr"/>
        <c:lblOffset val="100"/>
        <c:noMultiLvlLbl val="0"/>
      </c:catAx>
      <c:valAx>
        <c:axId val="191189920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rgbClr val="000000">
                  <a:lumMod val="50000"/>
                  <a:lumOff val="50000"/>
                </a:srgb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nl-BE" sz="2400" dirty="0" smtClean="0"/>
                  <a:t>Aantal KVE / ml</a:t>
                </a:r>
                <a:endParaRPr lang="nl-BE" sz="2400" dirty="0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nl-BE"/>
            </a:p>
          </c:txPr>
        </c:title>
        <c:numFmt formatCode="#,##0" sourceLinked="1"/>
        <c:majorTickMark val="none"/>
        <c:minorTickMark val="none"/>
        <c:tickLblPos val="nextTo"/>
        <c:crossAx val="1911950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rgbClr val="52C1CA">
            <a:lumMod val="5000"/>
            <a:lumOff val="95000"/>
          </a:srgbClr>
        </a:gs>
        <a:gs pos="74000">
          <a:srgbClr val="52C1CA">
            <a:lumMod val="45000"/>
            <a:lumOff val="55000"/>
          </a:srgbClr>
        </a:gs>
        <a:gs pos="83000">
          <a:srgbClr val="52C1CA">
            <a:lumMod val="45000"/>
            <a:lumOff val="55000"/>
          </a:srgbClr>
        </a:gs>
        <a:gs pos="100000">
          <a:srgbClr val="52C1CA">
            <a:lumMod val="30000"/>
            <a:lumOff val="70000"/>
          </a:srgbClr>
        </a:gs>
      </a:gsLst>
      <a:lin ang="5400000" scaled="1"/>
      <a:tileRect/>
    </a:gradFill>
    <a:ln>
      <a:noFill/>
    </a:ln>
    <a:effectLst/>
  </c:spPr>
  <c:txPr>
    <a:bodyPr/>
    <a:lstStyle/>
    <a:p>
      <a:pPr>
        <a:defRPr/>
      </a:pPr>
      <a:endParaRPr lang="nl-BE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nl-BE" sz="2400" baseline="0" dirty="0" err="1" smtClean="0"/>
              <a:t>qPCR</a:t>
            </a:r>
            <a:r>
              <a:rPr lang="nl-BE" sz="2400" baseline="0" dirty="0" smtClean="0"/>
              <a:t> na sputumbehandeling van de pool</a:t>
            </a:r>
            <a:endParaRPr lang="nl-BE" sz="2400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BE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29E3E">
                  <a:lumMod val="75000"/>
                </a:srgbClr>
              </a:solidFill>
              <a:ln>
                <a:noFill/>
              </a:ln>
              <a:effectLst/>
            </c:spPr>
          </c:dPt>
          <c:dPt>
            <c:idx val="1"/>
            <c:invertIfNegative val="0"/>
            <c:bubble3D val="0"/>
            <c:spPr>
              <a:solidFill>
                <a:srgbClr val="0070C0"/>
              </a:solidFill>
              <a:ln>
                <a:noFill/>
              </a:ln>
              <a:effectLst/>
            </c:spPr>
          </c:dPt>
          <c:dPt>
            <c:idx val="2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/>
            </c:spPr>
          </c:dPt>
          <c:dPt>
            <c:idx val="3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</c:spPr>
          </c:dPt>
          <c:dLbls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smtClean="0"/>
                      <a:t>36.19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en-US" smtClean="0"/>
                      <a:t>25.22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nl-BE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Blad1!$I$18:$I$21</c:f>
              <c:strCache>
                <c:ptCount val="4"/>
                <c:pt idx="0">
                  <c:v>E (32 mM) + T (32 mM)</c:v>
                </c:pt>
                <c:pt idx="1">
                  <c:v>EDTA (32 mM) </c:v>
                </c:pt>
                <c:pt idx="2">
                  <c:v>TOBRA (2 mM)</c:v>
                </c:pt>
                <c:pt idx="3">
                  <c:v>CONTROLE</c:v>
                </c:pt>
              </c:strCache>
            </c:strRef>
          </c:cat>
          <c:val>
            <c:numRef>
              <c:f>Blad1!$J$18:$J$21</c:f>
              <c:numCache>
                <c:formatCode>General</c:formatCode>
                <c:ptCount val="4"/>
                <c:pt idx="0">
                  <c:v>40</c:v>
                </c:pt>
                <c:pt idx="1">
                  <c:v>40</c:v>
                </c:pt>
                <c:pt idx="2">
                  <c:v>36.19</c:v>
                </c:pt>
                <c:pt idx="3">
                  <c:v>25.22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191188352"/>
        <c:axId val="191195800"/>
      </c:barChart>
      <c:catAx>
        <c:axId val="19118835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rgbClr val="00000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BE"/>
          </a:p>
        </c:txPr>
        <c:crossAx val="191195800"/>
        <c:crosses val="autoZero"/>
        <c:auto val="1"/>
        <c:lblAlgn val="ctr"/>
        <c:lblOffset val="100"/>
        <c:noMultiLvlLbl val="0"/>
      </c:catAx>
      <c:valAx>
        <c:axId val="191195800"/>
        <c:scaling>
          <c:orientation val="minMax"/>
          <c:min val="0"/>
        </c:scaling>
        <c:delete val="0"/>
        <c:axPos val="b"/>
        <c:majorGridlines>
          <c:spPr>
            <a:ln w="9525" cap="flat" cmpd="sng" algn="ctr">
              <a:solidFill>
                <a:srgbClr val="000000">
                  <a:lumMod val="50000"/>
                  <a:lumOff val="50000"/>
                </a:srgb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nl-BE" sz="2400"/>
                  <a:t>Cq-waarden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2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nl-BE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BE"/>
          </a:p>
        </c:txPr>
        <c:crossAx val="1911883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rgbClr val="52C1CA">
            <a:lumMod val="5000"/>
            <a:lumOff val="95000"/>
          </a:srgbClr>
        </a:gs>
        <a:gs pos="74000">
          <a:srgbClr val="52C1CA">
            <a:lumMod val="45000"/>
            <a:lumOff val="55000"/>
          </a:srgbClr>
        </a:gs>
        <a:gs pos="83000">
          <a:srgbClr val="52C1CA">
            <a:lumMod val="45000"/>
            <a:lumOff val="55000"/>
          </a:srgbClr>
        </a:gs>
        <a:gs pos="100000">
          <a:srgbClr val="52C1CA">
            <a:lumMod val="30000"/>
            <a:lumOff val="70000"/>
          </a:srgbClr>
        </a:gs>
      </a:gsLst>
      <a:lin ang="5400000" scaled="1"/>
      <a:tileRect/>
    </a:gradFill>
    <a:ln w="9525" cap="flat" cmpd="sng" algn="ctr">
      <a:noFill/>
      <a:round/>
    </a:ln>
    <a:effectLst/>
  </c:spPr>
  <c:txPr>
    <a:bodyPr/>
    <a:lstStyle/>
    <a:p>
      <a:pPr>
        <a:defRPr/>
      </a:pPr>
      <a:endParaRPr lang="nl-BE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nl-BE" sz="2400" dirty="0" smtClean="0"/>
              <a:t>Kweek </a:t>
            </a:r>
            <a:r>
              <a:rPr lang="nl-BE" sz="2400" dirty="0"/>
              <a:t>na sputumbehandeling van patiënt G020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BE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</c:spPr>
          </c:dPt>
          <c:dPt>
            <c:idx val="1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/>
            </c:spPr>
          </c:dPt>
          <c:dPt>
            <c:idx val="2"/>
            <c:invertIfNegative val="0"/>
            <c:bubble3D val="0"/>
            <c:spPr>
              <a:solidFill>
                <a:srgbClr val="0070C0"/>
              </a:solidFill>
              <a:ln>
                <a:noFill/>
              </a:ln>
              <a:effectLst/>
            </c:spPr>
          </c:dPt>
          <c:dPt>
            <c:idx val="6"/>
            <c:invertIfNegative val="0"/>
            <c:bubble3D val="0"/>
            <c:spPr>
              <a:solidFill>
                <a:srgbClr val="FFCD36">
                  <a:lumMod val="60000"/>
                  <a:lumOff val="40000"/>
                </a:srgbClr>
              </a:solidFill>
              <a:ln>
                <a:noFill/>
              </a:ln>
              <a:effectLst/>
            </c:spPr>
          </c:dPt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&gt; 750 000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nl-BE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Blad1!$A$33:$A$39</c:f>
              <c:strCache>
                <c:ptCount val="7"/>
                <c:pt idx="0">
                  <c:v>CON</c:v>
                </c:pt>
                <c:pt idx="1">
                  <c:v>T (2 mM)</c:v>
                </c:pt>
                <c:pt idx="2">
                  <c:v>E (32 mM) </c:v>
                </c:pt>
                <c:pt idx="3">
                  <c:v>E (32 mM) + T </c:v>
                </c:pt>
                <c:pt idx="4">
                  <c:v>E (16 mM) + T </c:v>
                </c:pt>
                <c:pt idx="5">
                  <c:v>E (8 mM) + T </c:v>
                </c:pt>
                <c:pt idx="6">
                  <c:v>E (4 mM) + T </c:v>
                </c:pt>
              </c:strCache>
            </c:strRef>
          </c:cat>
          <c:val>
            <c:numRef>
              <c:f>Blad1!$B$33:$B$39</c:f>
              <c:numCache>
                <c:formatCode>_ * #,##0_ ;_ * \-#,##0_ ;_ * "-"??_ ;_ @_ </c:formatCode>
                <c:ptCount val="7"/>
                <c:pt idx="0" formatCode="#,##0">
                  <c:v>100000</c:v>
                </c:pt>
                <c:pt idx="1">
                  <c:v>44500</c:v>
                </c:pt>
                <c:pt idx="2" formatCode="#,##0">
                  <c:v>1500</c:v>
                </c:pt>
                <c:pt idx="3" formatCode="General">
                  <c:v>0</c:v>
                </c:pt>
                <c:pt idx="4" formatCode="General">
                  <c:v>0</c:v>
                </c:pt>
                <c:pt idx="5" formatCode="General">
                  <c:v>0</c:v>
                </c:pt>
                <c:pt idx="6" formatCode="#,##0">
                  <c:v>4000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91188744"/>
        <c:axId val="191189136"/>
      </c:barChart>
      <c:catAx>
        <c:axId val="1911887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rgbClr val="00000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BE"/>
          </a:p>
        </c:txPr>
        <c:crossAx val="191189136"/>
        <c:crosses val="autoZero"/>
        <c:auto val="1"/>
        <c:lblAlgn val="ctr"/>
        <c:lblOffset val="100"/>
        <c:noMultiLvlLbl val="0"/>
      </c:catAx>
      <c:valAx>
        <c:axId val="191189136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rgbClr val="000000">
                  <a:lumMod val="50000"/>
                  <a:lumOff val="50000"/>
                </a:srgb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nl-BE" sz="2000" dirty="0" smtClean="0"/>
                  <a:t>Aantal</a:t>
                </a:r>
                <a:r>
                  <a:rPr lang="nl-BE" sz="2000" baseline="0" dirty="0" smtClean="0"/>
                  <a:t> KVE / ml</a:t>
                </a:r>
                <a:endParaRPr lang="nl-BE" sz="2000" dirty="0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nl-BE"/>
            </a:p>
          </c:txPr>
        </c:title>
        <c:numFmt formatCode="#,##0" sourceLinked="1"/>
        <c:majorTickMark val="none"/>
        <c:minorTickMark val="none"/>
        <c:tickLblPos val="nextTo"/>
        <c:crossAx val="1911887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rgbClr val="52C1CA">
            <a:lumMod val="5000"/>
            <a:lumOff val="95000"/>
          </a:srgbClr>
        </a:gs>
        <a:gs pos="74000">
          <a:srgbClr val="52C1CA">
            <a:lumMod val="45000"/>
            <a:lumOff val="55000"/>
          </a:srgbClr>
        </a:gs>
        <a:gs pos="83000">
          <a:srgbClr val="52C1CA">
            <a:lumMod val="45000"/>
            <a:lumOff val="55000"/>
          </a:srgbClr>
        </a:gs>
        <a:gs pos="100000">
          <a:srgbClr val="52C1CA">
            <a:lumMod val="30000"/>
            <a:lumOff val="70000"/>
          </a:srgbClr>
        </a:gs>
      </a:gsLst>
      <a:lin ang="5400000" scaled="1"/>
      <a:tileRect/>
    </a:gra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sz="1600"/>
      </a:pPr>
      <a:endParaRPr lang="nl-BE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nl-BE" sz="2400" baseline="0" dirty="0" smtClean="0"/>
              <a:t> kweek na sputumbehandeling van patiënt G031</a:t>
            </a:r>
            <a:endParaRPr lang="nl-BE" sz="2400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BE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C00000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1.2194349119414364E-3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en-US" smtClean="0"/>
                      <a:t>&gt; 750</a:t>
                    </a:r>
                    <a:r>
                      <a:rPr lang="en-US" baseline="0" smtClean="0"/>
                      <a:t> 000</a:t>
                    </a:r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nl-BE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Blad1!$A$52:$A$58</c:f>
              <c:strCache>
                <c:ptCount val="7"/>
                <c:pt idx="0">
                  <c:v>CON</c:v>
                </c:pt>
                <c:pt idx="1">
                  <c:v>T (2 mM)</c:v>
                </c:pt>
                <c:pt idx="2">
                  <c:v>E (32 mM)</c:v>
                </c:pt>
                <c:pt idx="3">
                  <c:v>E (32 mM) + T</c:v>
                </c:pt>
                <c:pt idx="4">
                  <c:v>E (16 mM) + T</c:v>
                </c:pt>
                <c:pt idx="5">
                  <c:v>E (8 mM) + T</c:v>
                </c:pt>
                <c:pt idx="6">
                  <c:v>E (4 mM) + T</c:v>
                </c:pt>
              </c:strCache>
            </c:strRef>
          </c:cat>
          <c:val>
            <c:numRef>
              <c:f>Blad1!$B$52:$B$58</c:f>
              <c:numCache>
                <c:formatCode>General</c:formatCode>
                <c:ptCount val="7"/>
                <c:pt idx="0" formatCode="#,##0">
                  <c:v>100000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91191096"/>
        <c:axId val="191191488"/>
      </c:barChart>
      <c:catAx>
        <c:axId val="1911910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rgbClr val="00000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BE"/>
          </a:p>
        </c:txPr>
        <c:crossAx val="191191488"/>
        <c:crosses val="autoZero"/>
        <c:auto val="1"/>
        <c:lblAlgn val="ctr"/>
        <c:lblOffset val="100"/>
        <c:noMultiLvlLbl val="0"/>
      </c:catAx>
      <c:valAx>
        <c:axId val="191191488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rgbClr val="000000">
                  <a:lumMod val="50000"/>
                  <a:lumOff val="50000"/>
                </a:srgb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nl-BE" sz="2000" dirty="0" smtClean="0"/>
                  <a:t>Aantal</a:t>
                </a:r>
                <a:r>
                  <a:rPr lang="nl-BE" sz="2000" baseline="0" dirty="0" smtClean="0"/>
                  <a:t> KVE / ml</a:t>
                </a:r>
                <a:endParaRPr lang="nl-BE" sz="2000" dirty="0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nl-BE"/>
            </a:p>
          </c:txPr>
        </c:title>
        <c:numFmt formatCode="#,##0" sourceLinked="1"/>
        <c:majorTickMark val="none"/>
        <c:minorTickMark val="none"/>
        <c:tickLblPos val="nextTo"/>
        <c:crossAx val="1911910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rgbClr val="52C1CA">
            <a:lumMod val="5000"/>
            <a:lumOff val="95000"/>
          </a:srgbClr>
        </a:gs>
        <a:gs pos="74000">
          <a:srgbClr val="52C1CA">
            <a:lumMod val="45000"/>
            <a:lumOff val="55000"/>
          </a:srgbClr>
        </a:gs>
        <a:gs pos="83000">
          <a:srgbClr val="52C1CA">
            <a:lumMod val="45000"/>
            <a:lumOff val="55000"/>
          </a:srgbClr>
        </a:gs>
        <a:gs pos="100000">
          <a:srgbClr val="52C1CA">
            <a:lumMod val="30000"/>
            <a:lumOff val="70000"/>
          </a:srgbClr>
        </a:gs>
      </a:gsLst>
      <a:lin ang="5400000" scaled="1"/>
      <a:tileRect/>
    </a:gradFill>
    <a:ln>
      <a:noFill/>
    </a:ln>
    <a:effectLst/>
  </c:spPr>
  <c:txPr>
    <a:bodyPr/>
    <a:lstStyle/>
    <a:p>
      <a:pPr>
        <a:defRPr/>
      </a:pPr>
      <a:endParaRPr lang="nl-BE"/>
    </a:p>
  </c:txPr>
  <c:externalData r:id="rId4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nl-BE" sz="2400" baseline="0" dirty="0" smtClean="0"/>
              <a:t> </a:t>
            </a:r>
            <a:r>
              <a:rPr lang="nl-BE" sz="2400" baseline="0" dirty="0" err="1" smtClean="0"/>
              <a:t>qPCR</a:t>
            </a:r>
            <a:r>
              <a:rPr lang="nl-BE" sz="2400" baseline="0" dirty="0" smtClean="0"/>
              <a:t> na sputumbehandeling van patiënt G031</a:t>
            </a:r>
            <a:endParaRPr lang="nl-BE" sz="2400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BE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FCD36">
                  <a:lumMod val="60000"/>
                  <a:lumOff val="40000"/>
                </a:srgbClr>
              </a:solidFill>
              <a:ln>
                <a:noFill/>
              </a:ln>
              <a:effectLst/>
            </c:spPr>
          </c:dPt>
          <c:dPt>
            <c:idx val="1"/>
            <c:invertIfNegative val="0"/>
            <c:bubble3D val="0"/>
            <c:spPr>
              <a:solidFill>
                <a:srgbClr val="F29E3E">
                  <a:lumMod val="60000"/>
                  <a:lumOff val="40000"/>
                </a:srgbClr>
              </a:solidFill>
              <a:ln>
                <a:noFill/>
              </a:ln>
              <a:effectLst/>
            </c:spPr>
          </c:dPt>
          <c:dPt>
            <c:idx val="2"/>
            <c:invertIfNegative val="0"/>
            <c:bubble3D val="0"/>
            <c:spPr>
              <a:solidFill>
                <a:srgbClr val="FFCD36">
                  <a:lumMod val="75000"/>
                </a:srgbClr>
              </a:solidFill>
              <a:ln>
                <a:noFill/>
              </a:ln>
              <a:effectLst/>
            </c:spPr>
          </c:dPt>
          <c:dPt>
            <c:idx val="3"/>
            <c:invertIfNegative val="0"/>
            <c:bubble3D val="0"/>
            <c:spPr>
              <a:solidFill>
                <a:srgbClr val="F29E3E">
                  <a:lumMod val="75000"/>
                </a:srgbClr>
              </a:solidFill>
              <a:ln>
                <a:noFill/>
              </a:ln>
              <a:effectLst/>
            </c:spPr>
          </c:dPt>
          <c:dPt>
            <c:idx val="4"/>
            <c:invertIfNegative val="0"/>
            <c:bubble3D val="0"/>
            <c:spPr>
              <a:solidFill>
                <a:srgbClr val="0070C0"/>
              </a:solidFill>
              <a:ln>
                <a:noFill/>
              </a:ln>
              <a:effectLst/>
            </c:spPr>
          </c:dPt>
          <c:dPt>
            <c:idx val="5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/>
            </c:spPr>
          </c:dPt>
          <c:dPt>
            <c:idx val="6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</c:spPr>
          </c:dPt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smtClean="0"/>
                      <a:t>32.07</a:t>
                    </a:r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smtClean="0"/>
                      <a:t>32.88</a:t>
                    </a:r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smtClean="0"/>
                      <a:t>34.81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en-US" smtClean="0"/>
                      <a:t>35.23</a:t>
                    </a:r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/>
              <c:tx>
                <c:rich>
                  <a:bodyPr/>
                  <a:lstStyle/>
                  <a:p>
                    <a:r>
                      <a:rPr lang="en-US" smtClean="0"/>
                      <a:t>32.05</a:t>
                    </a:r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/>
              <c:tx>
                <c:rich>
                  <a:bodyPr/>
                  <a:lstStyle/>
                  <a:p>
                    <a:r>
                      <a:rPr lang="en-US" smtClean="0"/>
                      <a:t>29.77</a:t>
                    </a:r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26.93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nl-BE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Blad1!$A$62:$A$68</c:f>
              <c:strCache>
                <c:ptCount val="7"/>
                <c:pt idx="0">
                  <c:v>E (4 mM) + T</c:v>
                </c:pt>
                <c:pt idx="1">
                  <c:v>E (8 mM) + T</c:v>
                </c:pt>
                <c:pt idx="2">
                  <c:v>E (16 mM) + T</c:v>
                </c:pt>
                <c:pt idx="3">
                  <c:v>E (32 mM) + T</c:v>
                </c:pt>
                <c:pt idx="4">
                  <c:v>EDTA (32 mM)</c:v>
                </c:pt>
                <c:pt idx="5">
                  <c:v>TOBRA (2 mM)</c:v>
                </c:pt>
                <c:pt idx="6">
                  <c:v>CONTROLE</c:v>
                </c:pt>
              </c:strCache>
            </c:strRef>
          </c:cat>
          <c:val>
            <c:numRef>
              <c:f>Blad1!$B$62:$B$68</c:f>
              <c:numCache>
                <c:formatCode>General</c:formatCode>
                <c:ptCount val="7"/>
                <c:pt idx="0">
                  <c:v>32.07</c:v>
                </c:pt>
                <c:pt idx="1">
                  <c:v>32.880000000000003</c:v>
                </c:pt>
                <c:pt idx="2">
                  <c:v>34.81</c:v>
                </c:pt>
                <c:pt idx="3">
                  <c:v>35.229999999999997</c:v>
                </c:pt>
                <c:pt idx="4">
                  <c:v>32.049999999999997</c:v>
                </c:pt>
                <c:pt idx="5">
                  <c:v>29.77</c:v>
                </c:pt>
                <c:pt idx="6">
                  <c:v>26.93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191192272"/>
        <c:axId val="191192664"/>
      </c:barChart>
      <c:catAx>
        <c:axId val="19119227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rgbClr val="00000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BE"/>
          </a:p>
        </c:txPr>
        <c:crossAx val="191192664"/>
        <c:crosses val="autoZero"/>
        <c:auto val="1"/>
        <c:lblAlgn val="ctr"/>
        <c:lblOffset val="100"/>
        <c:noMultiLvlLbl val="0"/>
      </c:catAx>
      <c:valAx>
        <c:axId val="191192664"/>
        <c:scaling>
          <c:orientation val="minMax"/>
          <c:min val="20"/>
        </c:scaling>
        <c:delete val="0"/>
        <c:axPos val="b"/>
        <c:majorGridlines>
          <c:spPr>
            <a:ln w="9525" cap="flat" cmpd="sng" algn="ctr">
              <a:solidFill>
                <a:srgbClr val="000000">
                  <a:lumMod val="50000"/>
                  <a:lumOff val="50000"/>
                </a:srgb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nl-BE" sz="2400" dirty="0" err="1" smtClean="0"/>
                  <a:t>Cq</a:t>
                </a:r>
                <a:r>
                  <a:rPr lang="nl-BE" sz="2400" dirty="0" smtClean="0"/>
                  <a:t>-waarden</a:t>
                </a:r>
                <a:endParaRPr lang="nl-BE" sz="2400" dirty="0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2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nl-BE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BE"/>
          </a:p>
        </c:txPr>
        <c:crossAx val="1911922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rgbClr val="52C1CA">
            <a:lumMod val="5000"/>
            <a:lumOff val="95000"/>
          </a:srgbClr>
        </a:gs>
        <a:gs pos="74000">
          <a:srgbClr val="52C1CA">
            <a:lumMod val="45000"/>
            <a:lumOff val="55000"/>
          </a:srgbClr>
        </a:gs>
        <a:gs pos="83000">
          <a:srgbClr val="52C1CA">
            <a:lumMod val="45000"/>
            <a:lumOff val="55000"/>
          </a:srgbClr>
        </a:gs>
        <a:gs pos="100000">
          <a:srgbClr val="52C1CA">
            <a:lumMod val="30000"/>
            <a:lumOff val="70000"/>
          </a:srgbClr>
        </a:gs>
      </a:gsLst>
      <a:lin ang="5400000" scaled="1"/>
      <a:tileRect/>
    </a:gradFill>
    <a:ln>
      <a:noFill/>
    </a:ln>
    <a:effectLst/>
  </c:spPr>
  <c:txPr>
    <a:bodyPr/>
    <a:lstStyle/>
    <a:p>
      <a:pPr>
        <a:defRPr/>
      </a:pPr>
      <a:endParaRPr lang="nl-BE"/>
    </a:p>
  </c:txPr>
  <c:externalData r:id="rId4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nl-BE" sz="2200" dirty="0" smtClean="0"/>
              <a:t>Kweek</a:t>
            </a:r>
            <a:r>
              <a:rPr lang="nl-BE" sz="2200" baseline="0" dirty="0" smtClean="0"/>
              <a:t> na sputumbehandeling van patiënt G031 met voorbehandeling </a:t>
            </a:r>
            <a:r>
              <a:rPr lang="nl-BE" sz="2200" baseline="0" dirty="0" err="1" smtClean="0"/>
              <a:t>pulmozyme</a:t>
            </a:r>
            <a:endParaRPr lang="nl-BE" sz="2200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BE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C00000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rgbClr val="DA6A89">
                  <a:lumMod val="50000"/>
                </a:srgbClr>
              </a:solidFill>
              <a:ln>
                <a:noFill/>
              </a:ln>
              <a:effectLst/>
            </c:spPr>
          </c:dPt>
          <c:dPt>
            <c:idx val="6"/>
            <c:invertIfNegative val="0"/>
            <c:bubble3D val="0"/>
            <c:spPr>
              <a:solidFill>
                <a:srgbClr val="DA6A89">
                  <a:lumMod val="75000"/>
                </a:srgbClr>
              </a:solidFill>
              <a:ln>
                <a:noFill/>
              </a:ln>
              <a:effectLst/>
            </c:spPr>
          </c:dPt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smtClean="0"/>
                      <a:t>&gt; 120 000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smtClean="0"/>
                      <a:t>&gt; 120 000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layout/>
              <c:tx>
                <c:rich>
                  <a:bodyPr/>
                  <a:lstStyle/>
                  <a:p>
                    <a:r>
                      <a:rPr lang="en-US" smtClean="0"/>
                      <a:t>&gt; 120 000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nl-BE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Blad1!$A$85:$A$91</c:f>
              <c:strCache>
                <c:ptCount val="7"/>
                <c:pt idx="0">
                  <c:v>CON </c:v>
                </c:pt>
                <c:pt idx="1">
                  <c:v>P</c:v>
                </c:pt>
                <c:pt idx="2">
                  <c:v>PE</c:v>
                </c:pt>
                <c:pt idx="3">
                  <c:v>PET</c:v>
                </c:pt>
                <c:pt idx="4">
                  <c:v>PBE</c:v>
                </c:pt>
                <c:pt idx="5">
                  <c:v>PT</c:v>
                </c:pt>
                <c:pt idx="6">
                  <c:v>PB</c:v>
                </c:pt>
              </c:strCache>
            </c:strRef>
          </c:cat>
          <c:val>
            <c:numRef>
              <c:f>Blad1!$B$85:$B$91</c:f>
              <c:numCache>
                <c:formatCode>#,##0</c:formatCode>
                <c:ptCount val="7"/>
                <c:pt idx="0">
                  <c:v>120000</c:v>
                </c:pt>
                <c:pt idx="1">
                  <c:v>120000</c:v>
                </c:pt>
                <c:pt idx="2" formatCode="General">
                  <c:v>0</c:v>
                </c:pt>
                <c:pt idx="3" formatCode="General">
                  <c:v>0</c:v>
                </c:pt>
                <c:pt idx="4" formatCode="General">
                  <c:v>0</c:v>
                </c:pt>
                <c:pt idx="5" formatCode="General">
                  <c:v>0</c:v>
                </c:pt>
                <c:pt idx="6">
                  <c:v>120000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91193448"/>
        <c:axId val="192831464"/>
      </c:barChart>
      <c:catAx>
        <c:axId val="1911934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rgbClr val="00000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BE"/>
          </a:p>
        </c:txPr>
        <c:crossAx val="192831464"/>
        <c:crosses val="autoZero"/>
        <c:auto val="1"/>
        <c:lblAlgn val="ctr"/>
        <c:lblOffset val="100"/>
        <c:noMultiLvlLbl val="0"/>
      </c:catAx>
      <c:valAx>
        <c:axId val="192831464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rgbClr val="000000">
                  <a:lumMod val="50000"/>
                  <a:lumOff val="50000"/>
                </a:srgb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nl-BE" sz="2000" dirty="0" smtClean="0"/>
                  <a:t>Aantal KVE / ml</a:t>
                </a:r>
                <a:endParaRPr lang="nl-BE" sz="2000" dirty="0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nl-BE"/>
            </a:p>
          </c:txPr>
        </c:title>
        <c:numFmt formatCode="#,##0" sourceLinked="1"/>
        <c:majorTickMark val="none"/>
        <c:minorTickMark val="none"/>
        <c:tickLblPos val="nextTo"/>
        <c:crossAx val="1911934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rgbClr val="52C1CA">
            <a:lumMod val="5000"/>
            <a:lumOff val="95000"/>
          </a:srgbClr>
        </a:gs>
        <a:gs pos="74000">
          <a:srgbClr val="52C1CA">
            <a:lumMod val="45000"/>
            <a:lumOff val="55000"/>
          </a:srgbClr>
        </a:gs>
        <a:gs pos="83000">
          <a:srgbClr val="52C1CA">
            <a:lumMod val="45000"/>
            <a:lumOff val="55000"/>
          </a:srgbClr>
        </a:gs>
        <a:gs pos="100000">
          <a:srgbClr val="52C1CA">
            <a:lumMod val="30000"/>
            <a:lumOff val="70000"/>
          </a:srgbClr>
        </a:gs>
      </a:gsLst>
      <a:lin ang="5400000" scaled="1"/>
      <a:tileRect/>
    </a:gradFill>
    <a:ln>
      <a:noFill/>
    </a:ln>
    <a:effectLst/>
  </c:spPr>
  <c:txPr>
    <a:bodyPr/>
    <a:lstStyle/>
    <a:p>
      <a:pPr>
        <a:defRPr/>
      </a:pPr>
      <a:endParaRPr lang="nl-BE"/>
    </a:p>
  </c:txPr>
  <c:externalData r:id="rId4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nl-BE" sz="2300" baseline="0" dirty="0" err="1" smtClean="0"/>
              <a:t>qPCR</a:t>
            </a:r>
            <a:r>
              <a:rPr lang="nl-BE" sz="2300" baseline="0" dirty="0" smtClean="0"/>
              <a:t> na sputumbehandeling van patiënt G031 met voorbehandeling pulmozyme </a:t>
            </a:r>
            <a:endParaRPr lang="nl-BE" sz="2300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BE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DA6A89">
                  <a:lumMod val="75000"/>
                </a:srgbClr>
              </a:solidFill>
              <a:ln>
                <a:noFill/>
              </a:ln>
              <a:effectLst/>
            </c:spPr>
          </c:dPt>
          <c:dPt>
            <c:idx val="1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/>
            </c:spPr>
          </c:dPt>
          <c:dPt>
            <c:idx val="2"/>
            <c:invertIfNegative val="0"/>
            <c:bubble3D val="0"/>
            <c:spPr>
              <a:solidFill>
                <a:srgbClr val="7384CA"/>
              </a:solidFill>
              <a:ln>
                <a:noFill/>
              </a:ln>
              <a:effectLst/>
            </c:spPr>
          </c:dPt>
          <c:dPt>
            <c:idx val="3"/>
            <c:invertIfNegative val="0"/>
            <c:bubble3D val="0"/>
            <c:spPr>
              <a:solidFill>
                <a:srgbClr val="F29E3E">
                  <a:lumMod val="75000"/>
                </a:srgbClr>
              </a:solidFill>
              <a:ln>
                <a:noFill/>
              </a:ln>
              <a:effectLst/>
            </c:spPr>
          </c:dPt>
          <c:dPt>
            <c:idx val="4"/>
            <c:invertIfNegative val="0"/>
            <c:bubble3D val="0"/>
            <c:spPr>
              <a:solidFill>
                <a:srgbClr val="0070C0"/>
              </a:solidFill>
              <a:ln>
                <a:noFill/>
              </a:ln>
              <a:effectLst/>
            </c:spPr>
          </c:dPt>
          <c:dPt>
            <c:idx val="5"/>
            <c:invertIfNegative val="0"/>
            <c:bubble3D val="0"/>
            <c:spPr>
              <a:solidFill>
                <a:srgbClr val="DA6A89">
                  <a:lumMod val="50000"/>
                </a:srgbClr>
              </a:solidFill>
              <a:ln>
                <a:noFill/>
              </a:ln>
              <a:effectLst/>
            </c:spPr>
          </c:dPt>
          <c:dPt>
            <c:idx val="6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</c:spPr>
          </c:dPt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smtClean="0"/>
                      <a:t>27.68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smtClean="0"/>
                      <a:t>29.70</a:t>
                    </a:r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37.77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en-US" smtClean="0"/>
                      <a:t>33.03</a:t>
                    </a:r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/>
              <c:tx>
                <c:rich>
                  <a:bodyPr/>
                  <a:lstStyle/>
                  <a:p>
                    <a:r>
                      <a:rPr lang="en-US" smtClean="0"/>
                      <a:t>33.01</a:t>
                    </a:r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/>
              <c:tx>
                <c:rich>
                  <a:bodyPr/>
                  <a:lstStyle/>
                  <a:p>
                    <a:r>
                      <a:rPr lang="en-US" smtClean="0"/>
                      <a:t>26.93</a:t>
                    </a:r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layout/>
              <c:tx>
                <c:rich>
                  <a:bodyPr/>
                  <a:lstStyle/>
                  <a:p>
                    <a:r>
                      <a:rPr lang="en-US" smtClean="0"/>
                      <a:t>28.08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nl-BE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Blad1!$A$98:$A$104</c:f>
              <c:strCache>
                <c:ptCount val="7"/>
                <c:pt idx="0">
                  <c:v>PB</c:v>
                </c:pt>
                <c:pt idx="1">
                  <c:v>PT</c:v>
                </c:pt>
                <c:pt idx="2">
                  <c:v>PBE</c:v>
                </c:pt>
                <c:pt idx="3">
                  <c:v>PET</c:v>
                </c:pt>
                <c:pt idx="4">
                  <c:v>PE</c:v>
                </c:pt>
                <c:pt idx="5">
                  <c:v>P</c:v>
                </c:pt>
                <c:pt idx="6">
                  <c:v>CON </c:v>
                </c:pt>
              </c:strCache>
            </c:strRef>
          </c:cat>
          <c:val>
            <c:numRef>
              <c:f>Blad1!$B$98:$B$104</c:f>
              <c:numCache>
                <c:formatCode>General</c:formatCode>
                <c:ptCount val="7"/>
                <c:pt idx="0">
                  <c:v>27.68</c:v>
                </c:pt>
                <c:pt idx="1">
                  <c:v>29.7</c:v>
                </c:pt>
                <c:pt idx="2">
                  <c:v>37.770000000000003</c:v>
                </c:pt>
                <c:pt idx="3">
                  <c:v>33.03</c:v>
                </c:pt>
                <c:pt idx="4">
                  <c:v>33.01</c:v>
                </c:pt>
                <c:pt idx="5">
                  <c:v>26.93</c:v>
                </c:pt>
                <c:pt idx="6">
                  <c:v>28.08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192829896"/>
        <c:axId val="192835776"/>
      </c:barChart>
      <c:catAx>
        <c:axId val="19282989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rgbClr val="00000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BE"/>
          </a:p>
        </c:txPr>
        <c:crossAx val="192835776"/>
        <c:crosses val="autoZero"/>
        <c:auto val="1"/>
        <c:lblAlgn val="ctr"/>
        <c:lblOffset val="100"/>
        <c:noMultiLvlLbl val="0"/>
      </c:catAx>
      <c:valAx>
        <c:axId val="192835776"/>
        <c:scaling>
          <c:orientation val="minMax"/>
          <c:min val="0"/>
        </c:scaling>
        <c:delete val="0"/>
        <c:axPos val="b"/>
        <c:majorGridlines>
          <c:spPr>
            <a:ln w="9525" cap="flat" cmpd="sng" algn="ctr">
              <a:solidFill>
                <a:srgbClr val="000000">
                  <a:lumMod val="50000"/>
                  <a:lumOff val="50000"/>
                </a:srgb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nl-BE" sz="2400" dirty="0" err="1" smtClean="0"/>
                  <a:t>Cq</a:t>
                </a:r>
                <a:r>
                  <a:rPr lang="nl-BE" sz="2400" smtClean="0"/>
                  <a:t>-waarden</a:t>
                </a:r>
                <a:endParaRPr lang="nl-BE" sz="2400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2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nl-BE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BE"/>
          </a:p>
        </c:txPr>
        <c:crossAx val="1928298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rgbClr val="52C1CA">
            <a:lumMod val="5000"/>
            <a:lumOff val="95000"/>
          </a:srgbClr>
        </a:gs>
        <a:gs pos="74000">
          <a:srgbClr val="52C1CA">
            <a:lumMod val="45000"/>
            <a:lumOff val="55000"/>
          </a:srgbClr>
        </a:gs>
        <a:gs pos="83000">
          <a:srgbClr val="52C1CA">
            <a:lumMod val="45000"/>
            <a:lumOff val="55000"/>
          </a:srgbClr>
        </a:gs>
        <a:gs pos="100000">
          <a:srgbClr val="52C1CA">
            <a:lumMod val="30000"/>
            <a:lumOff val="70000"/>
          </a:srgbClr>
        </a:gs>
      </a:gsLst>
      <a:lin ang="5400000" scaled="1"/>
      <a:tileRect/>
    </a:gradFill>
    <a:ln>
      <a:noFill/>
    </a:ln>
    <a:effectLst/>
  </c:spPr>
  <c:txPr>
    <a:bodyPr/>
    <a:lstStyle/>
    <a:p>
      <a:pPr>
        <a:defRPr/>
      </a:pPr>
      <a:endParaRPr lang="nl-BE"/>
    </a:p>
  </c:txPr>
  <c:externalData r:id="rId4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nl-BE" sz="2000" dirty="0" smtClean="0"/>
              <a:t>Kweek</a:t>
            </a:r>
            <a:r>
              <a:rPr lang="nl-BE" sz="2000" baseline="0" dirty="0" smtClean="0"/>
              <a:t> na sputumbehandeling van patiënt G061 met voorbehandeling pulmozyme (30 U/ml)</a:t>
            </a:r>
            <a:endParaRPr lang="nl-BE" sz="2000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BE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C00000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rgbClr val="DA6A89">
                  <a:lumMod val="50000"/>
                </a:srgbClr>
              </a:solidFill>
              <a:ln>
                <a:noFill/>
              </a:ln>
              <a:effectLst/>
            </c:spPr>
          </c:dPt>
          <c:dPt>
            <c:idx val="2"/>
            <c:invertIfNegative val="0"/>
            <c:bubble3D val="0"/>
            <c:spPr>
              <a:solidFill>
                <a:srgbClr val="0070C0"/>
              </a:solidFill>
              <a:ln>
                <a:noFill/>
              </a:ln>
              <a:effectLst/>
            </c:spPr>
          </c:dPt>
          <c:dPt>
            <c:idx val="3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/>
            </c:spPr>
          </c:dPt>
          <c:dPt>
            <c:idx val="4"/>
            <c:invertIfNegative val="0"/>
            <c:bubble3D val="0"/>
            <c:spPr>
              <a:solidFill>
                <a:srgbClr val="DA6A89">
                  <a:lumMod val="75000"/>
                </a:srgbClr>
              </a:solidFill>
              <a:ln>
                <a:noFill/>
              </a:ln>
              <a:effectLst/>
            </c:spPr>
          </c:dPt>
          <c:dPt>
            <c:idx val="5"/>
            <c:invertIfNegative val="0"/>
            <c:bubble3D val="0"/>
            <c:spPr>
              <a:solidFill>
                <a:srgbClr val="7384CA"/>
              </a:solidFill>
              <a:ln>
                <a:noFill/>
              </a:ln>
              <a:effectLst/>
            </c:spPr>
          </c:dPt>
          <c:dPt>
            <c:idx val="6"/>
            <c:invertIfNegative val="0"/>
            <c:bubble3D val="0"/>
            <c:spPr>
              <a:solidFill>
                <a:srgbClr val="7384CA">
                  <a:lumMod val="50000"/>
                </a:srgbClr>
              </a:solidFill>
              <a:ln>
                <a:noFill/>
              </a:ln>
              <a:effectLst/>
            </c:spPr>
          </c:dPt>
          <c:dPt>
            <c:idx val="7"/>
            <c:invertIfNegative val="0"/>
            <c:bubble3D val="0"/>
            <c:spPr>
              <a:solidFill>
                <a:srgbClr val="F29E3E">
                  <a:lumMod val="75000"/>
                </a:srgbClr>
              </a:solidFill>
              <a:ln>
                <a:noFill/>
              </a:ln>
              <a:effectLst/>
            </c:spPr>
          </c:dPt>
          <c:dLbls>
            <c:dLbl>
              <c:idx val="4"/>
              <c:layout/>
              <c:tx>
                <c:rich>
                  <a:bodyPr/>
                  <a:lstStyle/>
                  <a:p>
                    <a:r>
                      <a:rPr lang="en-US" smtClean="0"/>
                      <a:t>&gt;</a:t>
                    </a:r>
                    <a:r>
                      <a:rPr lang="en-US" baseline="0" smtClean="0"/>
                      <a:t> 600 000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nl-BE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Blad1!$A$118:$A$125</c:f>
              <c:strCache>
                <c:ptCount val="8"/>
                <c:pt idx="0">
                  <c:v>CON </c:v>
                </c:pt>
                <c:pt idx="1">
                  <c:v>P</c:v>
                </c:pt>
                <c:pt idx="2">
                  <c:v>PE</c:v>
                </c:pt>
                <c:pt idx="3">
                  <c:v>PT</c:v>
                </c:pt>
                <c:pt idx="4">
                  <c:v>PB</c:v>
                </c:pt>
                <c:pt idx="5">
                  <c:v>PBE</c:v>
                </c:pt>
                <c:pt idx="6">
                  <c:v>PBT</c:v>
                </c:pt>
                <c:pt idx="7">
                  <c:v>PET</c:v>
                </c:pt>
              </c:strCache>
            </c:strRef>
          </c:cat>
          <c:val>
            <c:numRef>
              <c:f>Blad1!$B$118:$B$125</c:f>
              <c:numCache>
                <c:formatCode>#,##0</c:formatCode>
                <c:ptCount val="8"/>
                <c:pt idx="0">
                  <c:v>140000</c:v>
                </c:pt>
                <c:pt idx="1">
                  <c:v>168000</c:v>
                </c:pt>
                <c:pt idx="2">
                  <c:v>8600</c:v>
                </c:pt>
                <c:pt idx="3">
                  <c:v>21000</c:v>
                </c:pt>
                <c:pt idx="4">
                  <c:v>300000</c:v>
                </c:pt>
                <c:pt idx="5">
                  <c:v>14400</c:v>
                </c:pt>
                <c:pt idx="6">
                  <c:v>20000</c:v>
                </c:pt>
                <c:pt idx="7">
                  <c:v>43200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92829504"/>
        <c:axId val="192833816"/>
      </c:barChart>
      <c:catAx>
        <c:axId val="1928295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rgbClr val="00000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BE"/>
          </a:p>
        </c:txPr>
        <c:crossAx val="192833816"/>
        <c:crosses val="autoZero"/>
        <c:auto val="1"/>
        <c:lblAlgn val="ctr"/>
        <c:lblOffset val="100"/>
        <c:noMultiLvlLbl val="0"/>
      </c:catAx>
      <c:valAx>
        <c:axId val="192833816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rgbClr val="000000">
                  <a:lumMod val="50000"/>
                  <a:lumOff val="50000"/>
                </a:srgb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nl-BE" sz="2400" dirty="0" smtClean="0"/>
                  <a:t>Aantal</a:t>
                </a:r>
                <a:r>
                  <a:rPr lang="nl-BE" sz="2400" baseline="0" dirty="0" smtClean="0"/>
                  <a:t> KVE / ml</a:t>
                </a:r>
                <a:endParaRPr lang="nl-BE" sz="2400" dirty="0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nl-BE"/>
            </a:p>
          </c:txPr>
        </c:title>
        <c:numFmt formatCode="#,##0" sourceLinked="1"/>
        <c:majorTickMark val="none"/>
        <c:minorTickMark val="none"/>
        <c:tickLblPos val="nextTo"/>
        <c:crossAx val="1928295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rgbClr val="52C1CA">
            <a:lumMod val="5000"/>
            <a:lumOff val="95000"/>
          </a:srgbClr>
        </a:gs>
        <a:gs pos="74000">
          <a:srgbClr val="52C1CA">
            <a:lumMod val="45000"/>
            <a:lumOff val="55000"/>
          </a:srgbClr>
        </a:gs>
        <a:gs pos="83000">
          <a:srgbClr val="52C1CA">
            <a:lumMod val="45000"/>
            <a:lumOff val="55000"/>
          </a:srgbClr>
        </a:gs>
        <a:gs pos="100000">
          <a:srgbClr val="52C1CA">
            <a:lumMod val="30000"/>
            <a:lumOff val="70000"/>
          </a:srgbClr>
        </a:gs>
      </a:gsLst>
      <a:lin ang="5400000" scaled="1"/>
      <a:tileRect/>
    </a:gradFill>
    <a:ln>
      <a:noFill/>
    </a:ln>
    <a:effectLst/>
  </c:spPr>
  <c:txPr>
    <a:bodyPr/>
    <a:lstStyle/>
    <a:p>
      <a:pPr>
        <a:defRPr/>
      </a:pPr>
      <a:endParaRPr lang="nl-BE"/>
    </a:p>
  </c:txPr>
  <c:externalData r:id="rId4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nl-BE" sz="2200" dirty="0" err="1" smtClean="0"/>
              <a:t>qPCR</a:t>
            </a:r>
            <a:r>
              <a:rPr lang="nl-BE" sz="2200" baseline="0" dirty="0" smtClean="0"/>
              <a:t> na sputumbehandeling van patiënt G061 met voorbehandeling pulmozyme</a:t>
            </a:r>
            <a:endParaRPr lang="nl-BE" sz="2200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BE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</c:spPr>
          </c:dPt>
          <c:dPt>
            <c:idx val="1"/>
            <c:invertIfNegative val="0"/>
            <c:bubble3D val="0"/>
            <c:spPr>
              <a:solidFill>
                <a:srgbClr val="DA6A89">
                  <a:lumMod val="50000"/>
                </a:srgbClr>
              </a:solidFill>
              <a:ln>
                <a:noFill/>
              </a:ln>
              <a:effectLst/>
            </c:spPr>
          </c:dPt>
          <c:dPt>
            <c:idx val="2"/>
            <c:invertIfNegative val="0"/>
            <c:bubble3D val="0"/>
            <c:spPr>
              <a:solidFill>
                <a:srgbClr val="0070C0"/>
              </a:solidFill>
              <a:ln>
                <a:noFill/>
              </a:ln>
              <a:effectLst/>
            </c:spPr>
          </c:dPt>
          <c:dPt>
            <c:idx val="3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/>
            </c:spPr>
          </c:dPt>
          <c:dPt>
            <c:idx val="4"/>
            <c:invertIfNegative val="0"/>
            <c:bubble3D val="0"/>
            <c:spPr>
              <a:solidFill>
                <a:srgbClr val="DA6A89">
                  <a:lumMod val="75000"/>
                </a:srgbClr>
              </a:solidFill>
              <a:ln>
                <a:noFill/>
              </a:ln>
              <a:effectLst/>
            </c:spPr>
          </c:dPt>
          <c:dPt>
            <c:idx val="5"/>
            <c:invertIfNegative val="0"/>
            <c:bubble3D val="0"/>
            <c:spPr>
              <a:solidFill>
                <a:srgbClr val="7384CA"/>
              </a:solidFill>
              <a:ln>
                <a:noFill/>
              </a:ln>
              <a:effectLst/>
            </c:spPr>
          </c:dPt>
          <c:dPt>
            <c:idx val="6"/>
            <c:invertIfNegative val="0"/>
            <c:bubble3D val="0"/>
            <c:spPr>
              <a:solidFill>
                <a:srgbClr val="7384CA">
                  <a:lumMod val="50000"/>
                </a:srgbClr>
              </a:solidFill>
              <a:ln>
                <a:noFill/>
              </a:ln>
              <a:effectLst/>
            </c:spPr>
          </c:dPt>
          <c:dPt>
            <c:idx val="7"/>
            <c:invertIfNegative val="0"/>
            <c:bubble3D val="0"/>
            <c:spPr>
              <a:solidFill>
                <a:srgbClr val="F29E3E">
                  <a:lumMod val="75000"/>
                </a:srgbClr>
              </a:solidFill>
              <a:ln>
                <a:noFill/>
              </a:ln>
              <a:effectLst/>
            </c:spPr>
          </c:dPt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smtClean="0"/>
                      <a:t>32.01</a:t>
                    </a:r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smtClean="0"/>
                      <a:t>27.7</a:t>
                    </a:r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smtClean="0"/>
                      <a:t>31.52</a:t>
                    </a:r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en-US" smtClean="0"/>
                      <a:t>30.05</a:t>
                    </a:r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/>
              <c:tx>
                <c:rich>
                  <a:bodyPr/>
                  <a:lstStyle/>
                  <a:p>
                    <a:r>
                      <a:rPr lang="en-US" smtClean="0"/>
                      <a:t>28.61</a:t>
                    </a:r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/>
              <c:tx>
                <c:rich>
                  <a:bodyPr/>
                  <a:lstStyle/>
                  <a:p>
                    <a:r>
                      <a:rPr lang="en-US" smtClean="0"/>
                      <a:t>33.08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layout/>
              <c:tx>
                <c:rich>
                  <a:bodyPr/>
                  <a:lstStyle/>
                  <a:p>
                    <a:r>
                      <a:rPr lang="en-US" smtClean="0"/>
                      <a:t>33.05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7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34.05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nl-BE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Blad1!$A$140:$A$147</c:f>
              <c:strCache>
                <c:ptCount val="8"/>
                <c:pt idx="0">
                  <c:v>CON </c:v>
                </c:pt>
                <c:pt idx="1">
                  <c:v>P</c:v>
                </c:pt>
                <c:pt idx="2">
                  <c:v>PE</c:v>
                </c:pt>
                <c:pt idx="3">
                  <c:v>PT</c:v>
                </c:pt>
                <c:pt idx="4">
                  <c:v>PB</c:v>
                </c:pt>
                <c:pt idx="5">
                  <c:v>PBE</c:v>
                </c:pt>
                <c:pt idx="6">
                  <c:v>PBT</c:v>
                </c:pt>
                <c:pt idx="7">
                  <c:v>PET</c:v>
                </c:pt>
              </c:strCache>
            </c:strRef>
          </c:cat>
          <c:val>
            <c:numRef>
              <c:f>Blad1!$B$140:$B$147</c:f>
              <c:numCache>
                <c:formatCode>General</c:formatCode>
                <c:ptCount val="8"/>
                <c:pt idx="0">
                  <c:v>32.01</c:v>
                </c:pt>
                <c:pt idx="1">
                  <c:v>27.7</c:v>
                </c:pt>
                <c:pt idx="2">
                  <c:v>31.52</c:v>
                </c:pt>
                <c:pt idx="3">
                  <c:v>30.05</c:v>
                </c:pt>
                <c:pt idx="4">
                  <c:v>28.61</c:v>
                </c:pt>
                <c:pt idx="5">
                  <c:v>33.08</c:v>
                </c:pt>
                <c:pt idx="6">
                  <c:v>33.049999999999997</c:v>
                </c:pt>
                <c:pt idx="7">
                  <c:v>34.049999999999997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192830288"/>
        <c:axId val="192836560"/>
      </c:barChart>
      <c:catAx>
        <c:axId val="19283028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BE"/>
          </a:p>
        </c:txPr>
        <c:crossAx val="192836560"/>
        <c:crosses val="autoZero"/>
        <c:auto val="1"/>
        <c:lblAlgn val="ctr"/>
        <c:lblOffset val="100"/>
        <c:noMultiLvlLbl val="0"/>
      </c:catAx>
      <c:valAx>
        <c:axId val="192836560"/>
        <c:scaling>
          <c:orientation val="minMax"/>
          <c:min val="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nl-BE" sz="2400" dirty="0" err="1" smtClean="0"/>
                  <a:t>Cq</a:t>
                </a:r>
                <a:r>
                  <a:rPr lang="nl-BE" sz="2400" dirty="0" smtClean="0"/>
                  <a:t>-waarden</a:t>
                </a:r>
                <a:endParaRPr lang="nl-BE" sz="2400" dirty="0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2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nl-BE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BE"/>
          </a:p>
        </c:txPr>
        <c:crossAx val="1928302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rgbClr val="52C1CA">
            <a:lumMod val="5000"/>
            <a:lumOff val="95000"/>
          </a:srgbClr>
        </a:gs>
        <a:gs pos="74000">
          <a:srgbClr val="52C1CA">
            <a:lumMod val="45000"/>
            <a:lumOff val="55000"/>
          </a:srgbClr>
        </a:gs>
        <a:gs pos="83000">
          <a:srgbClr val="52C1CA">
            <a:lumMod val="45000"/>
            <a:lumOff val="55000"/>
          </a:srgbClr>
        </a:gs>
        <a:gs pos="100000">
          <a:srgbClr val="52C1CA">
            <a:lumMod val="30000"/>
            <a:lumOff val="70000"/>
          </a:srgbClr>
        </a:gs>
      </a:gsLst>
      <a:lin ang="5400000" scaled="1"/>
      <a:tileRect/>
    </a:gradFill>
    <a:ln>
      <a:noFill/>
    </a:ln>
    <a:effectLst/>
  </c:spPr>
  <c:txPr>
    <a:bodyPr/>
    <a:lstStyle/>
    <a:p>
      <a:pPr>
        <a:defRPr/>
      </a:pPr>
      <a:endParaRPr lang="nl-BE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 dirty="0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9D2DDA-69D8-473F-A583-B6774B31A77B}" type="datetimeFigureOut">
              <a:rPr lang="nl-NL" smtClean="0"/>
              <a:t>17-6-2015</a:t>
            </a:fld>
            <a:endParaRPr lang="nl-NL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392CCB-FF08-4D29-8DA3-E1FD86044808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6621533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 dirty="0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1F6DFB-6833-46E4-B515-70E0D9178056}" type="datetimeFigureOut">
              <a:rPr lang="nl-NL" smtClean="0"/>
              <a:t>17-6-2015</a:t>
            </a:fld>
            <a:endParaRPr lang="nl-NL" dirty="0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 dirty="0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 dirty="0" smtClean="0"/>
              <a:t>Klik om de modelstijlen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NL" dirty="0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8706C7-F2C3-48B6-8A22-C484D800B5D4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5995068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defTabSz="914400">
              <a:buNone/>
            </a:pPr>
            <a:fld id="{3EBA5BD7-F043-4D1B-AA17-CD412FC534DE}" type="slidenum">
              <a:rPr lang="en-US" sz="1200" b="0" i="0">
                <a:latin typeface="Book Antiqua"/>
                <a:ea typeface="+mn-ea"/>
                <a:cs typeface="+mn-cs"/>
              </a:rPr>
              <a:t>4</a:t>
            </a:fld>
            <a:endParaRPr lang="en-US" sz="1200" b="0" i="0">
              <a:latin typeface="Book Antiqu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13713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defTabSz="914400">
              <a:buNone/>
            </a:pPr>
            <a:fld id="{3EBA5BD7-F043-4D1B-AA17-CD412FC534DE}" type="slidenum">
              <a:rPr lang="en-US" sz="1200" b="0" i="0">
                <a:latin typeface="Book Antiqua"/>
                <a:ea typeface="+mn-ea"/>
                <a:cs typeface="+mn-cs"/>
              </a:rPr>
              <a:t>5</a:t>
            </a:fld>
            <a:endParaRPr lang="en-US" sz="1200" b="0" i="0">
              <a:latin typeface="Book Antiqu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91899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/>
          <p:cNvSpPr/>
          <p:nvPr/>
        </p:nvSpPr>
        <p:spPr>
          <a:xfrm>
            <a:off x="-1" y="1905000"/>
            <a:ext cx="12188826" cy="3200400"/>
          </a:xfrm>
          <a:prstGeom prst="rect">
            <a:avLst/>
          </a:prstGeom>
          <a:gradFill flip="none" rotWithShape="1">
            <a:gsLst>
              <a:gs pos="100000">
                <a:schemeClr val="accent1">
                  <a:alpha val="50000"/>
                </a:schemeClr>
              </a:gs>
              <a:gs pos="0">
                <a:schemeClr val="accent1">
                  <a:lumMod val="60000"/>
                  <a:lumOff val="40000"/>
                  <a:alpha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 dirty="0"/>
          </a:p>
        </p:txBody>
      </p:sp>
      <p:sp>
        <p:nvSpPr>
          <p:cNvPr id="10" name="Rechthoek 9"/>
          <p:cNvSpPr/>
          <p:nvPr/>
        </p:nvSpPr>
        <p:spPr>
          <a:xfrm>
            <a:off x="-2" y="1795132"/>
            <a:ext cx="12188826" cy="73152"/>
          </a:xfrm>
          <a:prstGeom prst="rect">
            <a:avLst/>
          </a:prstGeom>
          <a:gradFill flip="none" rotWithShape="1">
            <a:gsLst>
              <a:gs pos="100000">
                <a:schemeClr val="accent1">
                  <a:alpha val="80000"/>
                </a:schemeClr>
              </a:gs>
              <a:gs pos="0">
                <a:schemeClr val="accent1">
                  <a:lumMod val="60000"/>
                  <a:lumOff val="40000"/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 dirty="0"/>
          </a:p>
        </p:txBody>
      </p:sp>
      <p:sp>
        <p:nvSpPr>
          <p:cNvPr id="11" name="Rechthoek 10"/>
          <p:cNvSpPr/>
          <p:nvPr/>
        </p:nvSpPr>
        <p:spPr>
          <a:xfrm>
            <a:off x="-2" y="5142116"/>
            <a:ext cx="12188826" cy="73152"/>
          </a:xfrm>
          <a:prstGeom prst="rect">
            <a:avLst/>
          </a:prstGeom>
          <a:gradFill flip="none" rotWithShape="1">
            <a:gsLst>
              <a:gs pos="100000">
                <a:schemeClr val="accent1">
                  <a:alpha val="80000"/>
                </a:schemeClr>
              </a:gs>
              <a:gs pos="0">
                <a:schemeClr val="accent1">
                  <a:lumMod val="60000"/>
                  <a:lumOff val="40000"/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295400" y="2079812"/>
            <a:ext cx="9601200" cy="1724092"/>
          </a:xfrm>
        </p:spPr>
        <p:txBody>
          <a:bodyPr anchor="b"/>
          <a:lstStyle>
            <a:lvl1pPr algn="ctr">
              <a:defRPr sz="5400"/>
            </a:lvl1pPr>
          </a:lstStyle>
          <a:p>
            <a:r>
              <a:rPr lang="nl-NL" smtClean="0"/>
              <a:t>Klik om de stijl te bewerken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295400" y="3959352"/>
            <a:ext cx="9601200" cy="91440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2000"/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nl-NL" smtClean="0"/>
              <a:t>Klik om de ondertitelstijl van het model te bewerken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985752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 dirty="0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  <a:lvl6pPr>
              <a:defRPr/>
            </a:lvl6pPr>
            <a:lvl7pPr>
              <a:defRPr/>
            </a:lvl7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77187-C200-495F-A386-621319EADA8F}" type="datetimeFigureOut">
              <a:rPr lang="nl-NL" smtClean="0"/>
              <a:t>17-6-2015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49032-2A07-4AE8-BA90-74324CAE0C87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735931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724900" y="274638"/>
            <a:ext cx="2628900" cy="5897562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NL" dirty="0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838200" y="274638"/>
            <a:ext cx="7734300" cy="5897562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77187-C200-495F-A386-621319EADA8F}" type="datetimeFigureOut">
              <a:rPr lang="nl-NL" smtClean="0"/>
              <a:t>17-6-2015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49032-2A07-4AE8-BA90-74324CAE0C87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230509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77187-C200-495F-A386-621319EADA8F}" type="datetimeFigureOut">
              <a:rPr lang="nl-NL" smtClean="0"/>
              <a:t>17-6-2015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49032-2A07-4AE8-BA90-74324CAE0C87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217319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ekop">
    <p:bg>
      <p:bgPr>
        <a:gradFill rotWithShape="1">
          <a:gsLst>
            <a:gs pos="100000">
              <a:schemeClr val="accent1">
                <a:alpha val="80000"/>
              </a:schemeClr>
            </a:gs>
            <a:gs pos="0">
              <a:schemeClr val="accent1">
                <a:lumMod val="40000"/>
                <a:lumOff val="60000"/>
                <a:alpha val="8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295400" y="2130552"/>
            <a:ext cx="9601200" cy="2359152"/>
          </a:xfrm>
        </p:spPr>
        <p:txBody>
          <a:bodyPr anchor="b">
            <a:normAutofit/>
          </a:bodyPr>
          <a:lstStyle>
            <a:lvl1pPr algn="ctr">
              <a:defRPr sz="5400" b="1"/>
            </a:lvl1pPr>
          </a:lstStyle>
          <a:p>
            <a:r>
              <a:rPr lang="nl-NL" smtClean="0"/>
              <a:t>Klik om de stijl te bewerken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1295400" y="4572000"/>
            <a:ext cx="9601200" cy="841248"/>
          </a:xfrm>
        </p:spPr>
        <p:txBody>
          <a:bodyPr anchor="t"/>
          <a:lstStyle>
            <a:lvl1pPr marL="0" indent="0" algn="ctr">
              <a:spcBef>
                <a:spcPts val="0"/>
              </a:spcBef>
              <a:buNone/>
              <a:defRPr sz="20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77187-C200-495F-A386-621319EADA8F}" type="datetimeFigureOut">
              <a:rPr lang="nl-NL" smtClean="0"/>
              <a:t>17-6-2015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49032-2A07-4AE8-BA90-74324CAE0C87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1620335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1341120" y="1901952"/>
            <a:ext cx="4572000" cy="4123944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 dirty="0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278880" y="1901952"/>
            <a:ext cx="4572000" cy="4123944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 dirty="0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77187-C200-495F-A386-621319EADA8F}" type="datetimeFigureOut">
              <a:rPr lang="nl-NL" smtClean="0"/>
              <a:t>17-6-2015</a:t>
            </a:fld>
            <a:endParaRPr lang="nl-NL" dirty="0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49032-2A07-4AE8-BA90-74324CAE0C87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676357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1341120" y="1837464"/>
            <a:ext cx="4572000" cy="766588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2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1341120" y="2740732"/>
            <a:ext cx="4572000" cy="3288847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 dirty="0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278880" y="1837464"/>
            <a:ext cx="4572000" cy="766588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2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278880" y="2740732"/>
            <a:ext cx="4572000" cy="3288847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 dirty="0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77187-C200-495F-A386-621319EADA8F}" type="datetimeFigureOut">
              <a:rPr lang="nl-NL" smtClean="0"/>
              <a:t>17-6-2015</a:t>
            </a:fld>
            <a:endParaRPr lang="nl-NL" dirty="0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49032-2A07-4AE8-BA90-74324CAE0C87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254392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 dirty="0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77187-C200-495F-A386-621319EADA8F}" type="datetimeFigureOut">
              <a:rPr lang="nl-NL" smtClean="0"/>
              <a:t>17-6-2015</a:t>
            </a:fld>
            <a:endParaRPr lang="nl-NL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49032-2A07-4AE8-BA90-74324CAE0C87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412916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ep 4"/>
          <p:cNvGrpSpPr/>
          <p:nvPr/>
        </p:nvGrpSpPr>
        <p:grpSpPr>
          <a:xfrm flipV="1">
            <a:off x="1585" y="0"/>
            <a:ext cx="12188827" cy="377952"/>
            <a:chOff x="-1" y="6480048"/>
            <a:chExt cx="12188827" cy="377952"/>
          </a:xfrm>
        </p:grpSpPr>
        <p:sp>
          <p:nvSpPr>
            <p:cNvPr id="6" name="Rechthoek 5"/>
            <p:cNvSpPr/>
            <p:nvPr/>
          </p:nvSpPr>
          <p:spPr>
            <a:xfrm>
              <a:off x="0" y="6583680"/>
              <a:ext cx="12188826" cy="274320"/>
            </a:xfrm>
            <a:prstGeom prst="rect">
              <a:avLst/>
            </a:prstGeom>
            <a:gradFill flip="none" rotWithShape="1">
              <a:gsLst>
                <a:gs pos="100000">
                  <a:schemeClr val="accent1">
                    <a:alpha val="50000"/>
                  </a:schemeClr>
                </a:gs>
                <a:gs pos="0">
                  <a:schemeClr val="accent1">
                    <a:lumMod val="60000"/>
                    <a:lumOff val="40000"/>
                    <a:alpha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 dirty="0"/>
            </a:p>
          </p:txBody>
        </p:sp>
        <p:sp>
          <p:nvSpPr>
            <p:cNvPr id="7" name="Rechthoek 6"/>
            <p:cNvSpPr/>
            <p:nvPr/>
          </p:nvSpPr>
          <p:spPr>
            <a:xfrm>
              <a:off x="-1" y="6480048"/>
              <a:ext cx="12188826" cy="73152"/>
            </a:xfrm>
            <a:prstGeom prst="rect">
              <a:avLst/>
            </a:prstGeom>
            <a:gradFill flip="none" rotWithShape="1">
              <a:gsLst>
                <a:gs pos="100000">
                  <a:schemeClr val="accent1">
                    <a:alpha val="80000"/>
                  </a:schemeClr>
                </a:gs>
                <a:gs pos="0">
                  <a:schemeClr val="accent1">
                    <a:lumMod val="60000"/>
                    <a:lumOff val="40000"/>
                    <a:alpha val="8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 dirty="0"/>
            </a:p>
          </p:txBody>
        </p:sp>
      </p:grpSp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77187-C200-495F-A386-621319EADA8F}" type="datetimeFigureOut">
              <a:rPr lang="nl-NL" smtClean="0"/>
              <a:t>17-6-2015</a:t>
            </a:fld>
            <a:endParaRPr lang="nl-NL" dirty="0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49032-2A07-4AE8-BA90-74324CAE0C87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295436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ep 7"/>
          <p:cNvGrpSpPr/>
          <p:nvPr/>
        </p:nvGrpSpPr>
        <p:grpSpPr>
          <a:xfrm flipV="1">
            <a:off x="1585" y="0"/>
            <a:ext cx="12188827" cy="377952"/>
            <a:chOff x="-1" y="6480048"/>
            <a:chExt cx="12188827" cy="377952"/>
          </a:xfrm>
        </p:grpSpPr>
        <p:sp>
          <p:nvSpPr>
            <p:cNvPr id="9" name="Rechthoek 8"/>
            <p:cNvSpPr/>
            <p:nvPr/>
          </p:nvSpPr>
          <p:spPr>
            <a:xfrm>
              <a:off x="0" y="6583680"/>
              <a:ext cx="12188826" cy="274320"/>
            </a:xfrm>
            <a:prstGeom prst="rect">
              <a:avLst/>
            </a:prstGeom>
            <a:gradFill flip="none" rotWithShape="1">
              <a:gsLst>
                <a:gs pos="100000">
                  <a:schemeClr val="accent1">
                    <a:alpha val="50000"/>
                  </a:schemeClr>
                </a:gs>
                <a:gs pos="0">
                  <a:schemeClr val="accent1">
                    <a:lumMod val="60000"/>
                    <a:lumOff val="40000"/>
                    <a:alpha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 dirty="0"/>
            </a:p>
          </p:txBody>
        </p:sp>
        <p:sp>
          <p:nvSpPr>
            <p:cNvPr id="10" name="Rechthoek 9"/>
            <p:cNvSpPr/>
            <p:nvPr/>
          </p:nvSpPr>
          <p:spPr>
            <a:xfrm>
              <a:off x="-1" y="6480048"/>
              <a:ext cx="12188826" cy="73152"/>
            </a:xfrm>
            <a:prstGeom prst="rect">
              <a:avLst/>
            </a:prstGeom>
            <a:gradFill flip="none" rotWithShape="1">
              <a:gsLst>
                <a:gs pos="100000">
                  <a:schemeClr val="accent1">
                    <a:alpha val="80000"/>
                  </a:schemeClr>
                </a:gs>
                <a:gs pos="0">
                  <a:schemeClr val="accent1">
                    <a:lumMod val="60000"/>
                    <a:lumOff val="40000"/>
                    <a:alpha val="8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 dirty="0"/>
            </a:p>
          </p:txBody>
        </p:sp>
      </p:grp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470648" y="2350008"/>
            <a:ext cx="4206240" cy="1993392"/>
          </a:xfrm>
        </p:spPr>
        <p:txBody>
          <a:bodyPr anchor="b">
            <a:normAutofit/>
          </a:bodyPr>
          <a:lstStyle>
            <a:lvl1pPr>
              <a:defRPr sz="3400" b="1"/>
            </a:lvl1pPr>
          </a:lstStyle>
          <a:p>
            <a:r>
              <a:rPr lang="nl-NL" smtClean="0"/>
              <a:t>Klik om de stijl te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758952"/>
            <a:ext cx="6629400" cy="533095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7470648" y="4361688"/>
            <a:ext cx="4206240" cy="1728216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77187-C200-495F-A386-621319EADA8F}" type="datetimeFigureOut">
              <a:rPr lang="nl-NL" smtClean="0"/>
              <a:t>17-6-2015</a:t>
            </a:fld>
            <a:endParaRPr lang="nl-NL" dirty="0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49032-2A07-4AE8-BA90-74324CAE0C87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539374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ep 7"/>
          <p:cNvGrpSpPr/>
          <p:nvPr/>
        </p:nvGrpSpPr>
        <p:grpSpPr>
          <a:xfrm flipV="1">
            <a:off x="1585" y="0"/>
            <a:ext cx="12188827" cy="377952"/>
            <a:chOff x="-1" y="6480048"/>
            <a:chExt cx="12188827" cy="377952"/>
          </a:xfrm>
        </p:grpSpPr>
        <p:sp>
          <p:nvSpPr>
            <p:cNvPr id="9" name="Rechthoek 8"/>
            <p:cNvSpPr/>
            <p:nvPr/>
          </p:nvSpPr>
          <p:spPr>
            <a:xfrm>
              <a:off x="0" y="6583680"/>
              <a:ext cx="12188826" cy="274320"/>
            </a:xfrm>
            <a:prstGeom prst="rect">
              <a:avLst/>
            </a:prstGeom>
            <a:gradFill flip="none" rotWithShape="1">
              <a:gsLst>
                <a:gs pos="100000">
                  <a:schemeClr val="accent1">
                    <a:alpha val="50000"/>
                  </a:schemeClr>
                </a:gs>
                <a:gs pos="0">
                  <a:schemeClr val="accent1">
                    <a:lumMod val="60000"/>
                    <a:lumOff val="40000"/>
                    <a:alpha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 dirty="0"/>
            </a:p>
          </p:txBody>
        </p:sp>
        <p:sp>
          <p:nvSpPr>
            <p:cNvPr id="10" name="Rechthoek 9"/>
            <p:cNvSpPr/>
            <p:nvPr/>
          </p:nvSpPr>
          <p:spPr>
            <a:xfrm>
              <a:off x="-1" y="6480048"/>
              <a:ext cx="12188826" cy="73152"/>
            </a:xfrm>
            <a:prstGeom prst="rect">
              <a:avLst/>
            </a:prstGeom>
            <a:gradFill flip="none" rotWithShape="1">
              <a:gsLst>
                <a:gs pos="100000">
                  <a:schemeClr val="accent1">
                    <a:alpha val="80000"/>
                  </a:schemeClr>
                </a:gs>
                <a:gs pos="0">
                  <a:schemeClr val="accent1">
                    <a:lumMod val="60000"/>
                    <a:lumOff val="40000"/>
                    <a:alpha val="8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 dirty="0"/>
            </a:p>
          </p:txBody>
        </p:sp>
      </p:grp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470648" y="2350008"/>
            <a:ext cx="4206240" cy="1993392"/>
          </a:xfrm>
        </p:spPr>
        <p:txBody>
          <a:bodyPr anchor="b">
            <a:normAutofit/>
          </a:bodyPr>
          <a:lstStyle>
            <a:lvl1pPr>
              <a:defRPr sz="3400" b="1"/>
            </a:lvl1pPr>
          </a:lstStyle>
          <a:p>
            <a:r>
              <a:rPr lang="nl-NL" smtClean="0"/>
              <a:t>Klik om de stijl te bewerken</a:t>
            </a:r>
            <a:endParaRPr lang="nl-NL" dirty="0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50811" y="506104"/>
            <a:ext cx="6858002" cy="5843016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 smtClean="0"/>
              <a:t>Klik op het pictogram als u een afbeelding wilt toevoegen</a:t>
            </a:r>
            <a:endParaRPr lang="nl-NL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7470648" y="4361688"/>
            <a:ext cx="4206240" cy="1728216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77187-C200-495F-A386-621319EADA8F}" type="datetimeFigureOut">
              <a:rPr lang="nl-NL" smtClean="0"/>
              <a:t>17-6-2015</a:t>
            </a:fld>
            <a:endParaRPr lang="nl-NL" dirty="0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49032-2A07-4AE8-BA90-74324CAE0C87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101986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20000"/>
                <a:lumOff val="80000"/>
                <a:alpha val="59000"/>
              </a:schemeClr>
            </a:gs>
            <a:gs pos="40000">
              <a:schemeClr val="accent1">
                <a:lumMod val="20000"/>
                <a:lumOff val="80000"/>
                <a:alpha val="66000"/>
              </a:schemeClr>
            </a:gs>
            <a:gs pos="100000">
              <a:schemeClr val="accent1">
                <a:lumMod val="40000"/>
                <a:lumOff val="6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ep 8"/>
          <p:cNvGrpSpPr/>
          <p:nvPr/>
        </p:nvGrpSpPr>
        <p:grpSpPr>
          <a:xfrm>
            <a:off x="-1" y="6480048"/>
            <a:ext cx="12188827" cy="377952"/>
            <a:chOff x="-1" y="6480048"/>
            <a:chExt cx="12188827" cy="377952"/>
          </a:xfrm>
        </p:grpSpPr>
        <p:sp>
          <p:nvSpPr>
            <p:cNvPr id="7" name="Rechthoek 6"/>
            <p:cNvSpPr/>
            <p:nvPr/>
          </p:nvSpPr>
          <p:spPr>
            <a:xfrm>
              <a:off x="0" y="6583680"/>
              <a:ext cx="12188826" cy="274320"/>
            </a:xfrm>
            <a:prstGeom prst="rect">
              <a:avLst/>
            </a:prstGeom>
            <a:gradFill flip="none" rotWithShape="1">
              <a:gsLst>
                <a:gs pos="100000">
                  <a:schemeClr val="accent1">
                    <a:alpha val="50000"/>
                  </a:schemeClr>
                </a:gs>
                <a:gs pos="0">
                  <a:schemeClr val="accent1">
                    <a:lumMod val="60000"/>
                    <a:lumOff val="40000"/>
                    <a:alpha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 dirty="0"/>
            </a:p>
          </p:txBody>
        </p:sp>
        <p:sp>
          <p:nvSpPr>
            <p:cNvPr id="8" name="Rechthoek 7"/>
            <p:cNvSpPr/>
            <p:nvPr/>
          </p:nvSpPr>
          <p:spPr>
            <a:xfrm>
              <a:off x="-1" y="6480048"/>
              <a:ext cx="12188826" cy="73152"/>
            </a:xfrm>
            <a:prstGeom prst="rect">
              <a:avLst/>
            </a:prstGeom>
            <a:gradFill flip="none" rotWithShape="1">
              <a:gsLst>
                <a:gs pos="100000">
                  <a:schemeClr val="accent1">
                    <a:alpha val="80000"/>
                  </a:schemeClr>
                </a:gs>
                <a:gs pos="0">
                  <a:schemeClr val="accent1">
                    <a:lumMod val="60000"/>
                    <a:lumOff val="40000"/>
                    <a:alpha val="8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 dirty="0"/>
            </a:p>
          </p:txBody>
        </p:sp>
      </p:grpSp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1341120" y="467360"/>
            <a:ext cx="9509760" cy="123342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nl-NL" dirty="0" smtClean="0"/>
              <a:t>Klik om de stijl te bewerken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1341120" y="1901952"/>
            <a:ext cx="9509760" cy="41276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 smtClean="0"/>
              <a:t>Klik om de modelstijlen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875776" y="6601968"/>
            <a:ext cx="96012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0B277187-C200-495F-A386-621319EADA8F}" type="datetimeFigureOut">
              <a:rPr lang="nl-NL" smtClean="0"/>
              <a:pPr/>
              <a:t>17-6-2015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1341120" y="6601968"/>
            <a:ext cx="7159752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10210800" y="6601968"/>
            <a:ext cx="64008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FC749032-2A07-4AE8-BA90-74324CAE0C87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8700238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SzPct val="100000"/>
        <a:buFont typeface="Arial" pitchFamily="34" charset="0"/>
        <a:buChar char="▪"/>
        <a:defRPr sz="200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1pPr>
      <a:lvl2pPr marL="594360" indent="-228600" algn="l" defTabSz="914400" rtl="0" eaLnBrk="1" latinLnBrk="0" hangingPunct="1">
        <a:lnSpc>
          <a:spcPct val="90000"/>
        </a:lnSpc>
        <a:spcBef>
          <a:spcPts val="1000"/>
        </a:spcBef>
        <a:buSzPct val="100000"/>
        <a:buFont typeface="Arial" pitchFamily="34" charset="0"/>
        <a:buChar char="▪"/>
        <a:defRPr sz="180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▪"/>
        <a:defRPr sz="160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3pPr>
      <a:lvl4pPr marL="123444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▪"/>
        <a:defRPr sz="140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▪"/>
        <a:defRPr sz="140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5pPr>
      <a:lvl6pPr marL="187452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1460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3464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4" Type="http://schemas.openxmlformats.org/officeDocument/2006/relationships/image" Target="../media/image7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ctrTitle"/>
          </p:nvPr>
        </p:nvSpPr>
        <p:spPr>
          <a:xfrm>
            <a:off x="0" y="1870365"/>
            <a:ext cx="12192000" cy="3273968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nl-NL" sz="3600" b="1" i="0" dirty="0" smtClean="0">
                <a:solidFill>
                  <a:srgbClr val="323232"/>
                </a:solidFill>
                <a:latin typeface="Book Antiqua"/>
              </a:rPr>
              <a:t/>
            </a:r>
            <a:br>
              <a:rPr lang="nl-NL" sz="3600" b="1" i="0" dirty="0" smtClean="0">
                <a:solidFill>
                  <a:srgbClr val="323232"/>
                </a:solidFill>
                <a:latin typeface="Book Antiqua"/>
              </a:rPr>
            </a:br>
            <a:r>
              <a:rPr lang="nl-NL" sz="3600" b="1" i="0" dirty="0" smtClean="0">
                <a:solidFill>
                  <a:srgbClr val="323232"/>
                </a:solidFill>
                <a:latin typeface="Book Antiqua"/>
              </a:rPr>
              <a:t/>
            </a:r>
            <a:br>
              <a:rPr lang="nl-NL" sz="3600" b="1" i="0" dirty="0" smtClean="0">
                <a:solidFill>
                  <a:srgbClr val="323232"/>
                </a:solidFill>
                <a:latin typeface="Book Antiqua"/>
              </a:rPr>
            </a:br>
            <a:r>
              <a:rPr lang="nl-NL" sz="6000" b="1" i="0" dirty="0" err="1" smtClean="0">
                <a:solidFill>
                  <a:srgbClr val="323232"/>
                </a:solidFill>
                <a:latin typeface="Book Antiqua"/>
              </a:rPr>
              <a:t>Bachelorproef</a:t>
            </a:r>
            <a:r>
              <a:rPr lang="nl-NL" sz="3600" b="1" i="0" dirty="0" smtClean="0">
                <a:solidFill>
                  <a:srgbClr val="323232"/>
                </a:solidFill>
                <a:latin typeface="Book Antiqua"/>
              </a:rPr>
              <a:t/>
            </a:r>
            <a:br>
              <a:rPr lang="nl-NL" sz="3600" b="1" i="0" dirty="0" smtClean="0">
                <a:solidFill>
                  <a:srgbClr val="323232"/>
                </a:solidFill>
                <a:latin typeface="Book Antiqua"/>
              </a:rPr>
            </a:br>
            <a:r>
              <a:rPr lang="nl-NL" sz="3600" dirty="0">
                <a:solidFill>
                  <a:srgbClr val="323232"/>
                </a:solidFill>
              </a:rPr>
              <a:t>Biomedische Laboratoriumtechnologie</a:t>
            </a:r>
            <a:br>
              <a:rPr lang="nl-NL" sz="3600" dirty="0">
                <a:solidFill>
                  <a:srgbClr val="323232"/>
                </a:solidFill>
              </a:rPr>
            </a:br>
            <a:r>
              <a:rPr lang="nl-NL" sz="3600" dirty="0">
                <a:solidFill>
                  <a:srgbClr val="323232"/>
                </a:solidFill>
              </a:rPr>
              <a:t>A</a:t>
            </a:r>
            <a:r>
              <a:rPr lang="nl-NL" sz="3600" dirty="0" smtClean="0">
                <a:solidFill>
                  <a:srgbClr val="323232"/>
                </a:solidFill>
              </a:rPr>
              <a:t>cademiejaar </a:t>
            </a:r>
            <a:r>
              <a:rPr lang="nl-NL" sz="3600" dirty="0">
                <a:solidFill>
                  <a:srgbClr val="323232"/>
                </a:solidFill>
              </a:rPr>
              <a:t>2014 - 2015</a:t>
            </a:r>
            <a:r>
              <a:rPr lang="nl-NL" sz="3600" b="1" i="0" dirty="0" smtClean="0">
                <a:solidFill>
                  <a:srgbClr val="323232"/>
                </a:solidFill>
                <a:latin typeface="Book Antiqua"/>
              </a:rPr>
              <a:t/>
            </a:r>
            <a:br>
              <a:rPr lang="nl-NL" sz="3600" b="1" i="0" dirty="0" smtClean="0">
                <a:solidFill>
                  <a:srgbClr val="323232"/>
                </a:solidFill>
                <a:latin typeface="Book Antiqua"/>
              </a:rPr>
            </a:br>
            <a:r>
              <a:rPr lang="nl-NL" sz="3600" b="1" i="0" dirty="0" err="1" smtClean="0">
                <a:solidFill>
                  <a:srgbClr val="323232"/>
                </a:solidFill>
                <a:latin typeface="Book Antiqua"/>
              </a:rPr>
              <a:t>Howest</a:t>
            </a:r>
            <a:r>
              <a:rPr lang="nl-NL" sz="3600" b="1" i="0" dirty="0" smtClean="0">
                <a:solidFill>
                  <a:srgbClr val="323232"/>
                </a:solidFill>
                <a:latin typeface="Book Antiqua"/>
              </a:rPr>
              <a:t> Brugge</a:t>
            </a:r>
            <a:r>
              <a:rPr lang="nl-NL" sz="3600" dirty="0">
                <a:solidFill>
                  <a:srgbClr val="323232"/>
                </a:solidFill>
                <a:latin typeface="Book Antiqua"/>
              </a:rPr>
              <a:t/>
            </a:r>
            <a:br>
              <a:rPr lang="nl-NL" sz="3600" dirty="0">
                <a:solidFill>
                  <a:srgbClr val="323232"/>
                </a:solidFill>
                <a:latin typeface="Book Antiqua"/>
              </a:rPr>
            </a:br>
            <a:r>
              <a:rPr lang="nl-NL" sz="3600" b="1" i="0" dirty="0" smtClean="0">
                <a:solidFill>
                  <a:srgbClr val="323232"/>
                </a:solidFill>
                <a:latin typeface="Book Antiqua"/>
              </a:rPr>
              <a:t/>
            </a:r>
            <a:br>
              <a:rPr lang="nl-NL" sz="3600" b="1" i="0" dirty="0" smtClean="0">
                <a:solidFill>
                  <a:srgbClr val="323232"/>
                </a:solidFill>
                <a:latin typeface="Book Antiqua"/>
              </a:rPr>
            </a:br>
            <a:r>
              <a:rPr lang="nl-NL" sz="3600" dirty="0" smtClean="0">
                <a:solidFill>
                  <a:srgbClr val="323232"/>
                </a:solidFill>
                <a:latin typeface="Book Antiqua"/>
              </a:rPr>
              <a:t>Joran Deblaere</a:t>
            </a:r>
            <a:endParaRPr lang="nl-NL" sz="3600" b="1" i="0" dirty="0">
              <a:solidFill>
                <a:srgbClr val="323232"/>
              </a:solidFill>
              <a:latin typeface="Book Antiqua"/>
            </a:endParaRPr>
          </a:p>
        </p:txBody>
      </p:sp>
      <p:sp>
        <p:nvSpPr>
          <p:cNvPr id="2" name="Tekstvak 1"/>
          <p:cNvSpPr txBox="1"/>
          <p:nvPr/>
        </p:nvSpPr>
        <p:spPr>
          <a:xfrm>
            <a:off x="93518" y="5320145"/>
            <a:ext cx="60059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dirty="0" smtClean="0"/>
              <a:t>Stagebegeleider: Ellen </a:t>
            </a:r>
            <a:r>
              <a:rPr lang="nl-BE" sz="2400" dirty="0" err="1" smtClean="0"/>
              <a:t>Decat</a:t>
            </a:r>
            <a:endParaRPr lang="nl-BE" sz="2400" dirty="0" smtClean="0"/>
          </a:p>
          <a:p>
            <a:r>
              <a:rPr lang="nl-BE" sz="2400" dirty="0" smtClean="0"/>
              <a:t>Stagegever: Prof. Dr. Mario </a:t>
            </a:r>
            <a:r>
              <a:rPr lang="nl-BE" sz="2400" dirty="0" err="1" smtClean="0"/>
              <a:t>Vaneechoutte</a:t>
            </a:r>
            <a:endParaRPr lang="nl-BE" sz="2400" dirty="0" smtClean="0"/>
          </a:p>
          <a:p>
            <a:r>
              <a:rPr lang="nl-BE" sz="2400" dirty="0" smtClean="0"/>
              <a:t>Stagementor: Leen Van </a:t>
            </a:r>
            <a:r>
              <a:rPr lang="nl-BE" sz="2400" dirty="0" err="1" smtClean="0"/>
              <a:t>Simaey</a:t>
            </a:r>
            <a:endParaRPr lang="nl-BE" sz="2400" dirty="0"/>
          </a:p>
        </p:txBody>
      </p:sp>
    </p:spTree>
    <p:extLst>
      <p:ext uri="{BB962C8B-B14F-4D97-AF65-F5344CB8AC3E}">
        <p14:creationId xmlns:p14="http://schemas.microsoft.com/office/powerpoint/2010/main" val="3998018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2"/>
          <p:cNvSpPr txBox="1">
            <a:spLocks/>
          </p:cNvSpPr>
          <p:nvPr/>
        </p:nvSpPr>
        <p:spPr>
          <a:xfrm>
            <a:off x="0" y="0"/>
            <a:ext cx="12192002" cy="101830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nl-NL" sz="4000" dirty="0" smtClean="0">
                <a:solidFill>
                  <a:srgbClr val="323232"/>
                </a:solidFill>
                <a:latin typeface="Book Antiqua"/>
              </a:rPr>
              <a:t>Resultaten en discussie</a:t>
            </a:r>
            <a:endParaRPr lang="nl-NL" sz="4000" i="1" dirty="0">
              <a:solidFill>
                <a:srgbClr val="323232"/>
              </a:solidFill>
              <a:latin typeface="Book Antiqua"/>
            </a:endParaRPr>
          </a:p>
        </p:txBody>
      </p:sp>
      <p:sp>
        <p:nvSpPr>
          <p:cNvPr id="6" name="Tekstvak 5"/>
          <p:cNvSpPr txBox="1"/>
          <p:nvPr/>
        </p:nvSpPr>
        <p:spPr>
          <a:xfrm>
            <a:off x="-1" y="1018309"/>
            <a:ext cx="120890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200" dirty="0" smtClean="0"/>
              <a:t>Test I: Sputumbehandeling met EDTA en tobramycine</a:t>
            </a:r>
            <a:endParaRPr lang="nl-BE" sz="3200" dirty="0"/>
          </a:p>
        </p:txBody>
      </p:sp>
      <p:graphicFrame>
        <p:nvGraphicFramePr>
          <p:cNvPr id="9" name="Grafiek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52114907"/>
              </p:ext>
            </p:extLst>
          </p:nvPr>
        </p:nvGraphicFramePr>
        <p:xfrm>
          <a:off x="-1" y="1686212"/>
          <a:ext cx="12192001" cy="48689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156433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2"/>
          <p:cNvSpPr txBox="1">
            <a:spLocks/>
          </p:cNvSpPr>
          <p:nvPr/>
        </p:nvSpPr>
        <p:spPr>
          <a:xfrm>
            <a:off x="0" y="0"/>
            <a:ext cx="12192002" cy="101830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nl-NL" sz="4000" dirty="0" smtClean="0">
                <a:solidFill>
                  <a:srgbClr val="323232"/>
                </a:solidFill>
                <a:latin typeface="Book Antiqua"/>
              </a:rPr>
              <a:t>Resultaten en discussie</a:t>
            </a:r>
            <a:endParaRPr lang="nl-NL" sz="4000" i="1" dirty="0">
              <a:solidFill>
                <a:srgbClr val="323232"/>
              </a:solidFill>
              <a:latin typeface="Book Antiqua"/>
            </a:endParaRPr>
          </a:p>
        </p:txBody>
      </p:sp>
      <p:sp>
        <p:nvSpPr>
          <p:cNvPr id="6" name="Tekstvak 5"/>
          <p:cNvSpPr txBox="1"/>
          <p:nvPr/>
        </p:nvSpPr>
        <p:spPr>
          <a:xfrm>
            <a:off x="0" y="1018309"/>
            <a:ext cx="99949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200" dirty="0" smtClean="0"/>
              <a:t>Test I: Sputumbehandeling met EDTA en tobramycine</a:t>
            </a:r>
            <a:endParaRPr lang="nl-BE" sz="3200" dirty="0"/>
          </a:p>
        </p:txBody>
      </p:sp>
      <p:graphicFrame>
        <p:nvGraphicFramePr>
          <p:cNvPr id="8" name="Grafiek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64944585"/>
              </p:ext>
            </p:extLst>
          </p:nvPr>
        </p:nvGraphicFramePr>
        <p:xfrm>
          <a:off x="0" y="1745672"/>
          <a:ext cx="12192000" cy="47501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249303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2"/>
          <p:cNvSpPr txBox="1">
            <a:spLocks/>
          </p:cNvSpPr>
          <p:nvPr/>
        </p:nvSpPr>
        <p:spPr>
          <a:xfrm>
            <a:off x="0" y="0"/>
            <a:ext cx="12192002" cy="101830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nl-NL" sz="4000" dirty="0" smtClean="0">
                <a:solidFill>
                  <a:srgbClr val="323232"/>
                </a:solidFill>
                <a:latin typeface="Book Antiqua"/>
              </a:rPr>
              <a:t>Resultaten en discussie</a:t>
            </a:r>
            <a:endParaRPr lang="nl-NL" sz="4000" i="1" dirty="0">
              <a:solidFill>
                <a:srgbClr val="323232"/>
              </a:solidFill>
              <a:latin typeface="Book Antiqua"/>
            </a:endParaRPr>
          </a:p>
        </p:txBody>
      </p:sp>
      <p:sp>
        <p:nvSpPr>
          <p:cNvPr id="6" name="Tekstvak 5"/>
          <p:cNvSpPr txBox="1"/>
          <p:nvPr/>
        </p:nvSpPr>
        <p:spPr>
          <a:xfrm>
            <a:off x="-1" y="1018309"/>
            <a:ext cx="116853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800" dirty="0" smtClean="0"/>
              <a:t>Test II: Sputumbehandeling met </a:t>
            </a:r>
            <a:r>
              <a:rPr lang="nl-BE" sz="3600" b="1" dirty="0" err="1" smtClean="0"/>
              <a:t>T</a:t>
            </a:r>
            <a:r>
              <a:rPr lang="nl-BE" sz="2800" dirty="0" err="1" smtClean="0"/>
              <a:t>obramycine</a:t>
            </a:r>
            <a:r>
              <a:rPr lang="nl-BE" sz="2800" dirty="0" smtClean="0"/>
              <a:t> </a:t>
            </a:r>
            <a:r>
              <a:rPr lang="nl-BE" sz="2800" dirty="0" smtClean="0"/>
              <a:t>(2 </a:t>
            </a:r>
            <a:r>
              <a:rPr lang="nl-BE" sz="2800" dirty="0" err="1" smtClean="0"/>
              <a:t>mM</a:t>
            </a:r>
            <a:r>
              <a:rPr lang="nl-BE" sz="2800" dirty="0" smtClean="0"/>
              <a:t>) in combinatie met verschillende concentraties </a:t>
            </a:r>
            <a:r>
              <a:rPr lang="nl-BE" sz="3600" b="1" dirty="0" smtClean="0"/>
              <a:t>E</a:t>
            </a:r>
            <a:r>
              <a:rPr lang="nl-BE" sz="2800" dirty="0" smtClean="0"/>
              <a:t>DTA</a:t>
            </a:r>
            <a:endParaRPr lang="nl-BE" sz="2800" dirty="0"/>
          </a:p>
        </p:txBody>
      </p:sp>
      <p:graphicFrame>
        <p:nvGraphicFramePr>
          <p:cNvPr id="7" name="Grafiek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62836964"/>
              </p:ext>
            </p:extLst>
          </p:nvPr>
        </p:nvGraphicFramePr>
        <p:xfrm>
          <a:off x="0" y="2095527"/>
          <a:ext cx="12192000" cy="44359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74368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2"/>
          <p:cNvSpPr txBox="1">
            <a:spLocks/>
          </p:cNvSpPr>
          <p:nvPr/>
        </p:nvSpPr>
        <p:spPr>
          <a:xfrm>
            <a:off x="0" y="0"/>
            <a:ext cx="12192002" cy="101830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nl-NL" sz="4000" dirty="0" smtClean="0">
                <a:solidFill>
                  <a:srgbClr val="323232"/>
                </a:solidFill>
                <a:latin typeface="Book Antiqua"/>
              </a:rPr>
              <a:t>Resultaten en discussie</a:t>
            </a:r>
            <a:endParaRPr lang="nl-NL" sz="4000" i="1" dirty="0">
              <a:solidFill>
                <a:srgbClr val="323232"/>
              </a:solidFill>
              <a:latin typeface="Book Antiqua"/>
            </a:endParaRPr>
          </a:p>
        </p:txBody>
      </p:sp>
      <p:sp>
        <p:nvSpPr>
          <p:cNvPr id="6" name="Tekstvak 5"/>
          <p:cNvSpPr txBox="1"/>
          <p:nvPr/>
        </p:nvSpPr>
        <p:spPr>
          <a:xfrm>
            <a:off x="-1" y="1018309"/>
            <a:ext cx="1168531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800" dirty="0" smtClean="0"/>
              <a:t>Test II: Sputumbehandeling met </a:t>
            </a:r>
            <a:r>
              <a:rPr lang="nl-BE" sz="3200" b="1" dirty="0" err="1" smtClean="0"/>
              <a:t>T</a:t>
            </a:r>
            <a:r>
              <a:rPr lang="nl-BE" sz="2800" dirty="0" err="1" smtClean="0"/>
              <a:t>obramycine</a:t>
            </a:r>
            <a:r>
              <a:rPr lang="nl-BE" sz="2800" dirty="0" smtClean="0"/>
              <a:t> </a:t>
            </a:r>
            <a:r>
              <a:rPr lang="nl-BE" sz="2800" dirty="0" smtClean="0"/>
              <a:t>(2 </a:t>
            </a:r>
            <a:r>
              <a:rPr lang="nl-BE" sz="2800" dirty="0" err="1" smtClean="0"/>
              <a:t>mM</a:t>
            </a:r>
            <a:r>
              <a:rPr lang="nl-BE" sz="2800" dirty="0" smtClean="0"/>
              <a:t>) </a:t>
            </a:r>
            <a:r>
              <a:rPr lang="nl-BE" sz="2800" dirty="0" smtClean="0"/>
              <a:t>in </a:t>
            </a:r>
            <a:r>
              <a:rPr lang="nl-BE" sz="2800" dirty="0" smtClean="0"/>
              <a:t>combinatie met verschillende concentraties </a:t>
            </a:r>
            <a:r>
              <a:rPr lang="nl-BE" sz="3200" b="1" dirty="0" smtClean="0"/>
              <a:t>E</a:t>
            </a:r>
            <a:r>
              <a:rPr lang="nl-BE" sz="2800" dirty="0" smtClean="0"/>
              <a:t>DTA</a:t>
            </a:r>
            <a:endParaRPr lang="nl-BE" sz="2800" dirty="0"/>
          </a:p>
        </p:txBody>
      </p:sp>
      <p:graphicFrame>
        <p:nvGraphicFramePr>
          <p:cNvPr id="7" name="Grafiek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72570045"/>
              </p:ext>
            </p:extLst>
          </p:nvPr>
        </p:nvGraphicFramePr>
        <p:xfrm>
          <a:off x="0" y="2095527"/>
          <a:ext cx="12192002" cy="44359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063219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2"/>
          <p:cNvSpPr txBox="1">
            <a:spLocks/>
          </p:cNvSpPr>
          <p:nvPr/>
        </p:nvSpPr>
        <p:spPr>
          <a:xfrm>
            <a:off x="0" y="0"/>
            <a:ext cx="12192002" cy="101830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nl-NL" sz="4000" dirty="0" smtClean="0">
                <a:solidFill>
                  <a:srgbClr val="323232"/>
                </a:solidFill>
                <a:latin typeface="Book Antiqua"/>
              </a:rPr>
              <a:t>Resultaten en discussie</a:t>
            </a:r>
            <a:endParaRPr lang="nl-NL" sz="4000" i="1" dirty="0">
              <a:solidFill>
                <a:srgbClr val="323232"/>
              </a:solidFill>
              <a:latin typeface="Book Antiqua"/>
            </a:endParaRPr>
          </a:p>
        </p:txBody>
      </p:sp>
      <p:sp>
        <p:nvSpPr>
          <p:cNvPr id="6" name="Tekstvak 5"/>
          <p:cNvSpPr txBox="1"/>
          <p:nvPr/>
        </p:nvSpPr>
        <p:spPr>
          <a:xfrm>
            <a:off x="-1" y="1018309"/>
            <a:ext cx="1168531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800" dirty="0" smtClean="0"/>
              <a:t>Test II: Sputumbehandeling met </a:t>
            </a:r>
            <a:r>
              <a:rPr lang="nl-BE" sz="3200" b="1" dirty="0" err="1" smtClean="0"/>
              <a:t>T</a:t>
            </a:r>
            <a:r>
              <a:rPr lang="nl-BE" sz="2800" dirty="0" err="1" smtClean="0"/>
              <a:t>obramycine</a:t>
            </a:r>
            <a:r>
              <a:rPr lang="nl-BE" sz="2800" dirty="0" smtClean="0"/>
              <a:t> </a:t>
            </a:r>
            <a:r>
              <a:rPr lang="nl-BE" sz="2800" dirty="0" smtClean="0"/>
              <a:t>(2 </a:t>
            </a:r>
            <a:r>
              <a:rPr lang="nl-BE" sz="2800" dirty="0" err="1" smtClean="0"/>
              <a:t>mM</a:t>
            </a:r>
            <a:r>
              <a:rPr lang="nl-BE" sz="2800" dirty="0" smtClean="0"/>
              <a:t>) in combinatie met verschillende concentraties </a:t>
            </a:r>
            <a:r>
              <a:rPr lang="nl-BE" sz="3200" b="1" dirty="0" smtClean="0"/>
              <a:t>E</a:t>
            </a:r>
            <a:r>
              <a:rPr lang="nl-BE" sz="2800" dirty="0" smtClean="0"/>
              <a:t>DTA</a:t>
            </a:r>
            <a:endParaRPr lang="nl-BE" sz="2800" dirty="0"/>
          </a:p>
        </p:txBody>
      </p:sp>
      <p:graphicFrame>
        <p:nvGraphicFramePr>
          <p:cNvPr id="7" name="Grafiek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97343299"/>
              </p:ext>
            </p:extLst>
          </p:nvPr>
        </p:nvGraphicFramePr>
        <p:xfrm>
          <a:off x="0" y="2095527"/>
          <a:ext cx="12192000" cy="4388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530596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2"/>
          <p:cNvSpPr txBox="1">
            <a:spLocks/>
          </p:cNvSpPr>
          <p:nvPr/>
        </p:nvSpPr>
        <p:spPr>
          <a:xfrm>
            <a:off x="0" y="0"/>
            <a:ext cx="12192002" cy="101830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nl-NL" sz="4000" dirty="0" smtClean="0">
                <a:solidFill>
                  <a:srgbClr val="323232"/>
                </a:solidFill>
                <a:latin typeface="Book Antiqua"/>
              </a:rPr>
              <a:t>Resultaten en discussie</a:t>
            </a:r>
            <a:endParaRPr lang="nl-NL" sz="4000" i="1" dirty="0">
              <a:solidFill>
                <a:srgbClr val="323232"/>
              </a:solidFill>
              <a:latin typeface="Book Antiqua"/>
            </a:endParaRPr>
          </a:p>
        </p:txBody>
      </p:sp>
      <p:sp>
        <p:nvSpPr>
          <p:cNvPr id="6" name="Tekstvak 5"/>
          <p:cNvSpPr txBox="1"/>
          <p:nvPr/>
        </p:nvSpPr>
        <p:spPr>
          <a:xfrm>
            <a:off x="-1" y="1018309"/>
            <a:ext cx="1219200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800" dirty="0" smtClean="0"/>
              <a:t>Test III: Sputumbehandeling met </a:t>
            </a:r>
            <a:r>
              <a:rPr lang="nl-BE" sz="3200" b="1" dirty="0" err="1" smtClean="0"/>
              <a:t>B</a:t>
            </a:r>
            <a:r>
              <a:rPr lang="nl-BE" sz="2800" dirty="0" err="1" smtClean="0"/>
              <a:t>acteriolysine</a:t>
            </a:r>
            <a:r>
              <a:rPr lang="nl-BE" sz="2800" dirty="0" smtClean="0"/>
              <a:t> </a:t>
            </a:r>
            <a:r>
              <a:rPr lang="nl-BE" sz="2800" dirty="0" smtClean="0"/>
              <a:t>(15 µM), </a:t>
            </a:r>
            <a:r>
              <a:rPr lang="nl-BE" sz="3200" b="1" dirty="0" smtClean="0"/>
              <a:t>E</a:t>
            </a:r>
            <a:r>
              <a:rPr lang="nl-BE" sz="2800" dirty="0" smtClean="0"/>
              <a:t>DTA </a:t>
            </a:r>
            <a:r>
              <a:rPr lang="nl-BE" sz="2800" dirty="0" smtClean="0"/>
              <a:t>(32  </a:t>
            </a:r>
            <a:r>
              <a:rPr lang="nl-BE" sz="2800" dirty="0" err="1" smtClean="0"/>
              <a:t>mM</a:t>
            </a:r>
            <a:r>
              <a:rPr lang="nl-BE" sz="2800" dirty="0" smtClean="0"/>
              <a:t>), </a:t>
            </a:r>
            <a:r>
              <a:rPr lang="nl-BE" sz="3200" b="1" dirty="0" err="1" smtClean="0"/>
              <a:t>P</a:t>
            </a:r>
            <a:r>
              <a:rPr lang="nl-BE" sz="2800" dirty="0" err="1" smtClean="0"/>
              <a:t>ulmozyme</a:t>
            </a:r>
            <a:r>
              <a:rPr lang="nl-BE" sz="2800" dirty="0" smtClean="0"/>
              <a:t> </a:t>
            </a:r>
            <a:r>
              <a:rPr lang="nl-BE" sz="2800" dirty="0" smtClean="0"/>
              <a:t>(30 U/ml) en </a:t>
            </a:r>
            <a:r>
              <a:rPr lang="nl-BE" sz="3200" b="1" dirty="0" err="1" smtClean="0"/>
              <a:t>T</a:t>
            </a:r>
            <a:r>
              <a:rPr lang="nl-BE" sz="2800" dirty="0" err="1" smtClean="0"/>
              <a:t>obramycine</a:t>
            </a:r>
            <a:r>
              <a:rPr lang="nl-BE" sz="2800" dirty="0" smtClean="0"/>
              <a:t> </a:t>
            </a:r>
            <a:r>
              <a:rPr lang="nl-BE" sz="2800" dirty="0" smtClean="0"/>
              <a:t>(2 </a:t>
            </a:r>
            <a:r>
              <a:rPr lang="nl-BE" sz="2800" dirty="0" err="1" smtClean="0"/>
              <a:t>mM</a:t>
            </a:r>
            <a:r>
              <a:rPr lang="nl-BE" sz="2800" dirty="0" smtClean="0"/>
              <a:t>)</a:t>
            </a:r>
            <a:endParaRPr lang="nl-BE" sz="2800" dirty="0"/>
          </a:p>
        </p:txBody>
      </p:sp>
      <p:graphicFrame>
        <p:nvGraphicFramePr>
          <p:cNvPr id="7" name="Grafiek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66845558"/>
              </p:ext>
            </p:extLst>
          </p:nvPr>
        </p:nvGraphicFramePr>
        <p:xfrm>
          <a:off x="0" y="2095528"/>
          <a:ext cx="12191999" cy="4388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727136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2"/>
          <p:cNvSpPr txBox="1">
            <a:spLocks/>
          </p:cNvSpPr>
          <p:nvPr/>
        </p:nvSpPr>
        <p:spPr>
          <a:xfrm>
            <a:off x="0" y="0"/>
            <a:ext cx="12192002" cy="101830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nl-NL" sz="4000" dirty="0" smtClean="0">
                <a:solidFill>
                  <a:srgbClr val="323232"/>
                </a:solidFill>
                <a:latin typeface="Book Antiqua"/>
              </a:rPr>
              <a:t>Resultaten en discussie</a:t>
            </a:r>
            <a:endParaRPr lang="nl-NL" sz="4000" i="1" dirty="0">
              <a:solidFill>
                <a:srgbClr val="323232"/>
              </a:solidFill>
              <a:latin typeface="Book Antiqua"/>
            </a:endParaRPr>
          </a:p>
        </p:txBody>
      </p:sp>
      <p:sp>
        <p:nvSpPr>
          <p:cNvPr id="7" name="Tekstvak 6"/>
          <p:cNvSpPr txBox="1"/>
          <p:nvPr/>
        </p:nvSpPr>
        <p:spPr>
          <a:xfrm>
            <a:off x="-1" y="1018309"/>
            <a:ext cx="1219200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800" dirty="0" smtClean="0"/>
              <a:t>Test III: Sputumbehandeling met </a:t>
            </a:r>
            <a:r>
              <a:rPr lang="nl-BE" sz="3200" b="1" dirty="0" err="1" smtClean="0"/>
              <a:t>B</a:t>
            </a:r>
            <a:r>
              <a:rPr lang="nl-BE" sz="2800" dirty="0" err="1" smtClean="0"/>
              <a:t>acteriolysine</a:t>
            </a:r>
            <a:r>
              <a:rPr lang="nl-BE" sz="2800" dirty="0" smtClean="0"/>
              <a:t> </a:t>
            </a:r>
            <a:r>
              <a:rPr lang="nl-BE" sz="2800" dirty="0" smtClean="0"/>
              <a:t>(15 µM), </a:t>
            </a:r>
            <a:r>
              <a:rPr lang="nl-BE" sz="3200" b="1" dirty="0" smtClean="0"/>
              <a:t>E</a:t>
            </a:r>
            <a:r>
              <a:rPr lang="nl-BE" sz="2800" dirty="0" smtClean="0"/>
              <a:t>DTA (32  </a:t>
            </a:r>
            <a:r>
              <a:rPr lang="nl-BE" sz="2800" dirty="0" err="1" smtClean="0"/>
              <a:t>mM</a:t>
            </a:r>
            <a:r>
              <a:rPr lang="nl-BE" sz="2800" dirty="0" smtClean="0"/>
              <a:t>), </a:t>
            </a:r>
            <a:r>
              <a:rPr lang="nl-BE" sz="3200" b="1" dirty="0" err="1" smtClean="0"/>
              <a:t>P</a:t>
            </a:r>
            <a:r>
              <a:rPr lang="nl-BE" sz="2800" dirty="0" err="1" smtClean="0"/>
              <a:t>ulmozyme</a:t>
            </a:r>
            <a:r>
              <a:rPr lang="nl-BE" sz="2800" dirty="0" smtClean="0"/>
              <a:t> </a:t>
            </a:r>
            <a:r>
              <a:rPr lang="nl-BE" sz="2800" dirty="0" smtClean="0"/>
              <a:t>(30 U/ml) en </a:t>
            </a:r>
            <a:r>
              <a:rPr lang="nl-BE" sz="3200" b="1" dirty="0" err="1" smtClean="0"/>
              <a:t>T</a:t>
            </a:r>
            <a:r>
              <a:rPr lang="nl-BE" sz="2800" dirty="0" err="1" smtClean="0"/>
              <a:t>obramycine</a:t>
            </a:r>
            <a:r>
              <a:rPr lang="nl-BE" sz="2800" dirty="0" smtClean="0"/>
              <a:t> </a:t>
            </a:r>
            <a:r>
              <a:rPr lang="nl-BE" sz="2800" dirty="0" smtClean="0"/>
              <a:t>(2 </a:t>
            </a:r>
            <a:r>
              <a:rPr lang="nl-BE" sz="2800" dirty="0" err="1" smtClean="0"/>
              <a:t>mM</a:t>
            </a:r>
            <a:r>
              <a:rPr lang="nl-BE" sz="2800" dirty="0" smtClean="0"/>
              <a:t>)</a:t>
            </a:r>
            <a:endParaRPr lang="nl-BE" sz="2800" dirty="0"/>
          </a:p>
        </p:txBody>
      </p:sp>
      <p:graphicFrame>
        <p:nvGraphicFramePr>
          <p:cNvPr id="8" name="Grafiek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0360769"/>
              </p:ext>
            </p:extLst>
          </p:nvPr>
        </p:nvGraphicFramePr>
        <p:xfrm>
          <a:off x="0" y="2095527"/>
          <a:ext cx="12191999" cy="44121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141665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2"/>
          <p:cNvSpPr txBox="1">
            <a:spLocks/>
          </p:cNvSpPr>
          <p:nvPr/>
        </p:nvSpPr>
        <p:spPr>
          <a:xfrm>
            <a:off x="0" y="0"/>
            <a:ext cx="12192002" cy="101830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nl-NL" sz="4000" dirty="0" smtClean="0">
                <a:solidFill>
                  <a:srgbClr val="323232"/>
                </a:solidFill>
                <a:latin typeface="Book Antiqua"/>
              </a:rPr>
              <a:t>Resultaten en discussie</a:t>
            </a:r>
            <a:endParaRPr lang="nl-NL" sz="4000" i="1" dirty="0">
              <a:solidFill>
                <a:srgbClr val="323232"/>
              </a:solidFill>
              <a:latin typeface="Book Antiqua"/>
            </a:endParaRPr>
          </a:p>
        </p:txBody>
      </p:sp>
      <p:sp>
        <p:nvSpPr>
          <p:cNvPr id="6" name="Tekstvak 5"/>
          <p:cNvSpPr txBox="1"/>
          <p:nvPr/>
        </p:nvSpPr>
        <p:spPr>
          <a:xfrm>
            <a:off x="-1" y="1018309"/>
            <a:ext cx="1219200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800" dirty="0" smtClean="0"/>
              <a:t>Test III: Sputumbehandeling met bacteriolysine (15 µM), EDTA (32  </a:t>
            </a:r>
            <a:r>
              <a:rPr lang="nl-BE" sz="2800" dirty="0" err="1" smtClean="0"/>
              <a:t>mM</a:t>
            </a:r>
            <a:r>
              <a:rPr lang="nl-BE" sz="2800" dirty="0" smtClean="0"/>
              <a:t>), pulmozyme (30 U/ml) en tobramycine (2 </a:t>
            </a:r>
            <a:r>
              <a:rPr lang="nl-BE" sz="2800" dirty="0" err="1" smtClean="0"/>
              <a:t>mM</a:t>
            </a:r>
            <a:r>
              <a:rPr lang="nl-BE" sz="2800" dirty="0" smtClean="0"/>
              <a:t>)</a:t>
            </a:r>
            <a:endParaRPr lang="nl-BE" sz="2800" dirty="0"/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6010" y="2591388"/>
            <a:ext cx="6646224" cy="3890405"/>
          </a:xfrm>
          <a:prstGeom prst="rect">
            <a:avLst/>
          </a:prstGeom>
        </p:spPr>
      </p:pic>
      <p:sp>
        <p:nvSpPr>
          <p:cNvPr id="8" name="Tekstvak 7"/>
          <p:cNvSpPr txBox="1"/>
          <p:nvPr/>
        </p:nvSpPr>
        <p:spPr>
          <a:xfrm>
            <a:off x="1157994" y="2123935"/>
            <a:ext cx="98760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dirty="0" smtClean="0"/>
              <a:t>Weergave biofilm met FISH</a:t>
            </a:r>
            <a:r>
              <a:rPr lang="nl-BE" sz="2400" dirty="0" smtClean="0"/>
              <a:t> van onbehandeld sputum (patiënt G031)</a:t>
            </a:r>
            <a:endParaRPr lang="nl-BE" sz="2400" dirty="0"/>
          </a:p>
        </p:txBody>
      </p:sp>
      <p:cxnSp>
        <p:nvCxnSpPr>
          <p:cNvPr id="9" name="Rechte verbindingslijn met pijl 8"/>
          <p:cNvCxnSpPr/>
          <p:nvPr/>
        </p:nvCxnSpPr>
        <p:spPr>
          <a:xfrm>
            <a:off x="2666010" y="6030410"/>
            <a:ext cx="6646224" cy="11575"/>
          </a:xfrm>
          <a:prstGeom prst="straightConnector1">
            <a:avLst/>
          </a:prstGeom>
          <a:ln w="25400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kstvak 9"/>
          <p:cNvSpPr txBox="1"/>
          <p:nvPr/>
        </p:nvSpPr>
        <p:spPr>
          <a:xfrm>
            <a:off x="5382228" y="6041985"/>
            <a:ext cx="12732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 smtClean="0">
                <a:solidFill>
                  <a:schemeClr val="bg1"/>
                </a:solidFill>
              </a:rPr>
              <a:t>170 µm</a:t>
            </a:r>
            <a:endParaRPr lang="nl-B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4708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150519_JD_G031.lif - G031 CON Z stack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23803" y="382938"/>
            <a:ext cx="7908965" cy="6071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635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2"/>
          <p:cNvSpPr txBox="1">
            <a:spLocks/>
          </p:cNvSpPr>
          <p:nvPr/>
        </p:nvSpPr>
        <p:spPr>
          <a:xfrm>
            <a:off x="0" y="0"/>
            <a:ext cx="12192002" cy="101830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nl-NL" sz="4000" dirty="0" smtClean="0">
                <a:solidFill>
                  <a:srgbClr val="323232"/>
                </a:solidFill>
                <a:latin typeface="Book Antiqua"/>
              </a:rPr>
              <a:t>Resultaten en discussie</a:t>
            </a:r>
            <a:endParaRPr lang="nl-NL" sz="4000" i="1" dirty="0">
              <a:solidFill>
                <a:srgbClr val="323232"/>
              </a:solidFill>
              <a:latin typeface="Book Antiqua"/>
            </a:endParaRPr>
          </a:p>
        </p:txBody>
      </p:sp>
      <p:graphicFrame>
        <p:nvGraphicFramePr>
          <p:cNvPr id="7" name="Grafiek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86581422"/>
              </p:ext>
            </p:extLst>
          </p:nvPr>
        </p:nvGraphicFramePr>
        <p:xfrm>
          <a:off x="0" y="1972416"/>
          <a:ext cx="12192000" cy="45115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Tekstvak 7"/>
          <p:cNvSpPr txBox="1"/>
          <p:nvPr/>
        </p:nvSpPr>
        <p:spPr>
          <a:xfrm>
            <a:off x="-1" y="1018309"/>
            <a:ext cx="1219200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800" dirty="0" smtClean="0"/>
              <a:t>Test III: Sputumbehandeling met </a:t>
            </a:r>
            <a:r>
              <a:rPr lang="nl-BE" sz="3200" b="1" dirty="0" err="1" smtClean="0"/>
              <a:t>B</a:t>
            </a:r>
            <a:r>
              <a:rPr lang="nl-BE" sz="2800" dirty="0" err="1" smtClean="0"/>
              <a:t>acteriolysine</a:t>
            </a:r>
            <a:r>
              <a:rPr lang="nl-BE" sz="2800" dirty="0" smtClean="0"/>
              <a:t> </a:t>
            </a:r>
            <a:r>
              <a:rPr lang="nl-BE" sz="2800" dirty="0" smtClean="0"/>
              <a:t>(15 µM), </a:t>
            </a:r>
            <a:r>
              <a:rPr lang="nl-BE" sz="3200" b="1" dirty="0" smtClean="0"/>
              <a:t>E</a:t>
            </a:r>
            <a:r>
              <a:rPr lang="nl-BE" sz="2800" dirty="0" smtClean="0"/>
              <a:t>DTA (32  </a:t>
            </a:r>
            <a:r>
              <a:rPr lang="nl-BE" sz="2800" dirty="0" err="1" smtClean="0"/>
              <a:t>mM</a:t>
            </a:r>
            <a:r>
              <a:rPr lang="nl-BE" sz="2800" dirty="0" smtClean="0"/>
              <a:t>), </a:t>
            </a:r>
            <a:r>
              <a:rPr lang="nl-BE" sz="3200" b="1" dirty="0" err="1" smtClean="0"/>
              <a:t>P</a:t>
            </a:r>
            <a:r>
              <a:rPr lang="nl-BE" sz="2800" dirty="0" err="1" smtClean="0"/>
              <a:t>ulmozyme</a:t>
            </a:r>
            <a:r>
              <a:rPr lang="nl-BE" sz="2800" dirty="0" smtClean="0"/>
              <a:t> </a:t>
            </a:r>
            <a:r>
              <a:rPr lang="nl-BE" sz="2800" dirty="0" smtClean="0"/>
              <a:t>(30 U/ml) en </a:t>
            </a:r>
            <a:r>
              <a:rPr lang="nl-BE" sz="3200" b="1" dirty="0" err="1" smtClean="0"/>
              <a:t>T</a:t>
            </a:r>
            <a:r>
              <a:rPr lang="nl-BE" sz="2800" dirty="0" err="1" smtClean="0"/>
              <a:t>obramycine</a:t>
            </a:r>
            <a:r>
              <a:rPr lang="nl-BE" sz="2800" dirty="0" smtClean="0"/>
              <a:t> </a:t>
            </a:r>
            <a:r>
              <a:rPr lang="nl-BE" sz="2800" dirty="0" smtClean="0"/>
              <a:t>(2 </a:t>
            </a:r>
            <a:r>
              <a:rPr lang="nl-BE" sz="2800" dirty="0" err="1" smtClean="0"/>
              <a:t>mM</a:t>
            </a:r>
            <a:r>
              <a:rPr lang="nl-BE" sz="2800" dirty="0" smtClean="0"/>
              <a:t>)</a:t>
            </a:r>
            <a:endParaRPr lang="nl-BE" sz="2800" dirty="0"/>
          </a:p>
        </p:txBody>
      </p:sp>
    </p:spTree>
    <p:extLst>
      <p:ext uri="{BB962C8B-B14F-4D97-AF65-F5344CB8AC3E}">
        <p14:creationId xmlns:p14="http://schemas.microsoft.com/office/powerpoint/2010/main" val="3370651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el 12"/>
          <p:cNvSpPr>
            <a:spLocks noGrp="1"/>
          </p:cNvSpPr>
          <p:nvPr>
            <p:ph type="title"/>
          </p:nvPr>
        </p:nvSpPr>
        <p:spPr>
          <a:xfrm>
            <a:off x="-2" y="0"/>
            <a:ext cx="12192002" cy="1018309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l" defTabSz="914400">
              <a:lnSpc>
                <a:spcPct val="90000"/>
              </a:lnSpc>
              <a:spcBef>
                <a:spcPts val="0"/>
              </a:spcBef>
              <a:buNone/>
            </a:pPr>
            <a:r>
              <a:rPr lang="nl-NL" sz="4000" dirty="0" smtClean="0">
                <a:solidFill>
                  <a:srgbClr val="323232"/>
                </a:solidFill>
                <a:latin typeface="Book Antiqua"/>
              </a:rPr>
              <a:t>Stageplaats</a:t>
            </a:r>
            <a:endParaRPr lang="nl-NL" sz="4000" b="1" i="0" dirty="0">
              <a:solidFill>
                <a:srgbClr val="323232"/>
              </a:solidFill>
              <a:latin typeface="Book Antiqua"/>
            </a:endParaRPr>
          </a:p>
        </p:txBody>
      </p:sp>
      <p:sp>
        <p:nvSpPr>
          <p:cNvPr id="14" name="Tijdelijke aanduiding voor inhoud 13"/>
          <p:cNvSpPr>
            <a:spLocks noGrp="1"/>
          </p:cNvSpPr>
          <p:nvPr>
            <p:ph idx="1"/>
          </p:nvPr>
        </p:nvSpPr>
        <p:spPr>
          <a:xfrm>
            <a:off x="91438" y="1748062"/>
            <a:ext cx="12100562" cy="4716238"/>
          </a:xfrm>
        </p:spPr>
        <p:txBody>
          <a:bodyPr/>
          <a:lstStyle/>
          <a:p>
            <a:pPr algn="l" defTabSz="914400">
              <a:lnSpc>
                <a:spcPct val="90000"/>
              </a:lnSpc>
              <a:spcBef>
                <a:spcPts val="1800"/>
              </a:spcBef>
              <a:buClr>
                <a:srgbClr val="323232"/>
              </a:buClr>
              <a:buSzPct val="100000"/>
              <a:buFont typeface="Wingdings" panose="05000000000000000000" pitchFamily="2" charset="2"/>
              <a:buChar char="Ø"/>
            </a:pPr>
            <a:r>
              <a:rPr lang="nl-NL" dirty="0" smtClean="0">
                <a:solidFill>
                  <a:srgbClr val="323232"/>
                </a:solidFill>
                <a:latin typeface="Book Antiqua"/>
              </a:rPr>
              <a:t> Faculteit Geneeskunde en Gezondheidswetenschappen Universiteit Gent</a:t>
            </a:r>
            <a:endParaRPr lang="nl-NL" sz="2000" b="0" i="0" dirty="0" smtClean="0">
              <a:solidFill>
                <a:srgbClr val="323232"/>
              </a:solidFill>
              <a:latin typeface="Book Antiqua"/>
              <a:ea typeface="+mn-ea"/>
              <a:cs typeface="+mn-cs"/>
            </a:endParaRPr>
          </a:p>
          <a:p>
            <a:pPr algn="l" defTabSz="914400">
              <a:lnSpc>
                <a:spcPct val="90000"/>
              </a:lnSpc>
              <a:spcBef>
                <a:spcPts val="1800"/>
              </a:spcBef>
              <a:buClr>
                <a:srgbClr val="323232"/>
              </a:buClr>
              <a:buSzPct val="100000"/>
              <a:buFont typeface="Wingdings" panose="05000000000000000000" pitchFamily="2" charset="2"/>
              <a:buChar char="Ø"/>
            </a:pPr>
            <a:r>
              <a:rPr lang="nl-NL" sz="2000" b="0" i="0" dirty="0" smtClean="0">
                <a:solidFill>
                  <a:srgbClr val="323232"/>
                </a:solidFill>
                <a:latin typeface="Book Antiqua"/>
                <a:ea typeface="+mn-ea"/>
                <a:cs typeface="+mn-cs"/>
              </a:rPr>
              <a:t> Onder leiding van Prof. Dr. Mario Vaneechoutte</a:t>
            </a:r>
          </a:p>
          <a:p>
            <a:pPr algn="l" defTabSz="914400">
              <a:lnSpc>
                <a:spcPct val="100000"/>
              </a:lnSpc>
              <a:spcBef>
                <a:spcPts val="1800"/>
              </a:spcBef>
              <a:buClr>
                <a:srgbClr val="323232"/>
              </a:buClr>
              <a:buSzPct val="100000"/>
              <a:buFont typeface="Wingdings" panose="05000000000000000000" pitchFamily="2" charset="2"/>
              <a:buChar char="Ø"/>
            </a:pPr>
            <a:r>
              <a:rPr lang="nl-NL" dirty="0" smtClean="0">
                <a:solidFill>
                  <a:srgbClr val="323232"/>
                </a:solidFill>
                <a:latin typeface="Book Antiqua"/>
              </a:rPr>
              <a:t> Translationeel onderzoek: </a:t>
            </a:r>
          </a:p>
          <a:p>
            <a:pPr lvl="2">
              <a:lnSpc>
                <a:spcPct val="100000"/>
              </a:lnSpc>
              <a:spcBef>
                <a:spcPts val="1800"/>
              </a:spcBef>
              <a:buClr>
                <a:srgbClr val="323232"/>
              </a:buClr>
              <a:buFont typeface="Wingdings" panose="05000000000000000000" pitchFamily="2" charset="2"/>
              <a:buChar char="§"/>
            </a:pPr>
            <a:r>
              <a:rPr lang="nl-NL" sz="1800" dirty="0" smtClean="0">
                <a:solidFill>
                  <a:srgbClr val="323232"/>
                </a:solidFill>
                <a:latin typeface="Book Antiqua"/>
              </a:rPr>
              <a:t>Nagaan of nieuwe fundamentele bevindingen ook medisch toepasbaar zijn</a:t>
            </a:r>
          </a:p>
          <a:p>
            <a:pPr lvl="2">
              <a:lnSpc>
                <a:spcPct val="100000"/>
              </a:lnSpc>
              <a:spcBef>
                <a:spcPts val="1800"/>
              </a:spcBef>
              <a:buClr>
                <a:srgbClr val="323232"/>
              </a:buClr>
              <a:buFont typeface="Wingdings" panose="05000000000000000000" pitchFamily="2" charset="2"/>
              <a:buChar char="§"/>
            </a:pPr>
            <a:r>
              <a:rPr lang="nl-NL" sz="1800" dirty="0" smtClean="0">
                <a:solidFill>
                  <a:srgbClr val="323232"/>
                </a:solidFill>
                <a:latin typeface="Book Antiqua"/>
              </a:rPr>
              <a:t>Verbeteren van de diagnostiek van infecties</a:t>
            </a:r>
          </a:p>
          <a:p>
            <a:pPr>
              <a:lnSpc>
                <a:spcPct val="150000"/>
              </a:lnSpc>
              <a:buClr>
                <a:srgbClr val="323232"/>
              </a:buClr>
              <a:buFont typeface="Wingdings" panose="05000000000000000000" pitchFamily="2" charset="2"/>
              <a:buChar char="Ø"/>
            </a:pPr>
            <a:r>
              <a:rPr lang="nl-NL" dirty="0" smtClean="0">
                <a:solidFill>
                  <a:srgbClr val="323232"/>
                </a:solidFill>
                <a:latin typeface="Book Antiqua"/>
              </a:rPr>
              <a:t> In samenwerking met MucoCentrum </a:t>
            </a:r>
            <a:r>
              <a:rPr lang="nl-NL" dirty="0">
                <a:solidFill>
                  <a:srgbClr val="323232"/>
                </a:solidFill>
                <a:latin typeface="Book Antiqua"/>
              </a:rPr>
              <a:t>U</a:t>
            </a:r>
            <a:r>
              <a:rPr lang="nl-NL" dirty="0" smtClean="0">
                <a:solidFill>
                  <a:srgbClr val="323232"/>
                </a:solidFill>
                <a:latin typeface="Book Antiqua"/>
              </a:rPr>
              <a:t>niversitair </a:t>
            </a:r>
            <a:r>
              <a:rPr lang="nl-NL" dirty="0">
                <a:solidFill>
                  <a:srgbClr val="323232"/>
                </a:solidFill>
                <a:latin typeface="Book Antiqua"/>
              </a:rPr>
              <a:t>Z</a:t>
            </a:r>
            <a:r>
              <a:rPr lang="nl-NL" dirty="0" smtClean="0">
                <a:solidFill>
                  <a:srgbClr val="323232"/>
                </a:solidFill>
                <a:latin typeface="Book Antiqua"/>
              </a:rPr>
              <a:t>iekenhuis Gent</a:t>
            </a:r>
          </a:p>
          <a:p>
            <a:pPr lvl="2">
              <a:lnSpc>
                <a:spcPct val="150000"/>
              </a:lnSpc>
              <a:buClr>
                <a:srgbClr val="323232"/>
              </a:buClr>
              <a:buFont typeface="Wingdings" panose="05000000000000000000" pitchFamily="2" charset="2"/>
              <a:buChar char="§"/>
            </a:pPr>
            <a:r>
              <a:rPr lang="nl-NL" sz="1800" dirty="0" smtClean="0">
                <a:solidFill>
                  <a:srgbClr val="323232"/>
                </a:solidFill>
                <a:latin typeface="Book Antiqua"/>
              </a:rPr>
              <a:t>Onderzoek naar infecties bij patiënten met mucoviscidose </a:t>
            </a:r>
          </a:p>
          <a:p>
            <a:pPr lvl="2">
              <a:lnSpc>
                <a:spcPct val="150000"/>
              </a:lnSpc>
              <a:buClr>
                <a:srgbClr val="323232"/>
              </a:buClr>
              <a:buFont typeface="Wingdings" panose="05000000000000000000" pitchFamily="2" charset="2"/>
              <a:buChar char="§"/>
            </a:pPr>
            <a:r>
              <a:rPr lang="nl-NL" sz="1800" dirty="0" smtClean="0">
                <a:solidFill>
                  <a:srgbClr val="323232"/>
                </a:solidFill>
                <a:latin typeface="Book Antiqua"/>
              </a:rPr>
              <a:t>Typeren van geïsoleerde kiemen om het voorkomen van kruisbesmetting te documenteren</a:t>
            </a:r>
            <a:r>
              <a:rPr lang="nl-NL" dirty="0">
                <a:solidFill>
                  <a:srgbClr val="323232"/>
                </a:solidFill>
                <a:latin typeface="Book Antiqua"/>
              </a:rPr>
              <a:t/>
            </a:r>
            <a:br>
              <a:rPr lang="nl-NL" dirty="0">
                <a:solidFill>
                  <a:srgbClr val="323232"/>
                </a:solidFill>
                <a:latin typeface="Book Antiqua"/>
              </a:rPr>
            </a:br>
            <a:endParaRPr lang="nl-NL" dirty="0">
              <a:solidFill>
                <a:srgbClr val="323232"/>
              </a:solidFill>
              <a:latin typeface="Book Antiqua"/>
            </a:endParaRPr>
          </a:p>
        </p:txBody>
      </p:sp>
      <p:sp>
        <p:nvSpPr>
          <p:cNvPr id="2" name="Tekstvak 1"/>
          <p:cNvSpPr txBox="1"/>
          <p:nvPr/>
        </p:nvSpPr>
        <p:spPr>
          <a:xfrm>
            <a:off x="-2" y="1090798"/>
            <a:ext cx="96012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200" dirty="0" smtClean="0"/>
              <a:t>Laboratorium voor Bacteriologische research (LBR)</a:t>
            </a:r>
            <a:endParaRPr lang="nl-BE" sz="3200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04926" y="1033945"/>
            <a:ext cx="2787074" cy="1939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9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2"/>
          <p:cNvSpPr txBox="1">
            <a:spLocks/>
          </p:cNvSpPr>
          <p:nvPr/>
        </p:nvSpPr>
        <p:spPr>
          <a:xfrm>
            <a:off x="0" y="0"/>
            <a:ext cx="12192002" cy="101830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nl-NL" sz="4000" dirty="0" smtClean="0">
                <a:solidFill>
                  <a:srgbClr val="323232"/>
                </a:solidFill>
                <a:latin typeface="Book Antiqua"/>
              </a:rPr>
              <a:t>Resultaten en discussie</a:t>
            </a:r>
            <a:endParaRPr lang="nl-NL" sz="4000" i="1" dirty="0">
              <a:solidFill>
                <a:srgbClr val="323232"/>
              </a:solidFill>
              <a:latin typeface="Book Antiqua"/>
            </a:endParaRPr>
          </a:p>
        </p:txBody>
      </p:sp>
      <p:graphicFrame>
        <p:nvGraphicFramePr>
          <p:cNvPr id="7" name="Grafiek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47072044"/>
              </p:ext>
            </p:extLst>
          </p:nvPr>
        </p:nvGraphicFramePr>
        <p:xfrm>
          <a:off x="0" y="2102555"/>
          <a:ext cx="12192002" cy="44384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Tekstvak 7"/>
          <p:cNvSpPr txBox="1"/>
          <p:nvPr/>
        </p:nvSpPr>
        <p:spPr>
          <a:xfrm>
            <a:off x="-1" y="1018309"/>
            <a:ext cx="1219200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800" dirty="0" smtClean="0"/>
              <a:t>Test III: Sputumbehandeling met </a:t>
            </a:r>
            <a:r>
              <a:rPr lang="nl-BE" sz="3200" b="1" dirty="0" err="1" smtClean="0"/>
              <a:t>B</a:t>
            </a:r>
            <a:r>
              <a:rPr lang="nl-BE" sz="2800" dirty="0" err="1" smtClean="0"/>
              <a:t>acteriolysine</a:t>
            </a:r>
            <a:r>
              <a:rPr lang="nl-BE" sz="2800" dirty="0" smtClean="0"/>
              <a:t> </a:t>
            </a:r>
            <a:r>
              <a:rPr lang="nl-BE" sz="2800" dirty="0" smtClean="0"/>
              <a:t>(15 µM), </a:t>
            </a:r>
            <a:r>
              <a:rPr lang="nl-BE" sz="3200" b="1" dirty="0" smtClean="0"/>
              <a:t>E</a:t>
            </a:r>
            <a:r>
              <a:rPr lang="nl-BE" sz="2800" dirty="0" smtClean="0"/>
              <a:t>DTA </a:t>
            </a:r>
            <a:r>
              <a:rPr lang="nl-BE" sz="2800" dirty="0" smtClean="0"/>
              <a:t>(32  </a:t>
            </a:r>
            <a:r>
              <a:rPr lang="nl-BE" sz="2800" dirty="0" err="1" smtClean="0"/>
              <a:t>mM</a:t>
            </a:r>
            <a:r>
              <a:rPr lang="nl-BE" sz="2800" dirty="0" smtClean="0"/>
              <a:t>), </a:t>
            </a:r>
            <a:r>
              <a:rPr lang="nl-BE" sz="3200" b="1" dirty="0" err="1" smtClean="0"/>
              <a:t>P</a:t>
            </a:r>
            <a:r>
              <a:rPr lang="nl-BE" sz="2800" dirty="0" err="1" smtClean="0"/>
              <a:t>ulmozyme</a:t>
            </a:r>
            <a:r>
              <a:rPr lang="nl-BE" sz="2800" dirty="0" smtClean="0"/>
              <a:t> </a:t>
            </a:r>
            <a:r>
              <a:rPr lang="nl-BE" sz="2800" dirty="0" smtClean="0"/>
              <a:t>(30 U/ml) en </a:t>
            </a:r>
            <a:r>
              <a:rPr lang="nl-BE" sz="2800" b="1" dirty="0" err="1" smtClean="0"/>
              <a:t>T</a:t>
            </a:r>
            <a:r>
              <a:rPr lang="nl-BE" sz="2800" dirty="0" err="1" smtClean="0"/>
              <a:t>obramycine</a:t>
            </a:r>
            <a:r>
              <a:rPr lang="nl-BE" sz="2800" dirty="0" smtClean="0"/>
              <a:t> </a:t>
            </a:r>
            <a:r>
              <a:rPr lang="nl-BE" sz="2800" dirty="0" smtClean="0"/>
              <a:t>(2 </a:t>
            </a:r>
            <a:r>
              <a:rPr lang="nl-BE" sz="2800" dirty="0" err="1" smtClean="0"/>
              <a:t>mM</a:t>
            </a:r>
            <a:r>
              <a:rPr lang="nl-BE" sz="2800" dirty="0" smtClean="0"/>
              <a:t>)</a:t>
            </a:r>
            <a:endParaRPr lang="nl-BE" sz="2800" dirty="0"/>
          </a:p>
        </p:txBody>
      </p:sp>
    </p:spTree>
    <p:extLst>
      <p:ext uri="{BB962C8B-B14F-4D97-AF65-F5344CB8AC3E}">
        <p14:creationId xmlns:p14="http://schemas.microsoft.com/office/powerpoint/2010/main" val="3831745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061 CON Z stack 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61193" y="391886"/>
            <a:ext cx="7509586" cy="6103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545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2"/>
          <p:cNvSpPr txBox="1">
            <a:spLocks/>
          </p:cNvSpPr>
          <p:nvPr/>
        </p:nvSpPr>
        <p:spPr>
          <a:xfrm>
            <a:off x="0" y="0"/>
            <a:ext cx="12192002" cy="101830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nl-NL" sz="4000" smtClean="0">
                <a:solidFill>
                  <a:srgbClr val="323232"/>
                </a:solidFill>
                <a:latin typeface="Book Antiqua"/>
              </a:rPr>
              <a:t>Conclusie</a:t>
            </a:r>
            <a:endParaRPr lang="nl-NL" sz="4000" i="1" dirty="0">
              <a:solidFill>
                <a:srgbClr val="323232"/>
              </a:solidFill>
              <a:latin typeface="Book Antiqua"/>
            </a:endParaRPr>
          </a:p>
        </p:txBody>
      </p:sp>
      <p:sp>
        <p:nvSpPr>
          <p:cNvPr id="7" name="Tekstvak 6"/>
          <p:cNvSpPr txBox="1"/>
          <p:nvPr/>
        </p:nvSpPr>
        <p:spPr>
          <a:xfrm>
            <a:off x="118753" y="1140031"/>
            <a:ext cx="11697195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nl-BE" sz="2000" dirty="0" smtClean="0"/>
              <a:t>EDTA (32 </a:t>
            </a:r>
            <a:r>
              <a:rPr lang="nl-BE" sz="2000" dirty="0" err="1" smtClean="0"/>
              <a:t>mM</a:t>
            </a:r>
            <a:r>
              <a:rPr lang="nl-BE" sz="2000" dirty="0" smtClean="0"/>
              <a:t>), vaak in combinatie met tobramycine (2 </a:t>
            </a:r>
            <a:r>
              <a:rPr lang="nl-BE" sz="2000" dirty="0" err="1" smtClean="0"/>
              <a:t>mM</a:t>
            </a:r>
            <a:r>
              <a:rPr lang="nl-BE" sz="2000" dirty="0" smtClean="0"/>
              <a:t>), </a:t>
            </a:r>
            <a:r>
              <a:rPr lang="nl-BE" sz="2000" dirty="0" smtClean="0"/>
              <a:t>was het meest effectief </a:t>
            </a:r>
            <a:r>
              <a:rPr lang="nl-BE" sz="2000" dirty="0" smtClean="0"/>
              <a:t>in </a:t>
            </a:r>
            <a:r>
              <a:rPr lang="nl-BE" sz="2000" dirty="0" smtClean="0"/>
              <a:t>het afdoden van </a:t>
            </a:r>
            <a:r>
              <a:rPr lang="nl-BE" sz="2000" i="1" dirty="0" smtClean="0"/>
              <a:t>P. </a:t>
            </a:r>
            <a:r>
              <a:rPr lang="nl-BE" sz="2000" i="1" dirty="0" smtClean="0"/>
              <a:t>aeruginosa </a:t>
            </a:r>
            <a:r>
              <a:rPr lang="nl-BE" sz="2000" dirty="0" smtClean="0"/>
              <a:t>in het sputum</a:t>
            </a:r>
            <a:endParaRPr lang="nl-BE" sz="2000" i="1" dirty="0" smtClean="0"/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nl-BE" sz="2000" i="1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nl-BE" sz="2000" dirty="0" smtClean="0"/>
              <a:t>Bacteriolysine (15 µM) </a:t>
            </a:r>
            <a:r>
              <a:rPr lang="nl-BE" sz="2000" dirty="0" smtClean="0"/>
              <a:t>had geen afdodend effect op </a:t>
            </a:r>
            <a:r>
              <a:rPr lang="nl-BE" sz="2000" i="1" dirty="0" smtClean="0"/>
              <a:t>P. aeruginosa </a:t>
            </a:r>
            <a:r>
              <a:rPr lang="nl-BE" sz="2000" dirty="0" smtClean="0"/>
              <a:t>in sputum</a:t>
            </a:r>
            <a:endParaRPr lang="nl-BE" sz="2000" dirty="0" smtClean="0"/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nl-BE" sz="2000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nl-BE" sz="2000" dirty="0" smtClean="0"/>
              <a:t>Meer bacteriën gedetecteerd t.o.v. de controle na een behandeling met bacteriolysine (15 µM) en</a:t>
            </a:r>
            <a:br>
              <a:rPr lang="nl-BE" sz="2000" dirty="0" smtClean="0"/>
            </a:br>
            <a:r>
              <a:rPr lang="nl-BE" sz="2000" dirty="0" smtClean="0"/>
              <a:t>pulmozyme (30 U/ml) </a:t>
            </a:r>
            <a:br>
              <a:rPr lang="nl-BE" sz="2000" dirty="0" smtClean="0"/>
            </a:br>
            <a:endParaRPr lang="nl-BE" sz="2000" dirty="0" smtClean="0"/>
          </a:p>
          <a:p>
            <a:r>
              <a:rPr lang="nl-BE" sz="2000" dirty="0" smtClean="0"/>
              <a:t/>
            </a:r>
            <a:br>
              <a:rPr lang="nl-BE" sz="2000" dirty="0" smtClean="0"/>
            </a:br>
            <a:r>
              <a:rPr lang="nl-BE" sz="2000" dirty="0"/>
              <a:t> </a:t>
            </a:r>
            <a:r>
              <a:rPr lang="nl-BE" sz="2000" dirty="0" smtClean="0"/>
              <a:t>     </a:t>
            </a:r>
            <a:r>
              <a:rPr lang="nl-BE" sz="2000" dirty="0" smtClean="0"/>
              <a:t>Hypothese</a:t>
            </a:r>
            <a:r>
              <a:rPr lang="nl-BE" sz="2000" dirty="0" smtClean="0"/>
              <a:t>: </a:t>
            </a:r>
            <a:r>
              <a:rPr lang="nl-BE" sz="2000" dirty="0" err="1"/>
              <a:t>b</a:t>
            </a:r>
            <a:r>
              <a:rPr lang="nl-BE" sz="2000" dirty="0" err="1" smtClean="0"/>
              <a:t>acteriolysine</a:t>
            </a:r>
            <a:r>
              <a:rPr lang="nl-BE" sz="2000" dirty="0" smtClean="0"/>
              <a:t> en </a:t>
            </a:r>
            <a:r>
              <a:rPr lang="nl-BE" sz="2000" dirty="0" err="1" smtClean="0"/>
              <a:t>pulmozyme</a:t>
            </a:r>
            <a:r>
              <a:rPr lang="nl-BE" sz="2000" dirty="0" smtClean="0"/>
              <a:t> </a:t>
            </a:r>
            <a:r>
              <a:rPr lang="nl-BE" sz="2000" dirty="0" smtClean="0">
                <a:sym typeface="Wingdings" panose="05000000000000000000" pitchFamily="2" charset="2"/>
              </a:rPr>
              <a:t> structuurwijziging of afbraak biofilm</a:t>
            </a:r>
            <a:br>
              <a:rPr lang="nl-BE" sz="2000" dirty="0" smtClean="0">
                <a:sym typeface="Wingdings" panose="05000000000000000000" pitchFamily="2" charset="2"/>
              </a:rPr>
            </a:br>
            <a:r>
              <a:rPr lang="nl-BE" sz="2000" dirty="0" smtClean="0">
                <a:sym typeface="Wingdings" panose="05000000000000000000" pitchFamily="2" charset="2"/>
              </a:rPr>
              <a:t>                             metabolisch actiever worden van bacteriën  sterkere werking antibiotica</a:t>
            </a:r>
            <a:br>
              <a:rPr lang="nl-BE" sz="2000" dirty="0" smtClean="0">
                <a:sym typeface="Wingdings" panose="05000000000000000000" pitchFamily="2" charset="2"/>
              </a:rPr>
            </a:br>
            <a:endParaRPr lang="nl-BE" sz="2000" dirty="0" smtClean="0">
              <a:sym typeface="Wingdings" panose="05000000000000000000" pitchFamily="2" charset="2"/>
            </a:endParaRPr>
          </a:p>
          <a:p>
            <a:endParaRPr lang="nl-BE" sz="2000" dirty="0"/>
          </a:p>
          <a:p>
            <a:endParaRPr lang="nl-BE" sz="2000" dirty="0" smtClean="0"/>
          </a:p>
        </p:txBody>
      </p:sp>
    </p:spTree>
    <p:extLst>
      <p:ext uri="{BB962C8B-B14F-4D97-AF65-F5344CB8AC3E}">
        <p14:creationId xmlns:p14="http://schemas.microsoft.com/office/powerpoint/2010/main" val="1516224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2"/>
          <p:cNvSpPr txBox="1">
            <a:spLocks/>
          </p:cNvSpPr>
          <p:nvPr/>
        </p:nvSpPr>
        <p:spPr>
          <a:xfrm>
            <a:off x="0" y="0"/>
            <a:ext cx="12192002" cy="101830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nl-NL" sz="4000" dirty="0" smtClean="0">
                <a:solidFill>
                  <a:srgbClr val="323232"/>
                </a:solidFill>
                <a:latin typeface="Book Antiqua"/>
              </a:rPr>
              <a:t>Toekomstperspectief</a:t>
            </a:r>
            <a:endParaRPr lang="nl-NL" sz="4000" i="1" dirty="0">
              <a:solidFill>
                <a:srgbClr val="323232"/>
              </a:solidFill>
              <a:latin typeface="Book Antiqua"/>
            </a:endParaRPr>
          </a:p>
        </p:txBody>
      </p:sp>
      <p:sp>
        <p:nvSpPr>
          <p:cNvPr id="6" name="Tekstvak 5"/>
          <p:cNvSpPr txBox="1"/>
          <p:nvPr/>
        </p:nvSpPr>
        <p:spPr>
          <a:xfrm>
            <a:off x="95003" y="1175657"/>
            <a:ext cx="1195845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nl-BE" sz="2400" dirty="0" smtClean="0"/>
              <a:t> Per patiënt moet een antibiotica test worden uitgevoerd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nl-BE" sz="24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nl-BE" sz="2400" dirty="0" smtClean="0"/>
              <a:t> </a:t>
            </a:r>
            <a:r>
              <a:rPr lang="nl-BE" sz="2400" dirty="0"/>
              <a:t>I</a:t>
            </a:r>
            <a:r>
              <a:rPr lang="nl-BE" sz="2400" dirty="0" smtClean="0"/>
              <a:t>n </a:t>
            </a:r>
            <a:r>
              <a:rPr lang="nl-BE" sz="2400" dirty="0" smtClean="0"/>
              <a:t>welke concentratie </a:t>
            </a:r>
            <a:r>
              <a:rPr lang="nl-BE" sz="2400" dirty="0" smtClean="0"/>
              <a:t>mag EDTA toegevoegd worden</a:t>
            </a:r>
            <a:r>
              <a:rPr lang="nl-BE" sz="2400" dirty="0"/>
              <a:t> </a:t>
            </a:r>
            <a:r>
              <a:rPr lang="nl-BE" sz="2400" dirty="0" smtClean="0"/>
              <a:t>aan </a:t>
            </a:r>
            <a:r>
              <a:rPr lang="nl-BE" sz="2400" dirty="0" smtClean="0"/>
              <a:t>de mens opdat deze </a:t>
            </a:r>
            <a:r>
              <a:rPr lang="nl-BE" sz="2400" dirty="0" smtClean="0"/>
              <a:t>stof</a:t>
            </a:r>
            <a:br>
              <a:rPr lang="nl-BE" sz="2400" dirty="0" smtClean="0"/>
            </a:br>
            <a:r>
              <a:rPr lang="nl-BE" sz="2400" dirty="0" smtClean="0"/>
              <a:t> niet </a:t>
            </a:r>
            <a:r>
              <a:rPr lang="nl-BE" sz="2400" dirty="0" smtClean="0"/>
              <a:t>schadelijk </a:t>
            </a:r>
            <a:r>
              <a:rPr lang="nl-BE" sz="2400" dirty="0" smtClean="0"/>
              <a:t>is</a:t>
            </a:r>
            <a:r>
              <a:rPr lang="nl-BE" sz="2400" dirty="0" smtClean="0"/>
              <a:t> </a:t>
            </a:r>
            <a:r>
              <a:rPr lang="nl-BE" sz="2400" dirty="0" smtClean="0"/>
              <a:t>voor de gezondheid.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nl-BE" sz="24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nl-BE" sz="2400" dirty="0" smtClean="0"/>
              <a:t> </a:t>
            </a:r>
            <a:r>
              <a:rPr lang="nl-BE" sz="2400" dirty="0" smtClean="0"/>
              <a:t>Andere, minder toxische </a:t>
            </a:r>
            <a:r>
              <a:rPr lang="nl-BE" sz="2400" dirty="0" err="1" smtClean="0"/>
              <a:t>chelatoren</a:t>
            </a:r>
            <a:r>
              <a:rPr lang="nl-BE" sz="2400" dirty="0" smtClean="0"/>
              <a:t> dan EDTA kunnen ook getest worden</a:t>
            </a:r>
            <a:endParaRPr lang="nl-BE" sz="2400" dirty="0"/>
          </a:p>
        </p:txBody>
      </p:sp>
    </p:spTree>
    <p:extLst>
      <p:ext uri="{BB962C8B-B14F-4D97-AF65-F5344CB8AC3E}">
        <p14:creationId xmlns:p14="http://schemas.microsoft.com/office/powerpoint/2010/main" val="1168364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/>
          <p:cNvSpPr txBox="1"/>
          <p:nvPr/>
        </p:nvSpPr>
        <p:spPr>
          <a:xfrm>
            <a:off x="-2" y="2483427"/>
            <a:ext cx="1219200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5400" dirty="0" smtClean="0"/>
              <a:t>Het Ex Vivo Sputum Model: </a:t>
            </a:r>
          </a:p>
          <a:p>
            <a:pPr algn="ctr"/>
            <a:r>
              <a:rPr lang="nl-BE" sz="3600" dirty="0" smtClean="0"/>
              <a:t>evaluatie van de eradicatie van </a:t>
            </a:r>
            <a:r>
              <a:rPr lang="nl-BE" sz="3600" i="1" dirty="0" smtClean="0"/>
              <a:t>Pseudomonas aeruginosa </a:t>
            </a:r>
            <a:br>
              <a:rPr lang="nl-BE" sz="3600" i="1" dirty="0" smtClean="0"/>
            </a:br>
            <a:r>
              <a:rPr lang="nl-BE" sz="3600" dirty="0" smtClean="0"/>
              <a:t>met behulp van antibacteriële agentia</a:t>
            </a:r>
            <a:endParaRPr lang="nl-BE" sz="3600" dirty="0"/>
          </a:p>
        </p:txBody>
      </p:sp>
    </p:spTree>
    <p:extLst>
      <p:ext uri="{BB962C8B-B14F-4D97-AF65-F5344CB8AC3E}">
        <p14:creationId xmlns:p14="http://schemas.microsoft.com/office/powerpoint/2010/main" val="2474732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-2" y="401597"/>
            <a:ext cx="9509760" cy="1233424"/>
          </a:xfrm>
        </p:spPr>
        <p:txBody>
          <a:bodyPr>
            <a:normAutofit/>
          </a:bodyPr>
          <a:lstStyle/>
          <a:p>
            <a:pPr algn="l" defTabSz="914400">
              <a:lnSpc>
                <a:spcPct val="90000"/>
              </a:lnSpc>
              <a:spcBef>
                <a:spcPts val="0"/>
              </a:spcBef>
              <a:buNone/>
            </a:pPr>
            <a:r>
              <a:rPr lang="nl-NL" sz="3200" b="0" dirty="0" smtClean="0">
                <a:solidFill>
                  <a:srgbClr val="323232"/>
                </a:solidFill>
                <a:latin typeface="Book Antiqua"/>
              </a:rPr>
              <a:t>Mucoviscidose of Cystic Fibrosis (</a:t>
            </a:r>
            <a:r>
              <a:rPr lang="nl-NL" sz="3200" b="0" dirty="0" smtClean="0">
                <a:solidFill>
                  <a:srgbClr val="323232"/>
                </a:solidFill>
                <a:latin typeface="Book Antiqua"/>
              </a:rPr>
              <a:t>CF)</a:t>
            </a:r>
            <a:endParaRPr lang="nl-NL" sz="3200" b="0" i="0" dirty="0">
              <a:solidFill>
                <a:srgbClr val="323232"/>
              </a:solidFill>
              <a:latin typeface="Book Antiqua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94210" y="1635020"/>
            <a:ext cx="11919990" cy="4727679"/>
          </a:xfrm>
        </p:spPr>
        <p:txBody>
          <a:bodyPr>
            <a:normAutofit/>
          </a:bodyPr>
          <a:lstStyle/>
          <a:p>
            <a:pPr algn="l" defTabSz="914400">
              <a:lnSpc>
                <a:spcPct val="90000"/>
              </a:lnSpc>
              <a:spcBef>
                <a:spcPts val="1800"/>
              </a:spcBef>
              <a:buClr>
                <a:srgbClr val="323232"/>
              </a:buClr>
              <a:buSzPct val="100000"/>
              <a:buFont typeface="Wingdings" panose="05000000000000000000" pitchFamily="2" charset="2"/>
              <a:buChar char="Ø"/>
            </a:pPr>
            <a:r>
              <a:rPr lang="nl-NL" sz="2200" dirty="0" smtClean="0">
                <a:solidFill>
                  <a:srgbClr val="323232"/>
                </a:solidFill>
                <a:latin typeface="Book Antiqua"/>
              </a:rPr>
              <a:t> </a:t>
            </a:r>
            <a:r>
              <a:rPr lang="nl-NL" dirty="0" smtClean="0">
                <a:solidFill>
                  <a:srgbClr val="323232"/>
                </a:solidFill>
                <a:latin typeface="Book Antiqua"/>
              </a:rPr>
              <a:t>CF-patiënten </a:t>
            </a:r>
            <a:r>
              <a:rPr lang="nl-NL" dirty="0" smtClean="0">
                <a:solidFill>
                  <a:srgbClr val="323232"/>
                </a:solidFill>
                <a:latin typeface="Book Antiqua"/>
              </a:rPr>
              <a:t>sterven door luchtwegproblemen (chronisch </a:t>
            </a:r>
            <a:r>
              <a:rPr lang="nl-NL" dirty="0" err="1" smtClean="0">
                <a:solidFill>
                  <a:srgbClr val="323232"/>
                </a:solidFill>
                <a:latin typeface="Book Antiqua"/>
              </a:rPr>
              <a:t>longfalen</a:t>
            </a:r>
            <a:r>
              <a:rPr lang="nl-NL" dirty="0" smtClean="0">
                <a:solidFill>
                  <a:srgbClr val="323232"/>
                </a:solidFill>
                <a:latin typeface="Book Antiqua"/>
              </a:rPr>
              <a:t>)</a:t>
            </a:r>
            <a:endParaRPr lang="nl-NL" sz="2400" dirty="0" smtClean="0">
              <a:solidFill>
                <a:srgbClr val="323232"/>
              </a:solidFill>
              <a:latin typeface="Book Antiqua"/>
            </a:endParaRPr>
          </a:p>
          <a:p>
            <a:pPr lvl="2">
              <a:spcBef>
                <a:spcPts val="1800"/>
              </a:spcBef>
              <a:buClr>
                <a:srgbClr val="323232"/>
              </a:buClr>
              <a:buFont typeface="Wingdings" panose="05000000000000000000" pitchFamily="2" charset="2"/>
              <a:buChar char="§"/>
            </a:pPr>
            <a:r>
              <a:rPr lang="nl-NL" sz="1800" b="0" i="0" dirty="0" smtClean="0">
                <a:solidFill>
                  <a:srgbClr val="323232"/>
                </a:solidFill>
                <a:latin typeface="Book Antiqua"/>
              </a:rPr>
              <a:t>Veroorzaakt door een voortdurende kolonisatie van bacteriën in het mucus</a:t>
            </a:r>
          </a:p>
          <a:p>
            <a:pPr lvl="2">
              <a:spcBef>
                <a:spcPts val="1800"/>
              </a:spcBef>
              <a:buClr>
                <a:srgbClr val="323232"/>
              </a:buClr>
              <a:buFont typeface="Wingdings" panose="05000000000000000000" pitchFamily="2" charset="2"/>
              <a:buChar char="§"/>
            </a:pPr>
            <a:r>
              <a:rPr lang="nl-NL" sz="1800" dirty="0" smtClean="0">
                <a:solidFill>
                  <a:srgbClr val="323232"/>
                </a:solidFill>
                <a:latin typeface="Book Antiqua"/>
              </a:rPr>
              <a:t>Op latere leeftijd vooral een permanente kolonisatie van </a:t>
            </a:r>
            <a:r>
              <a:rPr lang="nl-NL" sz="1800" i="1" dirty="0" smtClean="0">
                <a:solidFill>
                  <a:srgbClr val="323232"/>
                </a:solidFill>
                <a:latin typeface="Book Antiqua"/>
              </a:rPr>
              <a:t>P. </a:t>
            </a:r>
            <a:r>
              <a:rPr lang="nl-NL" sz="1800" i="1" dirty="0" smtClean="0">
                <a:solidFill>
                  <a:srgbClr val="323232"/>
                </a:solidFill>
                <a:latin typeface="Book Antiqua"/>
              </a:rPr>
              <a:t>aeruginosa</a:t>
            </a:r>
          </a:p>
          <a:p>
            <a:pPr marL="685800" lvl="2" indent="0">
              <a:spcBef>
                <a:spcPts val="1800"/>
              </a:spcBef>
              <a:buClr>
                <a:srgbClr val="323232"/>
              </a:buClr>
              <a:buNone/>
            </a:pPr>
            <a:endParaRPr lang="nl-NL" i="1" dirty="0" smtClean="0">
              <a:solidFill>
                <a:srgbClr val="323232"/>
              </a:solidFill>
              <a:latin typeface="Book Antiqua"/>
            </a:endParaRPr>
          </a:p>
          <a:p>
            <a:pPr>
              <a:buClr>
                <a:srgbClr val="323232"/>
              </a:buClr>
              <a:buFont typeface="Wingdings" panose="05000000000000000000" pitchFamily="2" charset="2"/>
              <a:buChar char="Ø"/>
            </a:pPr>
            <a:r>
              <a:rPr lang="nl-NL" sz="2200" dirty="0" smtClean="0">
                <a:solidFill>
                  <a:srgbClr val="323232"/>
                </a:solidFill>
                <a:latin typeface="Book Antiqua"/>
              </a:rPr>
              <a:t> </a:t>
            </a:r>
            <a:r>
              <a:rPr lang="nl-NL" dirty="0" err="1" smtClean="0">
                <a:solidFill>
                  <a:srgbClr val="323232"/>
                </a:solidFill>
                <a:latin typeface="Book Antiqua"/>
              </a:rPr>
              <a:t>Biofilmvorming</a:t>
            </a:r>
            <a:r>
              <a:rPr lang="nl-NL" sz="1800" dirty="0" smtClean="0">
                <a:solidFill>
                  <a:srgbClr val="323232"/>
                </a:solidFill>
                <a:latin typeface="Book Antiqua"/>
              </a:rPr>
              <a:t> </a:t>
            </a:r>
            <a:br>
              <a:rPr lang="nl-NL" sz="1800" dirty="0" smtClean="0">
                <a:solidFill>
                  <a:srgbClr val="323232"/>
                </a:solidFill>
                <a:latin typeface="Book Antiqua"/>
              </a:rPr>
            </a:br>
            <a:endParaRPr lang="nl-NL" sz="1800" dirty="0" smtClean="0">
              <a:solidFill>
                <a:srgbClr val="323232"/>
              </a:solidFill>
              <a:latin typeface="Book Antiqua"/>
            </a:endParaRPr>
          </a:p>
          <a:p>
            <a:pPr>
              <a:buClr>
                <a:srgbClr val="323232"/>
              </a:buClr>
              <a:buFont typeface="Wingdings" panose="05000000000000000000" pitchFamily="2" charset="2"/>
              <a:buChar char="Ø"/>
            </a:pPr>
            <a:r>
              <a:rPr lang="nl-NL" dirty="0">
                <a:solidFill>
                  <a:srgbClr val="323232"/>
                </a:solidFill>
                <a:latin typeface="Book Antiqua"/>
              </a:rPr>
              <a:t> </a:t>
            </a:r>
            <a:r>
              <a:rPr lang="nl-NL" dirty="0" smtClean="0">
                <a:solidFill>
                  <a:srgbClr val="323232"/>
                </a:solidFill>
                <a:latin typeface="Book Antiqua"/>
              </a:rPr>
              <a:t>Wijziging in genexpressie</a:t>
            </a:r>
          </a:p>
          <a:p>
            <a:pPr marL="45720" indent="0">
              <a:buClr>
                <a:srgbClr val="323232"/>
              </a:buClr>
              <a:buNone/>
            </a:pPr>
            <a:endParaRPr lang="nl-NL" dirty="0" smtClean="0">
              <a:solidFill>
                <a:srgbClr val="323232"/>
              </a:solidFill>
              <a:latin typeface="Book Antiqua"/>
            </a:endParaRPr>
          </a:p>
          <a:p>
            <a:pPr marL="45720" indent="0">
              <a:buClr>
                <a:srgbClr val="323232"/>
              </a:buClr>
              <a:buNone/>
            </a:pPr>
            <a:endParaRPr lang="nl-NL" sz="1800" dirty="0" smtClean="0">
              <a:solidFill>
                <a:srgbClr val="323232"/>
              </a:solidFill>
              <a:latin typeface="Book Antiqua"/>
            </a:endParaRPr>
          </a:p>
        </p:txBody>
      </p:sp>
      <p:sp>
        <p:nvSpPr>
          <p:cNvPr id="6" name="Titel 12"/>
          <p:cNvSpPr txBox="1">
            <a:spLocks/>
          </p:cNvSpPr>
          <p:nvPr/>
        </p:nvSpPr>
        <p:spPr>
          <a:xfrm>
            <a:off x="-2" y="0"/>
            <a:ext cx="12192002" cy="101830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nl-NL" sz="4000" dirty="0" smtClean="0">
                <a:solidFill>
                  <a:srgbClr val="323232"/>
                </a:solidFill>
                <a:latin typeface="Book Antiqua"/>
              </a:rPr>
              <a:t>Probleemstelling</a:t>
            </a:r>
            <a:endParaRPr lang="nl-NL" sz="4000" dirty="0">
              <a:solidFill>
                <a:srgbClr val="323232"/>
              </a:solidFill>
              <a:latin typeface="Book Antiqua"/>
            </a:endParaRPr>
          </a:p>
        </p:txBody>
      </p:sp>
      <p:sp>
        <p:nvSpPr>
          <p:cNvPr id="4" name="Rechteraccolade 3"/>
          <p:cNvSpPr/>
          <p:nvPr/>
        </p:nvSpPr>
        <p:spPr>
          <a:xfrm>
            <a:off x="3709555" y="3709554"/>
            <a:ext cx="525778" cy="770067"/>
          </a:xfrm>
          <a:prstGeom prst="rightBrace">
            <a:avLst>
              <a:gd name="adj1" fmla="val 21647"/>
              <a:gd name="adj2" fmla="val 51271"/>
            </a:avLst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5" name="Tekstvak 4"/>
          <p:cNvSpPr txBox="1"/>
          <p:nvPr/>
        </p:nvSpPr>
        <p:spPr>
          <a:xfrm>
            <a:off x="4329545" y="3909921"/>
            <a:ext cx="35640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000" dirty="0" smtClean="0"/>
              <a:t>Bemoeilijkt de behandeling</a:t>
            </a:r>
            <a:endParaRPr lang="nl-BE" sz="2000" dirty="0"/>
          </a:p>
        </p:txBody>
      </p:sp>
    </p:spTree>
    <p:extLst>
      <p:ext uri="{BB962C8B-B14F-4D97-AF65-F5344CB8AC3E}">
        <p14:creationId xmlns:p14="http://schemas.microsoft.com/office/powerpoint/2010/main" val="2303146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2"/>
          <p:cNvSpPr txBox="1">
            <a:spLocks/>
          </p:cNvSpPr>
          <p:nvPr/>
        </p:nvSpPr>
        <p:spPr>
          <a:xfrm>
            <a:off x="-2" y="0"/>
            <a:ext cx="12192002" cy="101830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nl-NL" sz="4000" dirty="0" smtClean="0">
                <a:solidFill>
                  <a:srgbClr val="323232"/>
                </a:solidFill>
                <a:latin typeface="Book Antiqua"/>
              </a:rPr>
              <a:t>Onderzoeksvraag en doelstelling</a:t>
            </a:r>
            <a:endParaRPr lang="nl-NL" sz="4000" dirty="0">
              <a:solidFill>
                <a:srgbClr val="323232"/>
              </a:solidFill>
              <a:latin typeface="Book Antiqua"/>
            </a:endParaRPr>
          </a:p>
        </p:txBody>
      </p:sp>
      <p:sp>
        <p:nvSpPr>
          <p:cNvPr id="7" name="Tekstvak 6"/>
          <p:cNvSpPr txBox="1"/>
          <p:nvPr/>
        </p:nvSpPr>
        <p:spPr>
          <a:xfrm>
            <a:off x="0" y="1018309"/>
            <a:ext cx="113919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800" dirty="0" smtClean="0"/>
              <a:t>In welke mate is een welbepaalde</a:t>
            </a:r>
            <a:r>
              <a:rPr lang="nl-BE" sz="2800" i="1" dirty="0" smtClean="0"/>
              <a:t> P. aeruginosa</a:t>
            </a:r>
            <a:r>
              <a:rPr lang="nl-BE" sz="2800" dirty="0" smtClean="0"/>
              <a:t>-stam die een patiënt met mucoviscidose koloniseert af te </a:t>
            </a:r>
            <a:r>
              <a:rPr lang="nl-BE" sz="2800" dirty="0" smtClean="0"/>
              <a:t>doden?</a:t>
            </a:r>
            <a:endParaRPr lang="nl-BE" sz="2800" dirty="0" smtClean="0"/>
          </a:p>
        </p:txBody>
      </p:sp>
      <p:sp>
        <p:nvSpPr>
          <p:cNvPr id="10" name="Tekstvak 9"/>
          <p:cNvSpPr txBox="1"/>
          <p:nvPr/>
        </p:nvSpPr>
        <p:spPr>
          <a:xfrm>
            <a:off x="123624" y="2610748"/>
            <a:ext cx="116713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nl-BE" sz="2000" dirty="0" smtClean="0"/>
              <a:t>Het Ex Vivo Sputum </a:t>
            </a:r>
            <a:r>
              <a:rPr lang="nl-BE" sz="2000" dirty="0" smtClean="0"/>
              <a:t>Model</a:t>
            </a:r>
            <a:br>
              <a:rPr lang="nl-BE" sz="2000" dirty="0" smtClean="0"/>
            </a:br>
            <a:r>
              <a:rPr lang="nl-BE" sz="2000" dirty="0" smtClean="0"/>
              <a:t/>
            </a:r>
            <a:br>
              <a:rPr lang="nl-BE" sz="2000" dirty="0" smtClean="0"/>
            </a:br>
            <a:endParaRPr lang="nl-BE" sz="2000" dirty="0" smtClean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nl-BE" sz="2000" dirty="0" smtClean="0"/>
              <a:t>Weerspiegeling van de situatie in </a:t>
            </a:r>
            <a:r>
              <a:rPr lang="nl-BE" sz="2000" dirty="0" smtClean="0"/>
              <a:t>vivo</a:t>
            </a:r>
            <a:br>
              <a:rPr lang="nl-BE" sz="2000" dirty="0" smtClean="0"/>
            </a:br>
            <a:r>
              <a:rPr lang="nl-BE" sz="2000" dirty="0" smtClean="0"/>
              <a:t/>
            </a:r>
            <a:br>
              <a:rPr lang="nl-BE" sz="2000" dirty="0" smtClean="0"/>
            </a:br>
            <a:endParaRPr lang="nl-BE" sz="2000" dirty="0" smtClean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nl-BE" sz="2000" dirty="0" smtClean="0"/>
              <a:t>Testen van verschillende </a:t>
            </a:r>
            <a:r>
              <a:rPr lang="nl-BE" sz="2000" dirty="0" smtClean="0"/>
              <a:t>antibacteriële agentia </a:t>
            </a:r>
            <a:r>
              <a:rPr lang="nl-BE" sz="2000" dirty="0" smtClean="0"/>
              <a:t>op het </a:t>
            </a:r>
            <a:r>
              <a:rPr lang="nl-BE" sz="2000" i="1" dirty="0" smtClean="0"/>
              <a:t>P. aeruginosa</a:t>
            </a:r>
            <a:r>
              <a:rPr lang="nl-BE" sz="2000" dirty="0" smtClean="0"/>
              <a:t>-positief </a:t>
            </a:r>
            <a:r>
              <a:rPr lang="nl-BE" sz="2000" dirty="0" smtClean="0"/>
              <a:t>sputum</a:t>
            </a:r>
          </a:p>
          <a:p>
            <a:r>
              <a:rPr lang="nl-BE" sz="2000" dirty="0" smtClean="0"/>
              <a:t> </a:t>
            </a:r>
            <a:br>
              <a:rPr lang="nl-BE" sz="2000" dirty="0" smtClean="0"/>
            </a:br>
            <a:r>
              <a:rPr lang="nl-BE" sz="2000" dirty="0" smtClean="0"/>
              <a:t>     </a:t>
            </a:r>
            <a:r>
              <a:rPr lang="nl-BE" sz="2000" dirty="0" smtClean="0">
                <a:sym typeface="Wingdings" panose="05000000000000000000" pitchFamily="2" charset="2"/>
              </a:rPr>
              <a:t>   In welke mate wordt de bacteriële stam afgedood</a:t>
            </a:r>
            <a:r>
              <a:rPr lang="nl-BE" sz="2000" dirty="0" smtClean="0"/>
              <a:t>?</a:t>
            </a:r>
            <a:endParaRPr lang="nl-BE" sz="2000" dirty="0"/>
          </a:p>
        </p:txBody>
      </p:sp>
    </p:spTree>
    <p:extLst>
      <p:ext uri="{BB962C8B-B14F-4D97-AF65-F5344CB8AC3E}">
        <p14:creationId xmlns:p14="http://schemas.microsoft.com/office/powerpoint/2010/main" val="2746259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2"/>
          <p:cNvSpPr txBox="1">
            <a:spLocks/>
          </p:cNvSpPr>
          <p:nvPr/>
        </p:nvSpPr>
        <p:spPr>
          <a:xfrm>
            <a:off x="0" y="0"/>
            <a:ext cx="12192002" cy="101830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nl-NL" sz="4000" dirty="0" smtClean="0">
                <a:solidFill>
                  <a:srgbClr val="323232"/>
                </a:solidFill>
                <a:latin typeface="Book Antiqua"/>
              </a:rPr>
              <a:t>Wat is mucoviscidose?</a:t>
            </a:r>
            <a:endParaRPr lang="nl-NL" sz="4000" dirty="0">
              <a:solidFill>
                <a:srgbClr val="323232"/>
              </a:solidFill>
              <a:latin typeface="Book Antiqua"/>
            </a:endParaRPr>
          </a:p>
        </p:txBody>
      </p:sp>
      <p:sp>
        <p:nvSpPr>
          <p:cNvPr id="4" name="Tekstvak 3"/>
          <p:cNvSpPr txBox="1"/>
          <p:nvPr/>
        </p:nvSpPr>
        <p:spPr>
          <a:xfrm>
            <a:off x="-2" y="1625600"/>
            <a:ext cx="119888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nl-BE" sz="2000" dirty="0" err="1" smtClean="0"/>
              <a:t>Cystic</a:t>
            </a:r>
            <a:r>
              <a:rPr lang="nl-BE" sz="2000" dirty="0" smtClean="0"/>
              <a:t> Fibrosis </a:t>
            </a:r>
            <a:r>
              <a:rPr lang="nl-BE" sz="2000" dirty="0" err="1" smtClean="0"/>
              <a:t>Transmembrane</a:t>
            </a:r>
            <a:r>
              <a:rPr lang="nl-BE" sz="2000" dirty="0" smtClean="0"/>
              <a:t> </a:t>
            </a:r>
            <a:r>
              <a:rPr lang="nl-BE" sz="2000" dirty="0" err="1" smtClean="0"/>
              <a:t>conductance</a:t>
            </a:r>
            <a:r>
              <a:rPr lang="nl-BE" sz="2000" dirty="0" smtClean="0"/>
              <a:t> Regulator gene (CFTR-gen)</a:t>
            </a:r>
            <a:br>
              <a:rPr lang="nl-BE" sz="2000" dirty="0" smtClean="0"/>
            </a:br>
            <a:endParaRPr lang="nl-BE" sz="2000" dirty="0" smtClean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nl-BE" sz="2000" dirty="0" smtClean="0"/>
              <a:t>CFTR-gen </a:t>
            </a:r>
            <a:r>
              <a:rPr lang="nl-BE" sz="2000" dirty="0" smtClean="0">
                <a:sym typeface="Wingdings" panose="05000000000000000000" pitchFamily="2" charset="2"/>
              </a:rPr>
              <a:t> </a:t>
            </a:r>
            <a:r>
              <a:rPr lang="nl-BE" sz="2000" dirty="0" smtClean="0"/>
              <a:t>chloor </a:t>
            </a:r>
            <a:r>
              <a:rPr lang="nl-BE" sz="2000" dirty="0" smtClean="0"/>
              <a:t>transport kanaal, pompt chloor </a:t>
            </a:r>
            <a:r>
              <a:rPr lang="nl-BE" sz="2000" dirty="0" smtClean="0"/>
              <a:t>uit </a:t>
            </a:r>
            <a:r>
              <a:rPr lang="nl-BE" sz="2000" dirty="0" smtClean="0"/>
              <a:t>epitheelcel</a:t>
            </a:r>
            <a:br>
              <a:rPr lang="nl-BE" sz="2000" dirty="0" smtClean="0"/>
            </a:br>
            <a:endParaRPr lang="nl-BE" sz="2000" dirty="0" smtClean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nl-BE" sz="2000" dirty="0" err="1" smtClean="0"/>
              <a:t>Inhiberende</a:t>
            </a:r>
            <a:r>
              <a:rPr lang="nl-BE" sz="2000" dirty="0" smtClean="0"/>
              <a:t> werking op </a:t>
            </a:r>
            <a:r>
              <a:rPr lang="nl-BE" sz="2000" dirty="0" err="1" smtClean="0"/>
              <a:t>Epithelial</a:t>
            </a:r>
            <a:r>
              <a:rPr lang="nl-BE" sz="2000" dirty="0" smtClean="0"/>
              <a:t> </a:t>
            </a:r>
            <a:r>
              <a:rPr lang="nl-BE" sz="2000" dirty="0" err="1" smtClean="0"/>
              <a:t>Sodium</a:t>
            </a:r>
            <a:r>
              <a:rPr lang="nl-BE" sz="2000" dirty="0" smtClean="0"/>
              <a:t> Channel (</a:t>
            </a:r>
            <a:r>
              <a:rPr lang="nl-BE" sz="2000" dirty="0" err="1" smtClean="0"/>
              <a:t>ENaC</a:t>
            </a:r>
            <a:r>
              <a:rPr lang="nl-BE" sz="2000" dirty="0" smtClean="0"/>
              <a:t>)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nl-BE" sz="2000" dirty="0"/>
          </a:p>
          <a:p>
            <a:r>
              <a:rPr lang="nl-BE" sz="2000" dirty="0" smtClean="0"/>
              <a:t>Hoge elektrolytenconcentratie mucus </a:t>
            </a:r>
            <a:r>
              <a:rPr lang="nl-BE" sz="2000" dirty="0" smtClean="0">
                <a:sym typeface="Wingdings" panose="05000000000000000000" pitchFamily="2" charset="2"/>
              </a:rPr>
              <a:t> door osmose,</a:t>
            </a:r>
            <a:br>
              <a:rPr lang="nl-BE" sz="2000" dirty="0" smtClean="0">
                <a:sym typeface="Wingdings" panose="05000000000000000000" pitchFamily="2" charset="2"/>
              </a:rPr>
            </a:br>
            <a:r>
              <a:rPr lang="nl-BE" sz="2000" dirty="0" smtClean="0">
                <a:sym typeface="Wingdings" panose="05000000000000000000" pitchFamily="2" charset="2"/>
              </a:rPr>
              <a:t>watermigratie uit epitheelcel naar mucus  hydratatie mucus</a:t>
            </a:r>
            <a:endParaRPr lang="nl-BE" sz="2000" dirty="0"/>
          </a:p>
        </p:txBody>
      </p:sp>
      <p:pic>
        <p:nvPicPr>
          <p:cNvPr id="9" name="Afbeelding 8" descr="http://www.biochemsoctrans.org/bst/037/0863/bst0370863f01.gif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2109355"/>
            <a:ext cx="3873500" cy="4292398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kstvak 7"/>
          <p:cNvSpPr txBox="1"/>
          <p:nvPr/>
        </p:nvSpPr>
        <p:spPr>
          <a:xfrm>
            <a:off x="0" y="1018309"/>
            <a:ext cx="96139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200" dirty="0" smtClean="0"/>
              <a:t>Situatie bij gezond persoon</a:t>
            </a:r>
            <a:endParaRPr lang="nl-BE" sz="3200" dirty="0"/>
          </a:p>
        </p:txBody>
      </p:sp>
      <p:sp>
        <p:nvSpPr>
          <p:cNvPr id="10" name="Tekstvak 9"/>
          <p:cNvSpPr txBox="1"/>
          <p:nvPr/>
        </p:nvSpPr>
        <p:spPr>
          <a:xfrm>
            <a:off x="0" y="4457700"/>
            <a:ext cx="7899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200" dirty="0" smtClean="0"/>
              <a:t>Situatie bij CF-patiënt</a:t>
            </a:r>
            <a:endParaRPr lang="nl-BE" sz="3200" dirty="0"/>
          </a:p>
        </p:txBody>
      </p:sp>
      <p:sp>
        <p:nvSpPr>
          <p:cNvPr id="11" name="Tekstvak 10"/>
          <p:cNvSpPr txBox="1"/>
          <p:nvPr/>
        </p:nvSpPr>
        <p:spPr>
          <a:xfrm>
            <a:off x="114300" y="5042475"/>
            <a:ext cx="80899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nl-BE" dirty="0" smtClean="0"/>
              <a:t>Mutatie in het CFTR-gen</a:t>
            </a:r>
            <a:br>
              <a:rPr lang="nl-BE" dirty="0" smtClean="0"/>
            </a:br>
            <a:endParaRPr lang="nl-BE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nl-BE" dirty="0" smtClean="0"/>
              <a:t>Verminderde </a:t>
            </a:r>
            <a:r>
              <a:rPr lang="nl-BE" dirty="0" smtClean="0"/>
              <a:t>hydratatie </a:t>
            </a:r>
            <a:r>
              <a:rPr lang="nl-BE" dirty="0" smtClean="0"/>
              <a:t>van het mucus</a:t>
            </a:r>
            <a:br>
              <a:rPr lang="nl-BE" dirty="0" smtClean="0"/>
            </a:br>
            <a:endParaRPr lang="nl-BE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nl-BE" dirty="0" smtClean="0"/>
              <a:t>Taai slijm </a:t>
            </a:r>
            <a:r>
              <a:rPr lang="nl-BE" dirty="0" smtClean="0"/>
              <a:t>en </a:t>
            </a:r>
            <a:r>
              <a:rPr lang="nl-BE" dirty="0" smtClean="0"/>
              <a:t>minder goed werkend mucociliair klaringsysteem 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941871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2"/>
          <p:cNvSpPr txBox="1">
            <a:spLocks/>
          </p:cNvSpPr>
          <p:nvPr/>
        </p:nvSpPr>
        <p:spPr>
          <a:xfrm>
            <a:off x="0" y="0"/>
            <a:ext cx="12192002" cy="101830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nl-NL" sz="4000" dirty="0" smtClean="0">
                <a:solidFill>
                  <a:srgbClr val="323232"/>
                </a:solidFill>
                <a:latin typeface="Book Antiqua"/>
              </a:rPr>
              <a:t>Biofilmvorming van </a:t>
            </a:r>
            <a:r>
              <a:rPr lang="nl-NL" sz="4000" i="1" dirty="0" smtClean="0">
                <a:solidFill>
                  <a:srgbClr val="323232"/>
                </a:solidFill>
                <a:latin typeface="Book Antiqua"/>
              </a:rPr>
              <a:t>P. aeruginosa</a:t>
            </a:r>
            <a:endParaRPr lang="nl-NL" sz="4000" i="1" dirty="0">
              <a:solidFill>
                <a:srgbClr val="323232"/>
              </a:solidFill>
              <a:latin typeface="Book Antiqua"/>
            </a:endParaRPr>
          </a:p>
        </p:txBody>
      </p:sp>
      <p:sp>
        <p:nvSpPr>
          <p:cNvPr id="4" name="Tekstvak 3"/>
          <p:cNvSpPr txBox="1"/>
          <p:nvPr/>
        </p:nvSpPr>
        <p:spPr>
          <a:xfrm>
            <a:off x="0" y="1130300"/>
            <a:ext cx="81915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200" dirty="0" smtClean="0"/>
              <a:t>Een biofilm</a:t>
            </a:r>
            <a:endParaRPr lang="nl-BE" sz="3200" dirty="0"/>
          </a:p>
        </p:txBody>
      </p:sp>
      <p:sp>
        <p:nvSpPr>
          <p:cNvPr id="5" name="Tijdelijke aanduiding voor inhoud 2"/>
          <p:cNvSpPr txBox="1">
            <a:spLocks/>
          </p:cNvSpPr>
          <p:nvPr/>
        </p:nvSpPr>
        <p:spPr>
          <a:xfrm>
            <a:off x="0" y="1715075"/>
            <a:ext cx="11919990" cy="4727679"/>
          </a:xfrm>
          <a:prstGeom prst="rect">
            <a:avLst/>
          </a:prstGeom>
        </p:spPr>
        <p:txBody>
          <a:bodyPr>
            <a:norm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100000"/>
              <a:buFont typeface="Arial" pitchFamily="34" charset="0"/>
              <a:buChar char="▪"/>
              <a:defRPr sz="20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100000"/>
              <a:buFont typeface="Arial" pitchFamily="34" charset="0"/>
              <a:buChar char="▪"/>
              <a:defRPr sz="18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100000"/>
              <a:buFont typeface="Arial" pitchFamily="34" charset="0"/>
              <a:buChar char="▪"/>
              <a:defRPr sz="16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100000"/>
              <a:buFont typeface="Arial" pitchFamily="34" charset="0"/>
              <a:buChar char="▪"/>
              <a:defRPr sz="14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100000"/>
              <a:buFont typeface="Arial" pitchFamily="34" charset="0"/>
              <a:buChar char="▪"/>
              <a:defRPr sz="14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323232"/>
              </a:buClr>
              <a:buFont typeface="Wingdings" panose="05000000000000000000" pitchFamily="2" charset="2"/>
              <a:buChar char="Ø"/>
            </a:pPr>
            <a:r>
              <a:rPr lang="nl-NL" dirty="0" smtClean="0">
                <a:solidFill>
                  <a:srgbClr val="323232"/>
                </a:solidFill>
                <a:latin typeface="Book Antiqua"/>
              </a:rPr>
              <a:t> </a:t>
            </a:r>
            <a:r>
              <a:rPr lang="nl-NL" sz="2200" dirty="0" smtClean="0">
                <a:solidFill>
                  <a:srgbClr val="323232"/>
                </a:solidFill>
                <a:latin typeface="Book Antiqua"/>
              </a:rPr>
              <a:t>Is een complexe samenlevingsvorm waarbij geaggregeerde bacteriën omgeven worden door</a:t>
            </a:r>
            <a:br>
              <a:rPr lang="nl-NL" sz="2200" dirty="0" smtClean="0">
                <a:solidFill>
                  <a:srgbClr val="323232"/>
                </a:solidFill>
                <a:latin typeface="Book Antiqua"/>
              </a:rPr>
            </a:br>
            <a:r>
              <a:rPr lang="nl-NL" sz="2200" dirty="0" smtClean="0">
                <a:solidFill>
                  <a:srgbClr val="323232"/>
                </a:solidFill>
                <a:latin typeface="Book Antiqua"/>
              </a:rPr>
              <a:t> een extracellulaire matrix bestaande uit: </a:t>
            </a:r>
          </a:p>
          <a:p>
            <a:pPr lvl="2">
              <a:spcBef>
                <a:spcPts val="1800"/>
              </a:spcBef>
              <a:buClr>
                <a:srgbClr val="323232"/>
              </a:buClr>
              <a:buFont typeface="Wingdings" panose="05000000000000000000" pitchFamily="2" charset="2"/>
              <a:buChar char="§"/>
            </a:pPr>
            <a:r>
              <a:rPr lang="nl-NL" sz="1900" dirty="0" err="1">
                <a:solidFill>
                  <a:srgbClr val="323232"/>
                </a:solidFill>
                <a:latin typeface="Book Antiqua"/>
              </a:rPr>
              <a:t>P</a:t>
            </a:r>
            <a:r>
              <a:rPr lang="nl-NL" sz="1900" dirty="0" err="1" smtClean="0">
                <a:solidFill>
                  <a:srgbClr val="323232"/>
                </a:solidFill>
                <a:latin typeface="Book Antiqua"/>
              </a:rPr>
              <a:t>olysacchariden</a:t>
            </a:r>
            <a:endParaRPr lang="nl-NL" sz="1900" dirty="0" smtClean="0">
              <a:solidFill>
                <a:srgbClr val="323232"/>
              </a:solidFill>
              <a:latin typeface="Book Antiqua"/>
            </a:endParaRPr>
          </a:p>
          <a:p>
            <a:pPr lvl="2">
              <a:spcBef>
                <a:spcPts val="1800"/>
              </a:spcBef>
              <a:buClr>
                <a:srgbClr val="323232"/>
              </a:buClr>
              <a:buFont typeface="Wingdings" panose="05000000000000000000" pitchFamily="2" charset="2"/>
              <a:buChar char="§"/>
            </a:pPr>
            <a:r>
              <a:rPr lang="nl-NL" sz="1900" dirty="0">
                <a:solidFill>
                  <a:srgbClr val="323232"/>
                </a:solidFill>
                <a:latin typeface="Book Antiqua"/>
              </a:rPr>
              <a:t>E</a:t>
            </a:r>
            <a:r>
              <a:rPr lang="nl-NL" sz="1900" dirty="0" smtClean="0">
                <a:solidFill>
                  <a:srgbClr val="323232"/>
                </a:solidFill>
                <a:latin typeface="Book Antiqua"/>
              </a:rPr>
              <a:t>iwitten</a:t>
            </a:r>
          </a:p>
          <a:p>
            <a:pPr lvl="2">
              <a:spcBef>
                <a:spcPts val="1800"/>
              </a:spcBef>
              <a:buClr>
                <a:srgbClr val="323232"/>
              </a:buClr>
              <a:buFont typeface="Wingdings" panose="05000000000000000000" pitchFamily="2" charset="2"/>
              <a:buChar char="§"/>
            </a:pPr>
            <a:r>
              <a:rPr lang="nl-NL" sz="1900" dirty="0" smtClean="0">
                <a:solidFill>
                  <a:srgbClr val="323232"/>
                </a:solidFill>
                <a:latin typeface="Book Antiqua"/>
              </a:rPr>
              <a:t>Nucleïnezuren</a:t>
            </a:r>
          </a:p>
          <a:p>
            <a:pPr lvl="2">
              <a:spcBef>
                <a:spcPts val="1800"/>
              </a:spcBef>
              <a:buClr>
                <a:srgbClr val="323232"/>
              </a:buClr>
              <a:buFont typeface="Wingdings" panose="05000000000000000000" pitchFamily="2" charset="2"/>
              <a:buChar char="§"/>
            </a:pPr>
            <a:r>
              <a:rPr lang="nl-NL" sz="1900" dirty="0" err="1">
                <a:solidFill>
                  <a:srgbClr val="323232"/>
                </a:solidFill>
                <a:latin typeface="Book Antiqua"/>
              </a:rPr>
              <a:t>C</a:t>
            </a:r>
            <a:r>
              <a:rPr lang="nl-NL" sz="1900" dirty="0" err="1" smtClean="0">
                <a:solidFill>
                  <a:srgbClr val="323232"/>
                </a:solidFill>
                <a:latin typeface="Book Antiqua"/>
              </a:rPr>
              <a:t>eldebris</a:t>
            </a:r>
            <a:endParaRPr lang="nl-NL" sz="1900" dirty="0" smtClean="0">
              <a:solidFill>
                <a:srgbClr val="323232"/>
              </a:solidFill>
              <a:latin typeface="Book Antiqua"/>
            </a:endParaRPr>
          </a:p>
          <a:p>
            <a:pPr>
              <a:buClr>
                <a:srgbClr val="323232"/>
              </a:buClr>
              <a:buFont typeface="Wingdings" panose="05000000000000000000" pitchFamily="2" charset="2"/>
              <a:buChar char="Ø"/>
            </a:pPr>
            <a:r>
              <a:rPr lang="nl-NL" sz="2200" dirty="0" smtClean="0">
                <a:solidFill>
                  <a:srgbClr val="323232"/>
                </a:solidFill>
                <a:latin typeface="Book Antiqua"/>
              </a:rPr>
              <a:t> Kan zich vormen op biotische of abiotische</a:t>
            </a:r>
            <a:r>
              <a:rPr lang="nl-NL" sz="2200" dirty="0">
                <a:solidFill>
                  <a:srgbClr val="323232"/>
                </a:solidFill>
                <a:latin typeface="Book Antiqua"/>
              </a:rPr>
              <a:t> </a:t>
            </a:r>
            <a:r>
              <a:rPr lang="nl-NL" sz="2200" dirty="0" smtClean="0">
                <a:solidFill>
                  <a:srgbClr val="323232"/>
                </a:solidFill>
                <a:latin typeface="Book Antiqua"/>
              </a:rPr>
              <a:t>(bv. </a:t>
            </a:r>
            <a:r>
              <a:rPr lang="nl-NL" sz="2200" dirty="0" smtClean="0">
                <a:solidFill>
                  <a:srgbClr val="323232"/>
                </a:solidFill>
                <a:latin typeface="Book Antiqua"/>
              </a:rPr>
              <a:t>katheter</a:t>
            </a:r>
            <a:r>
              <a:rPr lang="nl-NL" sz="2200" dirty="0" smtClean="0">
                <a:solidFill>
                  <a:srgbClr val="323232"/>
                </a:solidFill>
                <a:latin typeface="Book Antiqua"/>
              </a:rPr>
              <a:t>) oppervlaktes</a:t>
            </a:r>
            <a:endParaRPr lang="nl-NL" sz="1900" i="1" dirty="0" smtClean="0">
              <a:solidFill>
                <a:srgbClr val="323232"/>
              </a:solidFill>
              <a:latin typeface="Book Antiqua"/>
            </a:endParaRPr>
          </a:p>
          <a:p>
            <a:pPr>
              <a:lnSpc>
                <a:spcPct val="120000"/>
              </a:lnSpc>
              <a:buClr>
                <a:srgbClr val="323232"/>
              </a:buClr>
              <a:buFont typeface="Wingdings" panose="05000000000000000000" pitchFamily="2" charset="2"/>
              <a:buChar char="Ø"/>
            </a:pPr>
            <a:r>
              <a:rPr lang="nl-NL" sz="2200" dirty="0" smtClean="0">
                <a:solidFill>
                  <a:srgbClr val="323232"/>
                </a:solidFill>
                <a:latin typeface="Book Antiqua"/>
              </a:rPr>
              <a:t> Beschermt de bacteriën tegen het immuunsysteem en antibiotica</a:t>
            </a:r>
          </a:p>
          <a:p>
            <a:pPr marL="45720" indent="0">
              <a:lnSpc>
                <a:spcPct val="120000"/>
              </a:lnSpc>
              <a:buClr>
                <a:srgbClr val="323232"/>
              </a:buClr>
              <a:buNone/>
            </a:pPr>
            <a:endParaRPr lang="nl-NL" sz="1800" dirty="0">
              <a:solidFill>
                <a:srgbClr val="323232"/>
              </a:solidFill>
              <a:latin typeface="Book Antiqua"/>
            </a:endParaRPr>
          </a:p>
          <a:p>
            <a:pPr marL="45720" indent="0">
              <a:buClr>
                <a:srgbClr val="323232"/>
              </a:buClr>
              <a:buNone/>
            </a:pPr>
            <a:endParaRPr lang="nl-NL" dirty="0" smtClean="0">
              <a:solidFill>
                <a:srgbClr val="323232"/>
              </a:solidFill>
              <a:latin typeface="Book Antiqua"/>
            </a:endParaRPr>
          </a:p>
        </p:txBody>
      </p:sp>
    </p:spTree>
    <p:extLst>
      <p:ext uri="{BB962C8B-B14F-4D97-AF65-F5344CB8AC3E}">
        <p14:creationId xmlns:p14="http://schemas.microsoft.com/office/powerpoint/2010/main" val="1400644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2"/>
          <p:cNvSpPr txBox="1">
            <a:spLocks/>
          </p:cNvSpPr>
          <p:nvPr/>
        </p:nvSpPr>
        <p:spPr>
          <a:xfrm>
            <a:off x="0" y="0"/>
            <a:ext cx="12192002" cy="101830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nl-NL" sz="4000" dirty="0" smtClean="0">
                <a:solidFill>
                  <a:srgbClr val="323232"/>
                </a:solidFill>
                <a:latin typeface="Book Antiqua"/>
              </a:rPr>
              <a:t>Biofilmvorming van </a:t>
            </a:r>
            <a:r>
              <a:rPr lang="nl-NL" sz="4000" i="1" dirty="0" smtClean="0">
                <a:solidFill>
                  <a:srgbClr val="323232"/>
                </a:solidFill>
                <a:latin typeface="Book Antiqua"/>
              </a:rPr>
              <a:t>P. aeruginosa</a:t>
            </a:r>
            <a:endParaRPr lang="nl-NL" sz="4000" i="1" dirty="0">
              <a:solidFill>
                <a:srgbClr val="323232"/>
              </a:solidFill>
              <a:latin typeface="Book Antiqua"/>
            </a:endParaRPr>
          </a:p>
        </p:txBody>
      </p:sp>
      <p:pic>
        <p:nvPicPr>
          <p:cNvPr id="1026" name="Picture 2" descr="Pseudomonas (1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88" y="2116000"/>
            <a:ext cx="11960225" cy="4392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kstvak 2"/>
          <p:cNvSpPr txBox="1"/>
          <p:nvPr/>
        </p:nvSpPr>
        <p:spPr>
          <a:xfrm>
            <a:off x="218209" y="1184564"/>
            <a:ext cx="118579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dirty="0" smtClean="0"/>
              <a:t>Oppervlakte biofilm</a:t>
            </a:r>
            <a:r>
              <a:rPr lang="nl-BE" sz="2400" dirty="0"/>
              <a:t> </a:t>
            </a:r>
            <a:r>
              <a:rPr lang="nl-BE" sz="2400" dirty="0" smtClean="0">
                <a:sym typeface="Wingdings" panose="05000000000000000000" pitchFamily="2" charset="2"/>
              </a:rPr>
              <a:t> actieve bacteriën, behandelbaar met antibiotica</a:t>
            </a:r>
          </a:p>
          <a:p>
            <a:r>
              <a:rPr lang="nl-BE" sz="2400" dirty="0" smtClean="0">
                <a:sym typeface="Wingdings" panose="05000000000000000000" pitchFamily="2" charset="2"/>
              </a:rPr>
              <a:t>Diep binnenin biofilm</a:t>
            </a:r>
            <a:r>
              <a:rPr lang="nl-BE" sz="2400" dirty="0">
                <a:sym typeface="Wingdings" panose="05000000000000000000" pitchFamily="2" charset="2"/>
              </a:rPr>
              <a:t> </a:t>
            </a:r>
            <a:r>
              <a:rPr lang="nl-BE" sz="2400" dirty="0" smtClean="0">
                <a:sym typeface="Wingdings" panose="05000000000000000000" pitchFamily="2" charset="2"/>
              </a:rPr>
              <a:t> </a:t>
            </a:r>
            <a:r>
              <a:rPr lang="nl-BE" sz="2400" dirty="0" err="1" smtClean="0">
                <a:sym typeface="Wingdings" panose="05000000000000000000" pitchFamily="2" charset="2"/>
              </a:rPr>
              <a:t>dormante</a:t>
            </a:r>
            <a:r>
              <a:rPr lang="nl-BE" sz="2400" dirty="0" smtClean="0">
                <a:sym typeface="Wingdings" panose="05000000000000000000" pitchFamily="2" charset="2"/>
              </a:rPr>
              <a:t> bacteriën, moeilijk te behandelen met antibiotica</a:t>
            </a:r>
            <a:endParaRPr lang="nl-BE" sz="2400" dirty="0"/>
          </a:p>
        </p:txBody>
      </p:sp>
    </p:spTree>
    <p:extLst>
      <p:ext uri="{BB962C8B-B14F-4D97-AF65-F5344CB8AC3E}">
        <p14:creationId xmlns:p14="http://schemas.microsoft.com/office/powerpoint/2010/main" val="15019548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2"/>
          <p:cNvSpPr txBox="1">
            <a:spLocks/>
          </p:cNvSpPr>
          <p:nvPr/>
        </p:nvSpPr>
        <p:spPr>
          <a:xfrm>
            <a:off x="0" y="0"/>
            <a:ext cx="12192002" cy="101830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nl-NL" sz="4000" dirty="0" smtClean="0">
                <a:solidFill>
                  <a:srgbClr val="323232"/>
                </a:solidFill>
                <a:latin typeface="Book Antiqua"/>
              </a:rPr>
              <a:t>Methodologie</a:t>
            </a:r>
            <a:endParaRPr lang="nl-NL" sz="4000" i="1" dirty="0">
              <a:solidFill>
                <a:srgbClr val="323232"/>
              </a:solidFill>
              <a:latin typeface="Book Antiqua"/>
            </a:endParaRPr>
          </a:p>
        </p:txBody>
      </p:sp>
      <p:sp>
        <p:nvSpPr>
          <p:cNvPr id="7" name="Tijdelijke aanduiding voor inhoud 2"/>
          <p:cNvSpPr txBox="1">
            <a:spLocks/>
          </p:cNvSpPr>
          <p:nvPr/>
        </p:nvSpPr>
        <p:spPr>
          <a:xfrm>
            <a:off x="-101600" y="1156169"/>
            <a:ext cx="11925300" cy="3568231"/>
          </a:xfrm>
          <a:prstGeom prst="rect">
            <a:avLst/>
          </a:prstGeom>
        </p:spPr>
        <p:txBody>
          <a:bodyPr>
            <a:normAutofit fontScale="25000" lnSpcReduction="20000"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100000"/>
              <a:buFont typeface="Arial" pitchFamily="34" charset="0"/>
              <a:buChar char="▪"/>
              <a:defRPr sz="20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100000"/>
              <a:buFont typeface="Arial" pitchFamily="34" charset="0"/>
              <a:buChar char="▪"/>
              <a:defRPr sz="18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100000"/>
              <a:buFont typeface="Arial" pitchFamily="34" charset="0"/>
              <a:buChar char="▪"/>
              <a:defRPr sz="16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100000"/>
              <a:buFont typeface="Arial" pitchFamily="34" charset="0"/>
              <a:buChar char="▪"/>
              <a:defRPr sz="14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100000"/>
              <a:buFont typeface="Arial" pitchFamily="34" charset="0"/>
              <a:buChar char="▪"/>
              <a:defRPr sz="14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323232"/>
              </a:buClr>
              <a:buFont typeface="Wingdings" panose="05000000000000000000" pitchFamily="2" charset="2"/>
              <a:buChar char="Ø"/>
            </a:pPr>
            <a:r>
              <a:rPr lang="nl-NL" sz="8000" dirty="0">
                <a:solidFill>
                  <a:srgbClr val="323232"/>
                </a:solidFill>
                <a:latin typeface="Book Antiqua"/>
              </a:rPr>
              <a:t> </a:t>
            </a:r>
            <a:r>
              <a:rPr lang="nl-NL" sz="8000" dirty="0" smtClean="0">
                <a:solidFill>
                  <a:srgbClr val="323232"/>
                </a:solidFill>
                <a:latin typeface="Book Antiqua"/>
              </a:rPr>
              <a:t>Sputum (</a:t>
            </a:r>
            <a:r>
              <a:rPr lang="nl-NL" sz="8000" i="1" dirty="0" smtClean="0">
                <a:solidFill>
                  <a:srgbClr val="323232"/>
                </a:solidFill>
                <a:latin typeface="Book Antiqua"/>
              </a:rPr>
              <a:t>P. aeruginosa-</a:t>
            </a:r>
            <a:r>
              <a:rPr lang="nl-NL" sz="8000" dirty="0" smtClean="0">
                <a:solidFill>
                  <a:srgbClr val="323232"/>
                </a:solidFill>
                <a:latin typeface="Book Antiqua"/>
              </a:rPr>
              <a:t>positief) ondergaat een behandeling met </a:t>
            </a:r>
            <a:r>
              <a:rPr lang="nl-NL" sz="8000" dirty="0" smtClean="0">
                <a:solidFill>
                  <a:srgbClr val="323232"/>
                </a:solidFill>
                <a:latin typeface="Book Antiqua"/>
              </a:rPr>
              <a:t>antibacteriële agentia</a:t>
            </a:r>
            <a:r>
              <a:rPr lang="nl-NL" sz="8000" dirty="0" smtClean="0">
                <a:solidFill>
                  <a:srgbClr val="323232"/>
                </a:solidFill>
                <a:latin typeface="Book Antiqua"/>
              </a:rPr>
              <a:t/>
            </a:r>
            <a:br>
              <a:rPr lang="nl-NL" sz="8000" dirty="0" smtClean="0">
                <a:solidFill>
                  <a:srgbClr val="323232"/>
                </a:solidFill>
                <a:latin typeface="Book Antiqua"/>
              </a:rPr>
            </a:br>
            <a:endParaRPr lang="nl-NL" sz="8000" dirty="0" smtClean="0">
              <a:solidFill>
                <a:srgbClr val="323232"/>
              </a:solidFill>
              <a:latin typeface="Book Antiqua"/>
            </a:endParaRPr>
          </a:p>
          <a:p>
            <a:pPr>
              <a:buClr>
                <a:srgbClr val="323232"/>
              </a:buClr>
              <a:buFont typeface="Wingdings" panose="05000000000000000000" pitchFamily="2" charset="2"/>
              <a:buChar char="Ø"/>
            </a:pPr>
            <a:r>
              <a:rPr lang="nl-NL" sz="8000" dirty="0" smtClean="0">
                <a:solidFill>
                  <a:srgbClr val="323232"/>
                </a:solidFill>
              </a:rPr>
              <a:t> Gevolgd door 1 h incubatie schuddend bij 37 °C</a:t>
            </a:r>
            <a:br>
              <a:rPr lang="nl-NL" sz="8000" dirty="0" smtClean="0">
                <a:solidFill>
                  <a:srgbClr val="323232"/>
                </a:solidFill>
              </a:rPr>
            </a:br>
            <a:endParaRPr lang="nl-NL" sz="8000" dirty="0">
              <a:solidFill>
                <a:srgbClr val="323232"/>
              </a:solidFill>
            </a:endParaRPr>
          </a:p>
          <a:p>
            <a:pPr>
              <a:buClr>
                <a:srgbClr val="323232"/>
              </a:buClr>
              <a:buFont typeface="Wingdings" panose="05000000000000000000" pitchFamily="2" charset="2"/>
              <a:buChar char="Ø"/>
            </a:pPr>
            <a:r>
              <a:rPr lang="nl-NL" sz="8000" dirty="0" smtClean="0">
                <a:solidFill>
                  <a:srgbClr val="323232"/>
                </a:solidFill>
                <a:latin typeface="Book Antiqua"/>
              </a:rPr>
              <a:t> Het effect van de behandeling op de leefbaarheid van </a:t>
            </a:r>
            <a:r>
              <a:rPr lang="nl-NL" sz="8000" i="1" dirty="0" smtClean="0">
                <a:solidFill>
                  <a:srgbClr val="323232"/>
                </a:solidFill>
                <a:latin typeface="Book Antiqua"/>
              </a:rPr>
              <a:t>P. aeruginosa </a:t>
            </a:r>
            <a:r>
              <a:rPr lang="nl-NL" sz="8000" dirty="0" smtClean="0">
                <a:solidFill>
                  <a:srgbClr val="323232"/>
                </a:solidFill>
                <a:latin typeface="Book Antiqua"/>
              </a:rPr>
              <a:t>wordt geanalyseerd </a:t>
            </a:r>
            <a:r>
              <a:rPr lang="nl-NL" sz="8000" dirty="0" smtClean="0">
                <a:solidFill>
                  <a:srgbClr val="323232"/>
                </a:solidFill>
                <a:latin typeface="Book Antiqua"/>
              </a:rPr>
              <a:t/>
            </a:r>
            <a:br>
              <a:rPr lang="nl-NL" sz="8000" dirty="0" smtClean="0">
                <a:solidFill>
                  <a:srgbClr val="323232"/>
                </a:solidFill>
                <a:latin typeface="Book Antiqua"/>
              </a:rPr>
            </a:br>
            <a:r>
              <a:rPr lang="nl-NL" sz="8000" dirty="0" smtClean="0">
                <a:solidFill>
                  <a:srgbClr val="323232"/>
                </a:solidFill>
                <a:latin typeface="Book Antiqua"/>
              </a:rPr>
              <a:t> met drie </a:t>
            </a:r>
            <a:r>
              <a:rPr lang="nl-NL" sz="8000" dirty="0" smtClean="0">
                <a:solidFill>
                  <a:srgbClr val="323232"/>
                </a:solidFill>
                <a:latin typeface="Book Antiqua"/>
              </a:rPr>
              <a:t>verschillende methoden</a:t>
            </a:r>
            <a:endParaRPr lang="nl-NL" sz="8000" dirty="0">
              <a:solidFill>
                <a:srgbClr val="323232"/>
              </a:solidFill>
            </a:endParaRPr>
          </a:p>
          <a:p>
            <a:pPr lvl="2">
              <a:spcBef>
                <a:spcPts val="1800"/>
              </a:spcBef>
              <a:buClr>
                <a:srgbClr val="323232"/>
              </a:buClr>
              <a:buFont typeface="Wingdings" panose="05000000000000000000" pitchFamily="2" charset="2"/>
              <a:buChar char="§"/>
            </a:pPr>
            <a:r>
              <a:rPr lang="nl-NL" sz="7200" dirty="0" smtClean="0">
                <a:solidFill>
                  <a:srgbClr val="323232"/>
                </a:solidFill>
              </a:rPr>
              <a:t>Kweek op </a:t>
            </a:r>
            <a:r>
              <a:rPr lang="nl-NL" sz="7200" dirty="0" err="1" smtClean="0">
                <a:solidFill>
                  <a:srgbClr val="323232"/>
                </a:solidFill>
              </a:rPr>
              <a:t>cetrimide</a:t>
            </a:r>
            <a:r>
              <a:rPr lang="nl-NL" sz="7200" dirty="0" smtClean="0">
                <a:solidFill>
                  <a:srgbClr val="323232"/>
                </a:solidFill>
              </a:rPr>
              <a:t> </a:t>
            </a:r>
            <a:r>
              <a:rPr lang="nl-NL" sz="7200" dirty="0" err="1" smtClean="0">
                <a:solidFill>
                  <a:srgbClr val="323232"/>
                </a:solidFill>
              </a:rPr>
              <a:t>agar</a:t>
            </a:r>
            <a:endParaRPr lang="nl-NL" sz="7200" dirty="0" smtClean="0">
              <a:solidFill>
                <a:srgbClr val="323232"/>
              </a:solidFill>
            </a:endParaRPr>
          </a:p>
          <a:p>
            <a:pPr marL="685800" lvl="2" indent="0">
              <a:spcBef>
                <a:spcPts val="1800"/>
              </a:spcBef>
              <a:buClr>
                <a:srgbClr val="323232"/>
              </a:buClr>
              <a:buNone/>
            </a:pPr>
            <a:endParaRPr lang="nl-NL" sz="7200" dirty="0" smtClean="0">
              <a:solidFill>
                <a:srgbClr val="323232"/>
              </a:solidFill>
            </a:endParaRPr>
          </a:p>
          <a:p>
            <a:pPr marL="685800" lvl="2" indent="0">
              <a:spcBef>
                <a:spcPts val="1800"/>
              </a:spcBef>
              <a:buClr>
                <a:srgbClr val="323232"/>
              </a:buClr>
              <a:buNone/>
            </a:pPr>
            <a:endParaRPr lang="nl-NL" sz="7200" dirty="0">
              <a:solidFill>
                <a:srgbClr val="323232"/>
              </a:solidFill>
            </a:endParaRPr>
          </a:p>
          <a:p>
            <a:pPr lvl="2">
              <a:spcBef>
                <a:spcPts val="1800"/>
              </a:spcBef>
              <a:buClr>
                <a:srgbClr val="323232"/>
              </a:buClr>
              <a:buFont typeface="Wingdings" panose="05000000000000000000" pitchFamily="2" charset="2"/>
              <a:buChar char="§"/>
            </a:pPr>
            <a:r>
              <a:rPr lang="nl-NL" sz="7200" dirty="0" smtClean="0">
                <a:solidFill>
                  <a:srgbClr val="323232"/>
                </a:solidFill>
              </a:rPr>
              <a:t>Reverse Transcriptase </a:t>
            </a:r>
            <a:r>
              <a:rPr lang="nl-NL" sz="7200" dirty="0" err="1" smtClean="0">
                <a:solidFill>
                  <a:srgbClr val="323232"/>
                </a:solidFill>
              </a:rPr>
              <a:t>q</a:t>
            </a:r>
            <a:r>
              <a:rPr lang="nl-NL" sz="7200" dirty="0" err="1" smtClean="0">
                <a:solidFill>
                  <a:srgbClr val="323232"/>
                </a:solidFill>
              </a:rPr>
              <a:t>PCR</a:t>
            </a:r>
            <a:r>
              <a:rPr lang="nl-NL" sz="7200" dirty="0" smtClean="0">
                <a:solidFill>
                  <a:srgbClr val="323232"/>
                </a:solidFill>
              </a:rPr>
              <a:t> (RT-</a:t>
            </a:r>
            <a:r>
              <a:rPr lang="nl-NL" sz="7200" dirty="0" err="1" smtClean="0">
                <a:solidFill>
                  <a:srgbClr val="323232"/>
                </a:solidFill>
              </a:rPr>
              <a:t>qPCR</a:t>
            </a:r>
            <a:r>
              <a:rPr lang="nl-NL" sz="7200" dirty="0" smtClean="0">
                <a:solidFill>
                  <a:srgbClr val="323232"/>
                </a:solidFill>
              </a:rPr>
              <a:t>)</a:t>
            </a:r>
          </a:p>
          <a:p>
            <a:pPr marL="685800" lvl="2" indent="0">
              <a:spcBef>
                <a:spcPts val="1800"/>
              </a:spcBef>
              <a:buClr>
                <a:srgbClr val="323232"/>
              </a:buClr>
              <a:buNone/>
            </a:pPr>
            <a:endParaRPr lang="nl-NL" sz="7200" dirty="0">
              <a:solidFill>
                <a:srgbClr val="323232"/>
              </a:solidFill>
            </a:endParaRPr>
          </a:p>
          <a:p>
            <a:pPr marL="685800" lvl="2" indent="0">
              <a:spcBef>
                <a:spcPts val="1800"/>
              </a:spcBef>
              <a:buClr>
                <a:srgbClr val="323232"/>
              </a:buClr>
              <a:buNone/>
            </a:pPr>
            <a:endParaRPr lang="nl-NL" sz="7200" dirty="0">
              <a:solidFill>
                <a:srgbClr val="323232"/>
              </a:solidFill>
            </a:endParaRPr>
          </a:p>
          <a:p>
            <a:pPr lvl="2">
              <a:spcBef>
                <a:spcPts val="1800"/>
              </a:spcBef>
              <a:buClr>
                <a:srgbClr val="323232"/>
              </a:buClr>
              <a:buFont typeface="Wingdings" panose="05000000000000000000" pitchFamily="2" charset="2"/>
              <a:buChar char="§"/>
            </a:pPr>
            <a:r>
              <a:rPr lang="nl-NL" sz="7200" dirty="0" err="1" smtClean="0">
                <a:solidFill>
                  <a:srgbClr val="323232"/>
                </a:solidFill>
              </a:rPr>
              <a:t>Fluorescence</a:t>
            </a:r>
            <a:r>
              <a:rPr lang="nl-NL" sz="7200" dirty="0" smtClean="0">
                <a:solidFill>
                  <a:srgbClr val="323232"/>
                </a:solidFill>
              </a:rPr>
              <a:t> In Situ </a:t>
            </a:r>
            <a:r>
              <a:rPr lang="nl-NL" sz="7200" dirty="0" err="1" smtClean="0">
                <a:solidFill>
                  <a:srgbClr val="323232"/>
                </a:solidFill>
              </a:rPr>
              <a:t>Hybridization</a:t>
            </a:r>
            <a:r>
              <a:rPr lang="nl-NL" sz="7200" dirty="0" smtClean="0">
                <a:solidFill>
                  <a:srgbClr val="323232"/>
                </a:solidFill>
              </a:rPr>
              <a:t> (FISH)</a:t>
            </a:r>
            <a:endParaRPr lang="nl-NL" sz="1900" dirty="0">
              <a:solidFill>
                <a:srgbClr val="323232"/>
              </a:solidFill>
            </a:endParaRPr>
          </a:p>
          <a:p>
            <a:pPr marL="45720" indent="0">
              <a:buClr>
                <a:srgbClr val="323232"/>
              </a:buClr>
              <a:buNone/>
            </a:pPr>
            <a:r>
              <a:rPr lang="nl-NL" dirty="0" smtClean="0">
                <a:solidFill>
                  <a:srgbClr val="323232"/>
                </a:solidFill>
                <a:latin typeface="Book Antiqua"/>
              </a:rPr>
              <a:t/>
            </a:r>
            <a:br>
              <a:rPr lang="nl-NL" dirty="0" smtClean="0">
                <a:solidFill>
                  <a:srgbClr val="323232"/>
                </a:solidFill>
                <a:latin typeface="Book Antiqua"/>
              </a:rPr>
            </a:br>
            <a:r>
              <a:rPr lang="nl-NL" dirty="0" smtClean="0">
                <a:solidFill>
                  <a:srgbClr val="323232"/>
                </a:solidFill>
                <a:latin typeface="Book Antiqua"/>
              </a:rPr>
              <a:t/>
            </a:r>
            <a:br>
              <a:rPr lang="nl-NL" dirty="0" smtClean="0">
                <a:solidFill>
                  <a:srgbClr val="323232"/>
                </a:solidFill>
                <a:latin typeface="Book Antiqua"/>
              </a:rPr>
            </a:br>
            <a:endParaRPr lang="nl-NL" dirty="0" smtClean="0">
              <a:solidFill>
                <a:srgbClr val="323232"/>
              </a:solidFill>
              <a:latin typeface="Book Antiqua"/>
            </a:endParaRPr>
          </a:p>
          <a:p>
            <a:pPr marL="685800" lvl="2" indent="0">
              <a:buClr>
                <a:srgbClr val="323232"/>
              </a:buClr>
              <a:buNone/>
            </a:pPr>
            <a:r>
              <a:rPr lang="nl-NL" dirty="0" smtClean="0">
                <a:solidFill>
                  <a:srgbClr val="323232"/>
                </a:solidFill>
                <a:latin typeface="Book Antiqua"/>
              </a:rPr>
              <a:t/>
            </a:r>
            <a:br>
              <a:rPr lang="nl-NL" dirty="0" smtClean="0">
                <a:solidFill>
                  <a:srgbClr val="323232"/>
                </a:solidFill>
                <a:latin typeface="Book Antiqua"/>
              </a:rPr>
            </a:br>
            <a:endParaRPr lang="nl-NL" sz="1500" i="1" dirty="0" smtClean="0">
              <a:solidFill>
                <a:srgbClr val="323232"/>
              </a:solidFill>
              <a:latin typeface="Book Antiqua"/>
            </a:endParaRPr>
          </a:p>
          <a:p>
            <a:pPr marL="45720" indent="0">
              <a:buClr>
                <a:srgbClr val="323232"/>
              </a:buClr>
              <a:buNone/>
            </a:pPr>
            <a:endParaRPr lang="nl-NL" sz="1800" dirty="0">
              <a:solidFill>
                <a:srgbClr val="323232"/>
              </a:solidFill>
              <a:latin typeface="Book Antiqua"/>
            </a:endParaRPr>
          </a:p>
          <a:p>
            <a:pPr marL="45720" indent="0">
              <a:buClr>
                <a:srgbClr val="323232"/>
              </a:buClr>
              <a:buNone/>
            </a:pPr>
            <a:endParaRPr lang="nl-NL" dirty="0" smtClean="0">
              <a:solidFill>
                <a:srgbClr val="323232"/>
              </a:solidFill>
              <a:latin typeface="Book Antiqua"/>
            </a:endParaRP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6680" y="3066797"/>
            <a:ext cx="3238820" cy="2986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208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Banded Design Yellow 16x9">
  <a:themeElements>
    <a:clrScheme name="Banded_Design_Yellow">
      <a:dk1>
        <a:srgbClr val="323232"/>
      </a:dk1>
      <a:lt1>
        <a:sysClr val="window" lastClr="FFFFFF"/>
      </a:lt1>
      <a:dk2>
        <a:srgbClr val="000000"/>
      </a:dk2>
      <a:lt2>
        <a:srgbClr val="E5E8E8"/>
      </a:lt2>
      <a:accent1>
        <a:srgbClr val="FFCD36"/>
      </a:accent1>
      <a:accent2>
        <a:srgbClr val="F29E3E"/>
      </a:accent2>
      <a:accent3>
        <a:srgbClr val="83C546"/>
      </a:accent3>
      <a:accent4>
        <a:srgbClr val="52C1CA"/>
      </a:accent4>
      <a:accent5>
        <a:srgbClr val="7384CA"/>
      </a:accent5>
      <a:accent6>
        <a:srgbClr val="DA6A89"/>
      </a:accent6>
      <a:hlink>
        <a:srgbClr val="88CACA"/>
      </a:hlink>
      <a:folHlink>
        <a:srgbClr val="91A7CA"/>
      </a:folHlink>
    </a:clrScheme>
    <a:fontScheme name="Book Antiqua">
      <a:majorFont>
        <a:latin typeface="Book Antiqua"/>
        <a:ea typeface=""/>
        <a:cs typeface=""/>
      </a:majorFont>
      <a:minorFont>
        <a:latin typeface="Book Antiqu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nded_Design_Yellow_TP102900996.potx" id="{49E3A7BC-E7C0-4C49-8F57-6F11E6E09279}" vid="{87449B37-EEA4-411C-AA8F-DD2EAADFF494}"/>
    </a:ext>
  </a:extLst>
</a:theme>
</file>

<file path=ppt/theme/theme2.xml><?xml version="1.0" encoding="utf-8"?>
<a:theme xmlns:a="http://schemas.openxmlformats.org/drawingml/2006/main" name="Office Theme">
  <a:themeElements>
    <a:clrScheme name="Banded_Design_Yellow">
      <a:dk1>
        <a:srgbClr val="595959"/>
      </a:dk1>
      <a:lt1>
        <a:sysClr val="window" lastClr="FFFFFF"/>
      </a:lt1>
      <a:dk2>
        <a:srgbClr val="323232"/>
      </a:dk2>
      <a:lt2>
        <a:srgbClr val="E5E8E8"/>
      </a:lt2>
      <a:accent1>
        <a:srgbClr val="FFCD36"/>
      </a:accent1>
      <a:accent2>
        <a:srgbClr val="F29E3E"/>
      </a:accent2>
      <a:accent3>
        <a:srgbClr val="83C546"/>
      </a:accent3>
      <a:accent4>
        <a:srgbClr val="52C1CA"/>
      </a:accent4>
      <a:accent5>
        <a:srgbClr val="7384CA"/>
      </a:accent5>
      <a:accent6>
        <a:srgbClr val="DA6A89"/>
      </a:accent6>
      <a:hlink>
        <a:srgbClr val="88CACA"/>
      </a:hlink>
      <a:folHlink>
        <a:srgbClr val="91A7CA"/>
      </a:folHlink>
    </a:clrScheme>
    <a:fontScheme name="Book Antiqua">
      <a:majorFont>
        <a:latin typeface="Book Antiqua"/>
        <a:ea typeface=""/>
        <a:cs typeface=""/>
      </a:majorFont>
      <a:minorFont>
        <a:latin typeface="Book Antiqu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Banded_Design_Yellow">
      <a:dk1>
        <a:srgbClr val="595959"/>
      </a:dk1>
      <a:lt1>
        <a:sysClr val="window" lastClr="FFFFFF"/>
      </a:lt1>
      <a:dk2>
        <a:srgbClr val="323232"/>
      </a:dk2>
      <a:lt2>
        <a:srgbClr val="E5E8E8"/>
      </a:lt2>
      <a:accent1>
        <a:srgbClr val="FFCD36"/>
      </a:accent1>
      <a:accent2>
        <a:srgbClr val="F29E3E"/>
      </a:accent2>
      <a:accent3>
        <a:srgbClr val="83C546"/>
      </a:accent3>
      <a:accent4>
        <a:srgbClr val="52C1CA"/>
      </a:accent4>
      <a:accent5>
        <a:srgbClr val="7384CA"/>
      </a:accent5>
      <a:accent6>
        <a:srgbClr val="DA6A89"/>
      </a:accent6>
      <a:hlink>
        <a:srgbClr val="88CACA"/>
      </a:hlink>
      <a:folHlink>
        <a:srgbClr val="91A7CA"/>
      </a:folHlink>
    </a:clrScheme>
    <a:fontScheme name="Book Antiqua">
      <a:majorFont>
        <a:latin typeface="Book Antiqua"/>
        <a:ea typeface=""/>
        <a:cs typeface=""/>
      </a:majorFont>
      <a:minorFont>
        <a:latin typeface="Book Antiqu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Kantoor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Kantoor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Kantoor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Kantoor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Kantoor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Kantoor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Kantoor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Kantoor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Kantoor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Kantoor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Kantoor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Kantoor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5.xml><?xml version="1.0" encoding="utf-8"?>
<a:themeOverride xmlns:a="http://schemas.openxmlformats.org/drawingml/2006/main">
  <a:clrScheme name="Kantoor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Kantoor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Kantoor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6.xml><?xml version="1.0" encoding="utf-8"?>
<a:themeOverride xmlns:a="http://schemas.openxmlformats.org/drawingml/2006/main">
  <a:clrScheme name="Kantoor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Kantoor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Kantoor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7.xml><?xml version="1.0" encoding="utf-8"?>
<a:themeOverride xmlns:a="http://schemas.openxmlformats.org/drawingml/2006/main">
  <a:clrScheme name="Kantoor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Kantoor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Kantoor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8.xml><?xml version="1.0" encoding="utf-8"?>
<a:themeOverride xmlns:a="http://schemas.openxmlformats.org/drawingml/2006/main">
  <a:clrScheme name="Kantoor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Kantoor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Kantoor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9.xml><?xml version="1.0" encoding="utf-8"?>
<a:themeOverride xmlns:a="http://schemas.openxmlformats.org/drawingml/2006/main">
  <a:clrScheme name="Kantoor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Kantoor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Kantoor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866677B1-365E-411F-9971-C788BC29752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Presentatie met ontwerp met gele streep (breedbeeld)</Template>
  <TotalTime>0</TotalTime>
  <Words>721</Words>
  <Application>Microsoft Office PowerPoint</Application>
  <PresentationFormat>Breedbeeld</PresentationFormat>
  <Paragraphs>155</Paragraphs>
  <Slides>23</Slides>
  <Notes>2</Notes>
  <HiddenSlides>0</HiddenSlides>
  <MMClips>2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23</vt:i4>
      </vt:variant>
    </vt:vector>
  </HeadingPairs>
  <TitlesOfParts>
    <vt:vector size="27" baseType="lpstr">
      <vt:lpstr>Arial</vt:lpstr>
      <vt:lpstr>Book Antiqua</vt:lpstr>
      <vt:lpstr>Wingdings</vt:lpstr>
      <vt:lpstr>Banded Design Yellow 16x9</vt:lpstr>
      <vt:lpstr>  Bachelorproef Biomedische Laboratoriumtechnologie Academiejaar 2014 - 2015 Howest Brugge  Joran Deblaere</vt:lpstr>
      <vt:lpstr>Stageplaats</vt:lpstr>
      <vt:lpstr>PowerPoint-presentatie</vt:lpstr>
      <vt:lpstr>Mucoviscidose of Cystic Fibrosis (CF)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Manager/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keywords/>
  <cp:lastModifiedBy/>
  <cp:revision>1</cp:revision>
  <dcterms:created xsi:type="dcterms:W3CDTF">2015-06-13T18:05:58Z</dcterms:created>
  <dcterms:modified xsi:type="dcterms:W3CDTF">2015-06-17T10:21:25Z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TC029009979991</vt:lpwstr>
  </property>
</Properties>
</file>