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80" r:id="rId6"/>
    <p:sldId id="282" r:id="rId7"/>
    <p:sldId id="284" r:id="rId8"/>
    <p:sldId id="258" r:id="rId9"/>
    <p:sldId id="259" r:id="rId10"/>
    <p:sldId id="276" r:id="rId11"/>
    <p:sldId id="286" r:id="rId12"/>
    <p:sldId id="291" r:id="rId13"/>
    <p:sldId id="288" r:id="rId14"/>
    <p:sldId id="263" r:id="rId15"/>
    <p:sldId id="265" r:id="rId16"/>
    <p:sldId id="264" r:id="rId17"/>
    <p:sldId id="266" r:id="rId18"/>
    <p:sldId id="267" r:id="rId19"/>
    <p:sldId id="268" r:id="rId20"/>
    <p:sldId id="272" r:id="rId21"/>
    <p:sldId id="271" r:id="rId22"/>
    <p:sldId id="269" r:id="rId23"/>
    <p:sldId id="270" r:id="rId24"/>
    <p:sldId id="278" r:id="rId25"/>
    <p:sldId id="273" r:id="rId26"/>
    <p:sldId id="274" r:id="rId27"/>
    <p:sldId id="295" r:id="rId2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500" autoAdjust="0"/>
  </p:normalViewPr>
  <p:slideViewPr>
    <p:cSldViewPr>
      <p:cViewPr varScale="1">
        <p:scale>
          <a:sx n="114" d="100"/>
          <a:sy n="114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36B0F9E-5BA5-4879-8247-DF3AABDE5723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51C508-81D4-4C7A-B8B4-4943F6E423C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0F9E-5BA5-4879-8247-DF3AABDE5723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C508-81D4-4C7A-B8B4-4943F6E423C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36B0F9E-5BA5-4879-8247-DF3AABDE5723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Rechthoe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951C508-81D4-4C7A-B8B4-4943F6E423C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0F9E-5BA5-4879-8247-DF3AABDE5723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51C508-81D4-4C7A-B8B4-4943F6E423C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Rechthoe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0F9E-5BA5-4879-8247-DF3AABDE5723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951C508-81D4-4C7A-B8B4-4943F6E423C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6B0F9E-5BA5-4879-8247-DF3AABDE5723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51C508-81D4-4C7A-B8B4-4943F6E423C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6B0F9E-5BA5-4879-8247-DF3AABDE5723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51C508-81D4-4C7A-B8B4-4943F6E423C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BE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0F9E-5BA5-4879-8247-DF3AABDE5723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51C508-81D4-4C7A-B8B4-4943F6E423C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0F9E-5BA5-4879-8247-DF3AABDE5723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51C508-81D4-4C7A-B8B4-4943F6E423C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0F9E-5BA5-4879-8247-DF3AABDE5723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51C508-81D4-4C7A-B8B4-4943F6E423C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Rechthoe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36B0F9E-5BA5-4879-8247-DF3AABDE5723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951C508-81D4-4C7A-B8B4-4943F6E423C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6B0F9E-5BA5-4879-8247-DF3AABDE5723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Rechthoe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51C508-81D4-4C7A-B8B4-4943F6E423C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8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9200" y="2636912"/>
            <a:ext cx="6858000" cy="22398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dirty="0" err="1" smtClean="0">
                <a:ea typeface="Verdana" pitchFamily="34" charset="0"/>
                <a:cs typeface="Verdana" pitchFamily="34" charset="0"/>
              </a:rPr>
              <a:t>Localisatie</a:t>
            </a:r>
            <a:r>
              <a:rPr lang="en-US" sz="3600" b="1" i="1" dirty="0" smtClean="0">
                <a:ea typeface="Verdana" pitchFamily="34" charset="0"/>
                <a:cs typeface="Verdana" pitchFamily="34" charset="0"/>
              </a:rPr>
              <a:t> van HSPB8 </a:t>
            </a:r>
            <a:r>
              <a:rPr lang="en-US" sz="3600" b="1" i="1" dirty="0" err="1" smtClean="0">
                <a:ea typeface="Verdana" pitchFamily="34" charset="0"/>
                <a:cs typeface="Verdana" pitchFamily="34" charset="0"/>
              </a:rPr>
              <a:t>naar</a:t>
            </a:r>
            <a:r>
              <a:rPr lang="en-US" sz="3600" b="1" i="1" dirty="0" smtClean="0">
                <a:ea typeface="Verdana" pitchFamily="34" charset="0"/>
                <a:cs typeface="Verdana" pitchFamily="34" charset="0"/>
              </a:rPr>
              <a:t> Stress Granules: </a:t>
            </a:r>
            <a:r>
              <a:rPr lang="en-US" sz="3600" i="1" dirty="0" smtClean="0">
                <a:ea typeface="Verdana" pitchFamily="34" charset="0"/>
                <a:cs typeface="Verdana" pitchFamily="34" charset="0"/>
              </a:rPr>
              <a:t/>
            </a:r>
            <a:br>
              <a:rPr lang="en-US" sz="3600" i="1" dirty="0" smtClean="0">
                <a:ea typeface="Verdana" pitchFamily="34" charset="0"/>
                <a:cs typeface="Verdana" pitchFamily="34" charset="0"/>
              </a:rPr>
            </a:br>
            <a:r>
              <a:rPr lang="en-US" sz="3600" dirty="0" err="1" smtClean="0">
                <a:ea typeface="Verdana" pitchFamily="34" charset="0"/>
                <a:cs typeface="Verdana" pitchFamily="34" charset="0"/>
              </a:rPr>
              <a:t>Implicaties</a:t>
            </a:r>
            <a:r>
              <a:rPr lang="en-US" sz="3600" dirty="0" smtClean="0">
                <a:ea typeface="Verdana" pitchFamily="34" charset="0"/>
                <a:cs typeface="Verdana" pitchFamily="34" charset="0"/>
              </a:rPr>
              <a:t> van </a:t>
            </a:r>
            <a:r>
              <a:rPr lang="en-US" sz="3600" dirty="0" err="1" smtClean="0">
                <a:ea typeface="Verdana" pitchFamily="34" charset="0"/>
                <a:cs typeface="Verdana" pitchFamily="34" charset="0"/>
              </a:rPr>
              <a:t>Translatie</a:t>
            </a:r>
            <a:r>
              <a:rPr lang="en-US" sz="3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err="1" smtClean="0">
                <a:ea typeface="Verdana" pitchFamily="34" charset="0"/>
                <a:cs typeface="Verdana" pitchFamily="34" charset="0"/>
              </a:rPr>
              <a:t>Controle</a:t>
            </a:r>
            <a:r>
              <a:rPr lang="en-US" sz="3600" dirty="0" smtClean="0">
                <a:ea typeface="Verdana" pitchFamily="34" charset="0"/>
                <a:cs typeface="Verdana" pitchFamily="34" charset="0"/>
              </a:rPr>
              <a:t> in </a:t>
            </a:r>
            <a:r>
              <a:rPr lang="en-US" sz="3600" dirty="0" err="1" smtClean="0">
                <a:ea typeface="Verdana" pitchFamily="34" charset="0"/>
                <a:cs typeface="Verdana" pitchFamily="34" charset="0"/>
              </a:rPr>
              <a:t>Proteotoxische</a:t>
            </a:r>
            <a:r>
              <a:rPr lang="en-US" sz="3600" dirty="0" smtClean="0">
                <a:ea typeface="Verdana" pitchFamily="34" charset="0"/>
                <a:cs typeface="Verdana" pitchFamily="34" charset="0"/>
              </a:rPr>
              <a:t> </a:t>
            </a:r>
            <a:br>
              <a:rPr lang="en-US" sz="3600" dirty="0" smtClean="0"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ea typeface="Verdana" pitchFamily="34" charset="0"/>
                <a:cs typeface="Verdana" pitchFamily="34" charset="0"/>
              </a:rPr>
              <a:t>Stress </a:t>
            </a:r>
            <a:r>
              <a:rPr lang="en-US" sz="3600" dirty="0" err="1" smtClean="0">
                <a:ea typeface="Verdana" pitchFamily="34" charset="0"/>
                <a:cs typeface="Verdana" pitchFamily="34" charset="0"/>
              </a:rPr>
              <a:t>Condities</a:t>
            </a:r>
            <a:r>
              <a:rPr lang="en-US" sz="3600" dirty="0" smtClean="0">
                <a:ea typeface="Verdana" pitchFamily="34" charset="0"/>
                <a:cs typeface="Verdana" pitchFamily="34" charset="0"/>
              </a:rPr>
              <a:t>?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20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Arvid</a:t>
            </a:r>
            <a:r>
              <a:rPr lang="nl-BE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BE" sz="20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Verfaillie</a:t>
            </a:r>
            <a:endParaRPr lang="nl-BE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 descr="C:\Users\Arvid\Downloads\ru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4016"/>
            <a:ext cx="244533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C:\Users\Arvid\Documents\School\Semester 6\hoiwes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72008"/>
            <a:ext cx="1731709" cy="73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0" y="4941168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/>
              <a:t>Prof. Dr. Harm H. </a:t>
            </a:r>
            <a:r>
              <a:rPr lang="nl-BE" sz="2000" b="1" dirty="0" err="1" smtClean="0"/>
              <a:t>Kampinga</a:t>
            </a:r>
            <a:endParaRPr lang="nl-BE" sz="2000" b="1" dirty="0" smtClean="0"/>
          </a:p>
          <a:p>
            <a:r>
              <a:rPr lang="nl-BE" sz="2000" dirty="0" smtClean="0"/>
              <a:t>Rijksuniversiteit Groningen </a:t>
            </a:r>
          </a:p>
          <a:p>
            <a:r>
              <a:rPr lang="nl-BE" sz="2000" dirty="0" smtClean="0"/>
              <a:t>Departement Celbiologie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Immunofluorescentie</a:t>
            </a:r>
            <a:endParaRPr lang="nl-BE" sz="2800" dirty="0"/>
          </a:p>
        </p:txBody>
      </p:sp>
      <p:pic>
        <p:nvPicPr>
          <p:cNvPr id="5" name="Tijdelijke aanduiding voor inhoud 4">
            <a:hlinkClick r:id="rId2" action="ppaction://hlinksldjump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 t="1493"/>
          <a:stretch>
            <a:fillRect/>
          </a:stretch>
        </p:blipFill>
        <p:spPr bwMode="auto">
          <a:xfrm>
            <a:off x="1508522" y="1661604"/>
            <a:ext cx="6361905" cy="437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>
            <a:hlinkClick r:id="rId2" action="ppaction://hlinksldjump"/>
          </p:cNvPr>
          <p:cNvSpPr/>
          <p:nvPr/>
        </p:nvSpPr>
        <p:spPr>
          <a:xfrm>
            <a:off x="251520" y="4923786"/>
            <a:ext cx="2736304" cy="377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dirty="0" smtClean="0"/>
              <a:t>Resultaten: </a:t>
            </a:r>
            <a:r>
              <a:rPr lang="nl-BE" b="1" dirty="0" smtClean="0"/>
              <a:t/>
            </a:r>
            <a:br>
              <a:rPr lang="nl-BE" b="1" dirty="0" smtClean="0"/>
            </a:br>
            <a:r>
              <a:rPr lang="nl-BE" sz="2800" dirty="0" smtClean="0"/>
              <a:t>HSPB8 gaat naar Stress </a:t>
            </a:r>
            <a:r>
              <a:rPr lang="nl-BE" sz="2800" dirty="0" err="1" smtClean="0"/>
              <a:t>Granules</a:t>
            </a:r>
            <a:endParaRPr lang="nl-BE" sz="2800" dirty="0"/>
          </a:p>
        </p:txBody>
      </p:sp>
      <p:pic>
        <p:nvPicPr>
          <p:cNvPr id="2050" name="Picture 2" descr="H:\PPT\PPT HSPB8 in HS ars MG132 zith g3bp.jpg">
            <a:hlinkClick r:id="rId3" action="ppaction://hlinksldjump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lum contrast="10000"/>
          </a:blip>
          <a:stretch>
            <a:fillRect/>
          </a:stretch>
        </p:blipFill>
        <p:spPr bwMode="auto">
          <a:xfrm>
            <a:off x="3563888" y="1556792"/>
            <a:ext cx="4320480" cy="518457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755576" y="494116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Idem met TIA-1</a:t>
            </a:r>
          </a:p>
        </p:txBody>
      </p:sp>
      <p:sp>
        <p:nvSpPr>
          <p:cNvPr id="8" name="Afgeronde rechthoek 7">
            <a:hlinkClick r:id="rId5" action="ppaction://hlinksldjump"/>
          </p:cNvPr>
          <p:cNvSpPr/>
          <p:nvPr/>
        </p:nvSpPr>
        <p:spPr>
          <a:xfrm>
            <a:off x="251520" y="5576260"/>
            <a:ext cx="2736304" cy="829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683568" y="5589240"/>
            <a:ext cx="20758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 smtClean="0"/>
              <a:t>G3BP negatieve structuren zijn primaire </a:t>
            </a:r>
            <a:r>
              <a:rPr lang="nl-BE" sz="1400" dirty="0" err="1" smtClean="0"/>
              <a:t>lysosomen</a:t>
            </a:r>
            <a:r>
              <a:rPr lang="nl-BE" sz="1400" dirty="0" smtClean="0"/>
              <a:t>.</a:t>
            </a:r>
            <a:endParaRPr lang="nl-B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PPT\PPT HSPB8 in HS ars MG132 zith g3bp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475656" y="-27850"/>
            <a:ext cx="5738208" cy="688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98504" cy="990600"/>
          </a:xfrm>
        </p:spPr>
        <p:txBody>
          <a:bodyPr>
            <a:normAutofit/>
          </a:bodyPr>
          <a:lstStyle/>
          <a:p>
            <a:r>
              <a:rPr lang="nl-BE" sz="2400" dirty="0" smtClean="0"/>
              <a:t>Resultaten: </a:t>
            </a:r>
            <a:r>
              <a:rPr lang="nl-BE" sz="2800" dirty="0" smtClean="0"/>
              <a:t>HSPB8 gaat naar </a:t>
            </a:r>
            <a:r>
              <a:rPr lang="nl-BE" sz="2800" dirty="0" err="1" smtClean="0"/>
              <a:t>SGs</a:t>
            </a:r>
            <a:endParaRPr lang="nl-BE" sz="2800" dirty="0"/>
          </a:p>
        </p:txBody>
      </p:sp>
      <p:pic>
        <p:nvPicPr>
          <p:cNvPr id="3075" name="Picture 3" descr="H:\PPT\PPT HSPB8 in HS ars MG132 zith TIA.jpg">
            <a:hlinkClick r:id="rId2" action="ppaction://hlinksldjump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 bwMode="auto">
          <a:xfrm>
            <a:off x="2816225" y="1600200"/>
            <a:ext cx="3746500" cy="4495800"/>
          </a:xfrm>
          <a:prstGeom prst="rect">
            <a:avLst/>
          </a:prstGeom>
          <a:noFill/>
        </p:spPr>
      </p:pic>
      <p:sp>
        <p:nvSpPr>
          <p:cNvPr id="4" name="Afgeronde rechthoek 3">
            <a:hlinkClick r:id="rId4" action="ppaction://hlinksldjump"/>
          </p:cNvPr>
          <p:cNvSpPr/>
          <p:nvPr/>
        </p:nvSpPr>
        <p:spPr>
          <a:xfrm>
            <a:off x="7308304" y="5949280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:\PPT\PPT HSPB8 in HS ars MG132 zith TI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403648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dirty="0" smtClean="0"/>
              <a:t>Resultaten: </a:t>
            </a:r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800" dirty="0" smtClean="0"/>
              <a:t>BAG3 gaat niet naar </a:t>
            </a:r>
            <a:r>
              <a:rPr lang="nl-BE" sz="2800" dirty="0" err="1" smtClean="0"/>
              <a:t>SGs</a:t>
            </a:r>
            <a:endParaRPr lang="nl-BE" sz="2800" dirty="0"/>
          </a:p>
        </p:txBody>
      </p:sp>
      <p:pic>
        <p:nvPicPr>
          <p:cNvPr id="5" name="Afbeelding 4" descr="H:\RESULTS\endo BAG3 in HS ARS MG132 and Ctrl with G3BP 2.jpg">
            <a:hlinkClick r:id="rId2" action="ppaction://hlinksldjump"/>
          </p:cNvPr>
          <p:cNvPicPr/>
          <p:nvPr/>
        </p:nvPicPr>
        <p:blipFill>
          <a:blip r:embed="rId3" cstate="print">
            <a:lum contrast="10000"/>
          </a:blip>
          <a:srcRect l="3333" r="5167"/>
          <a:stretch>
            <a:fillRect/>
          </a:stretch>
        </p:blipFill>
        <p:spPr bwMode="auto">
          <a:xfrm>
            <a:off x="179512" y="1556792"/>
            <a:ext cx="4647605" cy="507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fgeronde rechthoek 3">
            <a:hlinkClick r:id="rId4" action="ppaction://hlinksldjump"/>
          </p:cNvPr>
          <p:cNvSpPr/>
          <p:nvPr/>
        </p:nvSpPr>
        <p:spPr>
          <a:xfrm>
            <a:off x="5004048" y="5704409"/>
            <a:ext cx="2736304" cy="892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5436096" y="5805264"/>
            <a:ext cx="1910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 smtClean="0"/>
              <a:t>G3BP negatieve structuren zijn primaire </a:t>
            </a:r>
            <a:r>
              <a:rPr lang="nl-BE" sz="1400" dirty="0" err="1" smtClean="0"/>
              <a:t>lysosomen</a:t>
            </a:r>
            <a:r>
              <a:rPr lang="nl-BE" sz="1400" dirty="0" smtClean="0"/>
              <a:t>.</a:t>
            </a:r>
            <a:endParaRPr lang="nl-B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:\RESULTS\endo BAG3 in HS ARS MG132 and Ctrl with G3BP 2.jpg">
            <a:hlinkClick r:id="rId2" action="ppaction://hlinksldjump"/>
          </p:cNvPr>
          <p:cNvPicPr/>
          <p:nvPr/>
        </p:nvPicPr>
        <p:blipFill>
          <a:blip r:embed="rId3" cstate="print">
            <a:lum contrast="10000"/>
          </a:blip>
          <a:srcRect l="3333" r="5167"/>
          <a:stretch>
            <a:fillRect/>
          </a:stretch>
        </p:blipFill>
        <p:spPr bwMode="auto">
          <a:xfrm>
            <a:off x="755577" y="168732"/>
            <a:ext cx="6120680" cy="668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1480" cy="990600"/>
          </a:xfrm>
        </p:spPr>
        <p:txBody>
          <a:bodyPr>
            <a:normAutofit/>
          </a:bodyPr>
          <a:lstStyle/>
          <a:p>
            <a:r>
              <a:rPr lang="nl-BE" sz="2000" dirty="0" smtClean="0"/>
              <a:t>Resultaten: </a:t>
            </a:r>
            <a:r>
              <a:rPr lang="nl-BE" sz="2800" dirty="0" err="1" smtClean="0"/>
              <a:t>Characterisatie</a:t>
            </a:r>
            <a:r>
              <a:rPr lang="nl-BE" sz="2800" dirty="0" smtClean="0"/>
              <a:t> van G3BP </a:t>
            </a:r>
            <a:r>
              <a:rPr lang="nl-BE" sz="2800" dirty="0" err="1" smtClean="0"/>
              <a:t>Negative</a:t>
            </a:r>
            <a:r>
              <a:rPr lang="nl-BE" sz="2800" dirty="0" smtClean="0"/>
              <a:t> </a:t>
            </a:r>
            <a:r>
              <a:rPr lang="nl-BE" sz="2800" dirty="0" err="1" smtClean="0"/>
              <a:t>Structures</a:t>
            </a:r>
            <a:endParaRPr lang="nl-BE" sz="2800" dirty="0"/>
          </a:p>
        </p:txBody>
      </p:sp>
      <p:pic>
        <p:nvPicPr>
          <p:cNvPr id="7170" name="Picture 2" descr="H:\PPT\PPT BAG3 zith p62 in MG13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39552" y="1628800"/>
            <a:ext cx="7992888" cy="49955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dirty="0" smtClean="0"/>
              <a:t>Resultaten: </a:t>
            </a:r>
            <a:r>
              <a:rPr lang="nl-BE" sz="2800" dirty="0" err="1" smtClean="0"/>
              <a:t>Characterisation</a:t>
            </a:r>
            <a:r>
              <a:rPr lang="nl-BE" sz="2800" dirty="0" smtClean="0"/>
              <a:t> of G3BP </a:t>
            </a:r>
            <a:r>
              <a:rPr lang="nl-BE" sz="2800" dirty="0" err="1" smtClean="0"/>
              <a:t>Negative</a:t>
            </a:r>
            <a:r>
              <a:rPr lang="nl-BE" sz="2800" dirty="0" smtClean="0"/>
              <a:t> </a:t>
            </a:r>
            <a:r>
              <a:rPr lang="nl-BE" sz="2800" dirty="0" err="1" smtClean="0"/>
              <a:t>Structures</a:t>
            </a:r>
            <a:endParaRPr lang="nl-BE" sz="2800" dirty="0"/>
          </a:p>
        </p:txBody>
      </p:sp>
      <p:pic>
        <p:nvPicPr>
          <p:cNvPr id="6146" name="Picture 2" descr="H:\PPT\PPT HSPB8 zith p62 in MG132.jpg">
            <a:hlinkClick r:id="rId2" action="ppaction://hlinksldjump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 bwMode="auto">
          <a:xfrm>
            <a:off x="1092835" y="1600200"/>
            <a:ext cx="7193280" cy="449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dirty="0" smtClean="0"/>
              <a:t>Resultaten: </a:t>
            </a:r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800" dirty="0" smtClean="0"/>
              <a:t>Bevatten </a:t>
            </a:r>
            <a:r>
              <a:rPr lang="nl-BE" sz="2800" dirty="0" err="1" smtClean="0"/>
              <a:t>SGs</a:t>
            </a:r>
            <a:r>
              <a:rPr lang="nl-BE" sz="2800" dirty="0" smtClean="0"/>
              <a:t> </a:t>
            </a:r>
            <a:r>
              <a:rPr lang="nl-BE" sz="2800" dirty="0" err="1" smtClean="0"/>
              <a:t>Misopgevouwen</a:t>
            </a:r>
            <a:r>
              <a:rPr lang="nl-BE" sz="2800" dirty="0" smtClean="0"/>
              <a:t> eiwitten?</a:t>
            </a:r>
            <a:endParaRPr lang="nl-BE" sz="2800" dirty="0"/>
          </a:p>
        </p:txBody>
      </p:sp>
      <p:pic>
        <p:nvPicPr>
          <p:cNvPr id="4098" name="Picture 2" descr="H:\PPT\PPT UB nex zith g3bp in MG13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39552" y="1556792"/>
            <a:ext cx="8136904" cy="5178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Overzicht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BE" sz="2000" dirty="0" smtClean="0"/>
              <a:t>Introductie</a:t>
            </a:r>
          </a:p>
          <a:p>
            <a:pPr lvl="1"/>
            <a:r>
              <a:rPr lang="nl-BE" sz="2000" dirty="0" smtClean="0"/>
              <a:t>Polyglutamine ziektes</a:t>
            </a:r>
          </a:p>
          <a:p>
            <a:pPr lvl="1"/>
            <a:r>
              <a:rPr lang="nl-BE" sz="2000" dirty="0" smtClean="0"/>
              <a:t>HSPB8-BAG3 Complex</a:t>
            </a:r>
          </a:p>
          <a:p>
            <a:pPr lvl="1"/>
            <a:r>
              <a:rPr lang="nl-BE" sz="2000" dirty="0" smtClean="0"/>
              <a:t>Stress </a:t>
            </a:r>
            <a:r>
              <a:rPr lang="nl-BE" sz="2000" dirty="0" err="1" smtClean="0"/>
              <a:t>Granules</a:t>
            </a:r>
            <a:endParaRPr lang="nl-BE" sz="2000" dirty="0" smtClean="0"/>
          </a:p>
          <a:p>
            <a:r>
              <a:rPr lang="nl-BE" sz="2000" dirty="0" smtClean="0"/>
              <a:t>Doel</a:t>
            </a:r>
          </a:p>
          <a:p>
            <a:r>
              <a:rPr lang="nl-BE" sz="2000" dirty="0" smtClean="0"/>
              <a:t>Materiaal en Methode</a:t>
            </a:r>
          </a:p>
          <a:p>
            <a:r>
              <a:rPr lang="nl-BE" sz="2000" dirty="0" smtClean="0"/>
              <a:t>Resultaten</a:t>
            </a:r>
          </a:p>
          <a:p>
            <a:r>
              <a:rPr lang="nl-BE" sz="2000" dirty="0" smtClean="0"/>
              <a:t>Hypothese</a:t>
            </a:r>
          </a:p>
          <a:p>
            <a:r>
              <a:rPr lang="nl-BE" sz="2000" dirty="0" smtClean="0"/>
              <a:t>Toekomstperspectieven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Resultaten: Bevatten </a:t>
            </a:r>
            <a:r>
              <a:rPr lang="nl-BE" sz="2800" dirty="0" err="1" smtClean="0"/>
              <a:t>SGs</a:t>
            </a:r>
            <a:r>
              <a:rPr lang="nl-BE" sz="2800" dirty="0" smtClean="0"/>
              <a:t> </a:t>
            </a:r>
            <a:r>
              <a:rPr lang="nl-BE" sz="2800" dirty="0" err="1" smtClean="0"/>
              <a:t>Misopgevouwen</a:t>
            </a:r>
            <a:r>
              <a:rPr lang="nl-BE" sz="2800" dirty="0" smtClean="0"/>
              <a:t> eiwitten?</a:t>
            </a:r>
            <a:endParaRPr lang="nl-BE" sz="2800" dirty="0"/>
          </a:p>
        </p:txBody>
      </p:sp>
      <p:pic>
        <p:nvPicPr>
          <p:cNvPr id="5123" name="Picture 3" descr="H:\PPT\PPT p62 with G3BP in MG13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827584" y="1556792"/>
            <a:ext cx="7272808" cy="5090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400" dirty="0" smtClean="0"/>
              <a:t>Resultaten: G3BP positieve structuren zijn stress afhankelijk</a:t>
            </a:r>
            <a:endParaRPr lang="nl-BE" sz="2400" dirty="0"/>
          </a:p>
        </p:txBody>
      </p:sp>
      <p:pic>
        <p:nvPicPr>
          <p:cNvPr id="1026" name="Picture 2" descr="H:\RESULTS\MG132 SGs different times cop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10000"/>
          </a:blip>
          <a:srcRect t="3030"/>
          <a:stretch>
            <a:fillRect/>
          </a:stretch>
        </p:blipFill>
        <p:spPr bwMode="auto">
          <a:xfrm>
            <a:off x="1043608" y="1540752"/>
            <a:ext cx="7056784" cy="5228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53400" cy="608112"/>
          </a:xfrm>
        </p:spPr>
        <p:txBody>
          <a:bodyPr>
            <a:normAutofit fontScale="90000"/>
          </a:bodyPr>
          <a:lstStyle/>
          <a:p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nl-BE" sz="3100" dirty="0" smtClean="0"/>
              <a:t>Hypothese</a:t>
            </a:r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nl-BE" sz="2400" dirty="0" smtClean="0"/>
              <a:t/>
            </a:r>
            <a:br>
              <a:rPr lang="nl-BE" sz="2400" dirty="0" smtClean="0"/>
            </a:br>
            <a:endParaRPr lang="nl-BE" sz="24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3672408"/>
          </a:xfrm>
        </p:spPr>
        <p:txBody>
          <a:bodyPr>
            <a:normAutofit fontScale="92500" lnSpcReduction="10000"/>
          </a:bodyPr>
          <a:lstStyle/>
          <a:p>
            <a:r>
              <a:rPr lang="nl-BE" sz="2200" dirty="0" smtClean="0"/>
              <a:t>Waarom HSPB8 en </a:t>
            </a:r>
            <a:r>
              <a:rPr lang="nl-BE" sz="2200" dirty="0" err="1" smtClean="0"/>
              <a:t>ubiquitine</a:t>
            </a:r>
            <a:r>
              <a:rPr lang="nl-BE" sz="2200" dirty="0" smtClean="0"/>
              <a:t> aanwezig zijn in </a:t>
            </a:r>
            <a:r>
              <a:rPr lang="nl-BE" sz="2200" dirty="0" err="1" smtClean="0"/>
              <a:t>SGs</a:t>
            </a:r>
            <a:r>
              <a:rPr lang="nl-BE" sz="2200" dirty="0" smtClean="0"/>
              <a:t> blijft onbekend.</a:t>
            </a:r>
          </a:p>
          <a:p>
            <a:pPr lvl="1"/>
            <a:r>
              <a:rPr lang="nl-BE" sz="2200" dirty="0" smtClean="0"/>
              <a:t>In stress: </a:t>
            </a:r>
          </a:p>
          <a:p>
            <a:pPr lvl="1"/>
            <a:r>
              <a:rPr lang="nl-BE" sz="2200" dirty="0" smtClean="0"/>
              <a:t>Translatie inhibitie </a:t>
            </a:r>
            <a:r>
              <a:rPr lang="nl-BE" sz="2200" dirty="0" smtClean="0">
                <a:sym typeface="Wingdings" pitchFamily="2" charset="2"/>
              </a:rPr>
              <a:t> </a:t>
            </a:r>
            <a:r>
              <a:rPr lang="nl-BE" sz="2200" dirty="0" err="1" smtClean="0"/>
              <a:t>SGs</a:t>
            </a:r>
            <a:endParaRPr lang="nl-BE" sz="2200" dirty="0" smtClean="0"/>
          </a:p>
          <a:p>
            <a:pPr lvl="1"/>
            <a:r>
              <a:rPr lang="nl-BE" sz="2200" dirty="0" smtClean="0"/>
              <a:t>Langdurige Stress:</a:t>
            </a:r>
          </a:p>
          <a:p>
            <a:pPr lvl="2"/>
            <a:r>
              <a:rPr lang="nl-BE" sz="2200" dirty="0" smtClean="0"/>
              <a:t>Grote </a:t>
            </a:r>
            <a:r>
              <a:rPr lang="nl-BE" sz="2200" dirty="0" err="1" smtClean="0"/>
              <a:t>SGs</a:t>
            </a:r>
            <a:r>
              <a:rPr lang="nl-BE" sz="2200" dirty="0" smtClean="0"/>
              <a:t> worden gevormd</a:t>
            </a:r>
          </a:p>
          <a:p>
            <a:pPr lvl="2"/>
            <a:r>
              <a:rPr lang="nl-BE" sz="2200" dirty="0" smtClean="0"/>
              <a:t>Eiwitten in </a:t>
            </a:r>
            <a:r>
              <a:rPr lang="nl-BE" sz="2200" dirty="0" err="1" smtClean="0"/>
              <a:t>SGs</a:t>
            </a:r>
            <a:r>
              <a:rPr lang="nl-BE" sz="2200" dirty="0" smtClean="0"/>
              <a:t> </a:t>
            </a:r>
            <a:r>
              <a:rPr lang="nl-BE" sz="2200" dirty="0" smtClean="0">
                <a:sym typeface="Wingdings" pitchFamily="2" charset="2"/>
              </a:rPr>
              <a:t> </a:t>
            </a:r>
            <a:r>
              <a:rPr lang="nl-BE" sz="2200" dirty="0" err="1" smtClean="0"/>
              <a:t>conformatie</a:t>
            </a:r>
            <a:r>
              <a:rPr lang="nl-BE" sz="2200" dirty="0" smtClean="0"/>
              <a:t> verandering</a:t>
            </a:r>
          </a:p>
          <a:p>
            <a:pPr lvl="2"/>
            <a:r>
              <a:rPr lang="nl-BE" sz="2200" dirty="0" smtClean="0"/>
              <a:t>Binding van </a:t>
            </a:r>
            <a:r>
              <a:rPr lang="nl-BE" sz="2200" dirty="0" err="1" smtClean="0"/>
              <a:t>Ubiquitine</a:t>
            </a:r>
            <a:r>
              <a:rPr lang="nl-BE" sz="2200" dirty="0" smtClean="0"/>
              <a:t> voor degradatie via UPS/CMA</a:t>
            </a:r>
          </a:p>
          <a:p>
            <a:pPr lvl="1"/>
            <a:r>
              <a:rPr lang="nl-BE" sz="2200" dirty="0" smtClean="0"/>
              <a:t>HSPB8 gaat naar </a:t>
            </a:r>
            <a:r>
              <a:rPr lang="nl-BE" sz="2200" dirty="0" err="1" smtClean="0"/>
              <a:t>SGs</a:t>
            </a:r>
            <a:r>
              <a:rPr lang="nl-BE" sz="2200" dirty="0" smtClean="0"/>
              <a:t> om:</a:t>
            </a:r>
            <a:endParaRPr lang="nl-BE" sz="2200" dirty="0"/>
          </a:p>
          <a:p>
            <a:pPr lvl="2"/>
            <a:r>
              <a:rPr lang="nl-BE" sz="2200" dirty="0" smtClean="0"/>
              <a:t>Heropvouwen van </a:t>
            </a:r>
            <a:r>
              <a:rPr lang="nl-BE" sz="2200" dirty="0" err="1" smtClean="0"/>
              <a:t>misgevouwde</a:t>
            </a:r>
            <a:r>
              <a:rPr lang="nl-BE" sz="2200" dirty="0" smtClean="0"/>
              <a:t> eiwitten</a:t>
            </a:r>
          </a:p>
          <a:p>
            <a:pPr lvl="2"/>
            <a:r>
              <a:rPr lang="nl-BE" sz="2200" dirty="0" smtClean="0"/>
              <a:t>Helpen bij de degradatie ervan via autophagy</a:t>
            </a:r>
          </a:p>
          <a:p>
            <a:pPr lvl="1"/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Toekomst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153400" cy="4536504"/>
          </a:xfrm>
        </p:spPr>
        <p:txBody>
          <a:bodyPr>
            <a:normAutofit/>
          </a:bodyPr>
          <a:lstStyle/>
          <a:p>
            <a:r>
              <a:rPr lang="nl-BE" sz="2000" dirty="0" smtClean="0"/>
              <a:t>Toekomstperspectieven:</a:t>
            </a:r>
          </a:p>
          <a:p>
            <a:pPr lvl="1"/>
            <a:r>
              <a:rPr lang="nl-BE" sz="2000" dirty="0" smtClean="0"/>
              <a:t>Is HSPB8 enkel in Stress </a:t>
            </a:r>
            <a:r>
              <a:rPr lang="nl-BE" sz="2000" dirty="0" err="1" smtClean="0"/>
              <a:t>Granules</a:t>
            </a:r>
            <a:r>
              <a:rPr lang="nl-BE" sz="2000" dirty="0" smtClean="0"/>
              <a:t> met </a:t>
            </a:r>
            <a:r>
              <a:rPr lang="nl-BE" sz="2000" dirty="0" err="1" smtClean="0"/>
              <a:t>ubiquitine</a:t>
            </a:r>
            <a:r>
              <a:rPr lang="nl-BE" sz="2000" dirty="0" smtClean="0"/>
              <a:t>?</a:t>
            </a:r>
          </a:p>
          <a:p>
            <a:pPr lvl="1"/>
            <a:r>
              <a:rPr lang="nl-BE" sz="2000" dirty="0" smtClean="0"/>
              <a:t>Zijn </a:t>
            </a:r>
            <a:r>
              <a:rPr lang="nl-BE" sz="2000" dirty="0" err="1" smtClean="0"/>
              <a:t>mRNA</a:t>
            </a:r>
            <a:r>
              <a:rPr lang="nl-BE" sz="2000" dirty="0" smtClean="0"/>
              <a:t> BP </a:t>
            </a:r>
            <a:r>
              <a:rPr lang="nl-BE" sz="2000" dirty="0" err="1" smtClean="0"/>
              <a:t>geubiquitineerd</a:t>
            </a:r>
            <a:r>
              <a:rPr lang="nl-BE" sz="2000" dirty="0" smtClean="0"/>
              <a:t> </a:t>
            </a:r>
            <a:r>
              <a:rPr lang="nl-BE" sz="2000" dirty="0" smtClean="0">
                <a:sym typeface="Wingdings" pitchFamily="2" charset="2"/>
              </a:rPr>
              <a:t> IP</a:t>
            </a:r>
            <a:endParaRPr lang="nl-BE" sz="2000" dirty="0" smtClean="0"/>
          </a:p>
          <a:p>
            <a:pPr lvl="1"/>
            <a:r>
              <a:rPr lang="nl-BE" sz="2000" dirty="0" smtClean="0"/>
              <a:t>Heeft [HSPB8] een invloed op </a:t>
            </a:r>
            <a:r>
              <a:rPr lang="nl-BE" sz="2000" dirty="0" err="1" smtClean="0"/>
              <a:t>SGs</a:t>
            </a:r>
            <a:r>
              <a:rPr lang="nl-BE" sz="2000" dirty="0" smtClean="0"/>
              <a:t> ?</a:t>
            </a:r>
          </a:p>
          <a:p>
            <a:pPr lvl="2"/>
            <a:r>
              <a:rPr lang="nl-BE" sz="2000" dirty="0" err="1" smtClean="0"/>
              <a:t>overexpressie</a:t>
            </a:r>
            <a:endParaRPr lang="nl-BE" sz="2000" dirty="0" smtClean="0"/>
          </a:p>
          <a:p>
            <a:pPr lvl="2"/>
            <a:r>
              <a:rPr lang="nl-BE" sz="2000" dirty="0" err="1" smtClean="0"/>
              <a:t>Knock</a:t>
            </a:r>
            <a:r>
              <a:rPr lang="nl-BE" sz="2000" dirty="0" smtClean="0"/>
              <a:t> down</a:t>
            </a:r>
          </a:p>
          <a:p>
            <a:r>
              <a:rPr lang="nl-BE" sz="2000" dirty="0" smtClean="0"/>
              <a:t>Gaat HSPB8 nog steeds naar </a:t>
            </a:r>
            <a:r>
              <a:rPr lang="nl-BE" sz="2000" dirty="0" err="1" smtClean="0"/>
              <a:t>SGs</a:t>
            </a:r>
            <a:r>
              <a:rPr lang="nl-BE" sz="2000" dirty="0" smtClean="0"/>
              <a:t> in cellen met Htt43Q?</a:t>
            </a:r>
          </a:p>
          <a:p>
            <a:r>
              <a:rPr lang="nl-BE" sz="2000" dirty="0" smtClean="0"/>
              <a:t>…</a:t>
            </a:r>
          </a:p>
          <a:p>
            <a:endParaRPr lang="nl-BE" dirty="0" smtClean="0"/>
          </a:p>
        </p:txBody>
      </p:sp>
      <p:sp>
        <p:nvSpPr>
          <p:cNvPr id="5" name="Rechteraccolade 4"/>
          <p:cNvSpPr/>
          <p:nvPr/>
        </p:nvSpPr>
        <p:spPr>
          <a:xfrm>
            <a:off x="3131840" y="3140968"/>
            <a:ext cx="216024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3419872" y="3284984"/>
            <a:ext cx="211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Stabiele cellijn nodig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9200" y="2636912"/>
            <a:ext cx="6858000" cy="22398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dirty="0" err="1" smtClean="0">
                <a:ea typeface="Verdana" pitchFamily="34" charset="0"/>
                <a:cs typeface="Verdana" pitchFamily="34" charset="0"/>
              </a:rPr>
              <a:t>Localisatie</a:t>
            </a:r>
            <a:r>
              <a:rPr lang="en-US" sz="3600" b="1" i="1" dirty="0" smtClean="0">
                <a:ea typeface="Verdana" pitchFamily="34" charset="0"/>
                <a:cs typeface="Verdana" pitchFamily="34" charset="0"/>
              </a:rPr>
              <a:t> van HSPB8 </a:t>
            </a:r>
            <a:r>
              <a:rPr lang="en-US" sz="3600" b="1" i="1" dirty="0" err="1" smtClean="0">
                <a:ea typeface="Verdana" pitchFamily="34" charset="0"/>
                <a:cs typeface="Verdana" pitchFamily="34" charset="0"/>
              </a:rPr>
              <a:t>naar</a:t>
            </a:r>
            <a:r>
              <a:rPr lang="en-US" sz="3600" b="1" i="1" dirty="0" smtClean="0">
                <a:ea typeface="Verdana" pitchFamily="34" charset="0"/>
                <a:cs typeface="Verdana" pitchFamily="34" charset="0"/>
              </a:rPr>
              <a:t> Stress Granules: </a:t>
            </a:r>
            <a:r>
              <a:rPr lang="en-US" sz="3600" i="1" dirty="0" smtClean="0">
                <a:ea typeface="Verdana" pitchFamily="34" charset="0"/>
                <a:cs typeface="Verdana" pitchFamily="34" charset="0"/>
              </a:rPr>
              <a:t/>
            </a:r>
            <a:br>
              <a:rPr lang="en-US" sz="3600" i="1" dirty="0" smtClean="0">
                <a:ea typeface="Verdana" pitchFamily="34" charset="0"/>
                <a:cs typeface="Verdana" pitchFamily="34" charset="0"/>
              </a:rPr>
            </a:br>
            <a:r>
              <a:rPr lang="en-US" sz="3600" dirty="0" err="1" smtClean="0">
                <a:ea typeface="Verdana" pitchFamily="34" charset="0"/>
                <a:cs typeface="Verdana" pitchFamily="34" charset="0"/>
              </a:rPr>
              <a:t>Implicaties</a:t>
            </a:r>
            <a:r>
              <a:rPr lang="en-US" sz="3600" dirty="0" smtClean="0">
                <a:ea typeface="Verdana" pitchFamily="34" charset="0"/>
                <a:cs typeface="Verdana" pitchFamily="34" charset="0"/>
              </a:rPr>
              <a:t> van </a:t>
            </a:r>
            <a:r>
              <a:rPr lang="en-US" sz="3600" dirty="0" err="1" smtClean="0">
                <a:ea typeface="Verdana" pitchFamily="34" charset="0"/>
                <a:cs typeface="Verdana" pitchFamily="34" charset="0"/>
              </a:rPr>
              <a:t>Translatie</a:t>
            </a:r>
            <a:r>
              <a:rPr lang="en-US" sz="3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err="1" smtClean="0">
                <a:ea typeface="Verdana" pitchFamily="34" charset="0"/>
                <a:cs typeface="Verdana" pitchFamily="34" charset="0"/>
              </a:rPr>
              <a:t>Controle</a:t>
            </a:r>
            <a:r>
              <a:rPr lang="en-US" sz="3600" dirty="0" smtClean="0">
                <a:ea typeface="Verdana" pitchFamily="34" charset="0"/>
                <a:cs typeface="Verdana" pitchFamily="34" charset="0"/>
              </a:rPr>
              <a:t> in </a:t>
            </a:r>
            <a:r>
              <a:rPr lang="en-US" sz="3600" dirty="0" err="1" smtClean="0">
                <a:ea typeface="Verdana" pitchFamily="34" charset="0"/>
                <a:cs typeface="Verdana" pitchFamily="34" charset="0"/>
              </a:rPr>
              <a:t>Proteotoxische</a:t>
            </a:r>
            <a:r>
              <a:rPr lang="en-US" sz="3600" dirty="0" smtClean="0">
                <a:ea typeface="Verdana" pitchFamily="34" charset="0"/>
                <a:cs typeface="Verdana" pitchFamily="34" charset="0"/>
              </a:rPr>
              <a:t> </a:t>
            </a:r>
            <a:br>
              <a:rPr lang="en-US" sz="3600" dirty="0" smtClean="0"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ea typeface="Verdana" pitchFamily="34" charset="0"/>
                <a:cs typeface="Verdana" pitchFamily="34" charset="0"/>
              </a:rPr>
              <a:t>Stress </a:t>
            </a:r>
            <a:r>
              <a:rPr lang="en-US" sz="3600" dirty="0" err="1" smtClean="0">
                <a:ea typeface="Verdana" pitchFamily="34" charset="0"/>
                <a:cs typeface="Verdana" pitchFamily="34" charset="0"/>
              </a:rPr>
              <a:t>Condities</a:t>
            </a:r>
            <a:r>
              <a:rPr lang="en-US" sz="3600" dirty="0" smtClean="0">
                <a:ea typeface="Verdana" pitchFamily="34" charset="0"/>
                <a:cs typeface="Verdana" pitchFamily="34" charset="0"/>
              </a:rPr>
              <a:t>?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20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Arvid</a:t>
            </a:r>
            <a:r>
              <a:rPr lang="nl-BE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BE" sz="20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Verfaillie</a:t>
            </a:r>
            <a:endParaRPr lang="nl-BE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 descr="C:\Users\Arvid\Downloads\ru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244533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C:\Users\Arvid\Documents\School\Semester 6\hoiwes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60648"/>
            <a:ext cx="1731709" cy="73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179512" y="4941168"/>
            <a:ext cx="878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/>
              <a:t>Prof. Dr. Harm H. </a:t>
            </a:r>
            <a:r>
              <a:rPr lang="nl-BE" sz="2000" b="1" dirty="0" err="1" smtClean="0"/>
              <a:t>Kampinga</a:t>
            </a:r>
            <a:endParaRPr lang="nl-BE" sz="2000" b="1" dirty="0" smtClean="0"/>
          </a:p>
          <a:p>
            <a:r>
              <a:rPr lang="nl-BE" sz="2000" dirty="0" smtClean="0"/>
              <a:t>Rijksuniversiteit Groningen </a:t>
            </a:r>
          </a:p>
          <a:p>
            <a:r>
              <a:rPr lang="nl-BE" sz="2000" dirty="0" smtClean="0"/>
              <a:t>Departement Celbiologie </a:t>
            </a:r>
          </a:p>
          <a:p>
            <a:r>
              <a:rPr lang="nl-BE" dirty="0" smtClean="0"/>
              <a:t>r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Polyglutamine ziektes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r>
              <a:rPr lang="nl-BE" sz="2000" dirty="0" smtClean="0"/>
              <a:t>CAG</a:t>
            </a:r>
          </a:p>
          <a:p>
            <a:r>
              <a:rPr lang="nl-BE" sz="2000" dirty="0" err="1" smtClean="0"/>
              <a:t>Conformatie</a:t>
            </a:r>
            <a:r>
              <a:rPr lang="nl-BE" sz="2000" dirty="0" smtClean="0"/>
              <a:t> verandering </a:t>
            </a:r>
            <a:r>
              <a:rPr lang="nl-BE" sz="2000" dirty="0" smtClean="0">
                <a:sym typeface="Wingdings" pitchFamily="2" charset="2"/>
              </a:rPr>
              <a:t> </a:t>
            </a:r>
            <a:r>
              <a:rPr lang="nl-BE" sz="2000" dirty="0" smtClean="0"/>
              <a:t>Eiwit vatbaar voor aggregatie</a:t>
            </a:r>
          </a:p>
          <a:p>
            <a:r>
              <a:rPr lang="nl-BE" sz="1800" dirty="0" smtClean="0"/>
              <a:t>Moleculaire </a:t>
            </a:r>
            <a:r>
              <a:rPr lang="nl-BE" sz="1800" dirty="0" err="1" smtClean="0"/>
              <a:t>Chaperones</a:t>
            </a:r>
            <a:endParaRPr lang="nl-BE" sz="1800" dirty="0" smtClean="0"/>
          </a:p>
          <a:p>
            <a:pPr lvl="1"/>
            <a:r>
              <a:rPr lang="nl-BE" sz="1800" dirty="0" smtClean="0"/>
              <a:t>(her)opvouwen van eiwitten</a:t>
            </a:r>
          </a:p>
          <a:p>
            <a:pPr lvl="1"/>
            <a:r>
              <a:rPr lang="nl-BE" sz="1800" dirty="0" smtClean="0"/>
              <a:t>Concentratie stijgt in stress</a:t>
            </a:r>
          </a:p>
          <a:p>
            <a:pPr lvl="1"/>
            <a:r>
              <a:rPr lang="nl-BE" sz="1800" dirty="0" smtClean="0"/>
              <a:t>Autofagie</a:t>
            </a:r>
          </a:p>
          <a:p>
            <a:r>
              <a:rPr lang="nl-BE" sz="2000" dirty="0" smtClean="0"/>
              <a:t>Gestoorde werking van defensie mechanismen </a:t>
            </a:r>
          </a:p>
          <a:p>
            <a:pPr>
              <a:buNone/>
            </a:pPr>
            <a:endParaRPr lang="nl-BE" sz="2000" dirty="0" smtClean="0"/>
          </a:p>
          <a:p>
            <a:pPr>
              <a:buNone/>
            </a:pPr>
            <a:r>
              <a:rPr lang="nl-BE" sz="2000" dirty="0" smtClean="0"/>
              <a:t>	Accumulatie van aggregaten</a:t>
            </a:r>
          </a:p>
          <a:p>
            <a:pPr>
              <a:buNone/>
            </a:pPr>
            <a:endParaRPr lang="nl-BE" sz="2000" dirty="0" smtClean="0"/>
          </a:p>
          <a:p>
            <a:pPr>
              <a:buNone/>
            </a:pPr>
            <a:r>
              <a:rPr lang="nl-BE" sz="2000" dirty="0" smtClean="0"/>
              <a:t>	</a:t>
            </a:r>
            <a:r>
              <a:rPr lang="nl-BE" sz="2000" dirty="0" err="1" smtClean="0"/>
              <a:t>neurodegeneratieve</a:t>
            </a:r>
            <a:r>
              <a:rPr lang="nl-BE" sz="2000" dirty="0" smtClean="0"/>
              <a:t> ziektes</a:t>
            </a:r>
          </a:p>
        </p:txBody>
      </p:sp>
      <p:sp>
        <p:nvSpPr>
          <p:cNvPr id="10" name="PIJL-OMLAAG 9"/>
          <p:cNvSpPr/>
          <p:nvPr/>
        </p:nvSpPr>
        <p:spPr>
          <a:xfrm>
            <a:off x="1763688" y="422108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OMLAAG 10"/>
          <p:cNvSpPr/>
          <p:nvPr/>
        </p:nvSpPr>
        <p:spPr>
          <a:xfrm>
            <a:off x="1763688" y="5013176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60648"/>
            <a:ext cx="8153400" cy="936104"/>
          </a:xfrm>
        </p:spPr>
        <p:txBody>
          <a:bodyPr>
            <a:normAutofit/>
          </a:bodyPr>
          <a:lstStyle/>
          <a:p>
            <a:r>
              <a:rPr lang="nl-BE" sz="3100" dirty="0" smtClean="0"/>
              <a:t>HSPB8-BAG3 complex</a:t>
            </a:r>
            <a:endParaRPr lang="nl-BE" sz="2700" dirty="0">
              <a:solidFill>
                <a:schemeClr val="tx1"/>
              </a:solidFill>
            </a:endParaRPr>
          </a:p>
        </p:txBody>
      </p:sp>
      <p:pic>
        <p:nvPicPr>
          <p:cNvPr id="8" name="Tijdelijke aanduiding voor inhoud 7">
            <a:hlinkClick r:id="rId2" action="ppaction://hlinksldjump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 b="3509"/>
          <a:stretch>
            <a:fillRect/>
          </a:stretch>
        </p:blipFill>
        <p:spPr bwMode="auto">
          <a:xfrm>
            <a:off x="755576" y="1658527"/>
            <a:ext cx="7488832" cy="494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Stress </a:t>
            </a:r>
            <a:r>
              <a:rPr lang="nl-BE" sz="2800" dirty="0" err="1" smtClean="0"/>
              <a:t>Granules</a:t>
            </a:r>
            <a:r>
              <a:rPr lang="nl-BE" sz="2800" dirty="0" smtClean="0"/>
              <a:t> : translatie controle in stress condities</a:t>
            </a:r>
            <a:endParaRPr lang="nl-BE" sz="2800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BE" sz="2000" dirty="0" smtClean="0"/>
              <a:t>Eiwit aggregaten = stress voor de cel</a:t>
            </a:r>
          </a:p>
          <a:p>
            <a:endParaRPr lang="nl-BE" sz="2000" dirty="0" smtClean="0"/>
          </a:p>
          <a:p>
            <a:r>
              <a:rPr lang="nl-BE" sz="2000" dirty="0" smtClean="0"/>
              <a:t>Translatie inhibitie = ophoping </a:t>
            </a:r>
            <a:r>
              <a:rPr lang="nl-BE" sz="2000" dirty="0" err="1" smtClean="0"/>
              <a:t>mRNA</a:t>
            </a:r>
            <a:endParaRPr lang="nl-BE" sz="2000" dirty="0" smtClean="0"/>
          </a:p>
          <a:p>
            <a:pPr marL="109728" indent="0">
              <a:buNone/>
            </a:pPr>
            <a:endParaRPr lang="nl-BE" sz="2000" dirty="0" smtClean="0"/>
          </a:p>
          <a:p>
            <a:r>
              <a:rPr lang="nl-BE" sz="2000" dirty="0" smtClean="0"/>
              <a:t>Stress </a:t>
            </a:r>
            <a:r>
              <a:rPr lang="nl-BE" sz="2000" dirty="0" err="1" smtClean="0"/>
              <a:t>granules</a:t>
            </a:r>
            <a:endParaRPr lang="nl-BE" sz="2000" dirty="0" smtClean="0"/>
          </a:p>
          <a:p>
            <a:pPr lvl="1"/>
            <a:r>
              <a:rPr lang="nl-BE" sz="1800" dirty="0" err="1" smtClean="0"/>
              <a:t>mRNA</a:t>
            </a:r>
            <a:r>
              <a:rPr lang="nl-BE" sz="1800" dirty="0" smtClean="0"/>
              <a:t> en geassocieerde proteïnen</a:t>
            </a:r>
          </a:p>
          <a:p>
            <a:pPr lvl="1"/>
            <a:r>
              <a:rPr lang="nl-BE" sz="1800" dirty="0" smtClean="0"/>
              <a:t>Sortering van </a:t>
            </a:r>
            <a:r>
              <a:rPr lang="nl-BE" sz="1800" dirty="0" err="1" smtClean="0"/>
              <a:t>mRNA</a:t>
            </a:r>
            <a:endParaRPr lang="nl-BE" sz="1800" dirty="0" smtClean="0"/>
          </a:p>
          <a:p>
            <a:r>
              <a:rPr lang="nl-BE" sz="2000" dirty="0" smtClean="0"/>
              <a:t>Ook gevormd bij</a:t>
            </a:r>
          </a:p>
          <a:p>
            <a:pPr lvl="1"/>
            <a:r>
              <a:rPr lang="nl-BE" sz="1800" dirty="0" smtClean="0"/>
              <a:t>Heat shock</a:t>
            </a:r>
          </a:p>
          <a:p>
            <a:pPr lvl="1"/>
            <a:r>
              <a:rPr lang="nl-BE" sz="1800" dirty="0" smtClean="0"/>
              <a:t>Oxidatieve stress</a:t>
            </a:r>
          </a:p>
          <a:p>
            <a:pPr lvl="1"/>
            <a:r>
              <a:rPr lang="nl-BE" sz="1800" dirty="0" err="1" smtClean="0"/>
              <a:t>Proteasoom</a:t>
            </a:r>
            <a:r>
              <a:rPr lang="nl-BE" sz="1800" dirty="0" smtClean="0"/>
              <a:t> inhibitie</a:t>
            </a:r>
          </a:p>
          <a:p>
            <a:pPr lvl="1"/>
            <a:r>
              <a:rPr lang="nl-BE" sz="1800" dirty="0" smtClean="0"/>
              <a:t>…</a:t>
            </a:r>
            <a:endParaRPr lang="nl-BE" dirty="0" smtClean="0"/>
          </a:p>
        </p:txBody>
      </p:sp>
      <p:sp>
        <p:nvSpPr>
          <p:cNvPr id="11" name="PIJL-OMLAAG 10"/>
          <p:cNvSpPr/>
          <p:nvPr/>
        </p:nvSpPr>
        <p:spPr>
          <a:xfrm>
            <a:off x="1835696" y="198884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PIJL-OMLAAG 12"/>
          <p:cNvSpPr/>
          <p:nvPr/>
        </p:nvSpPr>
        <p:spPr>
          <a:xfrm>
            <a:off x="1835696" y="278092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 descr="C:\Users\Arvid\Music\Pictures\SG.jpg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0"/>
            <a:ext cx="7296469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fgeronde rechthoek 3">
            <a:hlinkClick r:id="rId2" action="ppaction://hlinksldjump"/>
          </p:cNvPr>
          <p:cNvSpPr/>
          <p:nvPr/>
        </p:nvSpPr>
        <p:spPr>
          <a:xfrm>
            <a:off x="7308304" y="5949280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7524328" y="59492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BACK</a:t>
            </a:r>
            <a:endParaRPr lang="nl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700" dirty="0" smtClean="0"/>
              <a:t>Stress </a:t>
            </a:r>
            <a:r>
              <a:rPr lang="nl-BE" sz="2700" dirty="0" err="1" smtClean="0"/>
              <a:t>Granules</a:t>
            </a:r>
            <a:r>
              <a:rPr lang="nl-BE" sz="2700" dirty="0" smtClean="0"/>
              <a:t> worden gevormd in Stress Condities</a:t>
            </a:r>
            <a:endParaRPr lang="nl-BE" sz="27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nl-BE" dirty="0" smtClean="0"/>
              <a:t>Gevormd bij:</a:t>
            </a:r>
          </a:p>
          <a:p>
            <a:pPr lvl="1"/>
            <a:r>
              <a:rPr lang="nl-BE" dirty="0" smtClean="0"/>
              <a:t>+ </a:t>
            </a:r>
            <a:r>
              <a:rPr lang="nl-BE" dirty="0" err="1" smtClean="0"/>
              <a:t>Heat-Shock</a:t>
            </a:r>
            <a:endParaRPr lang="nl-BE" dirty="0" smtClean="0"/>
          </a:p>
          <a:p>
            <a:pPr lvl="1"/>
            <a:r>
              <a:rPr lang="nl-BE" dirty="0" smtClean="0"/>
              <a:t>+ Oxidatieve stress</a:t>
            </a:r>
          </a:p>
          <a:p>
            <a:pPr lvl="1"/>
            <a:r>
              <a:rPr lang="nl-BE" dirty="0" smtClean="0"/>
              <a:t>+ </a:t>
            </a:r>
            <a:r>
              <a:rPr lang="nl-BE" dirty="0" err="1" smtClean="0"/>
              <a:t>Hyperosmolariteit</a:t>
            </a:r>
            <a:endParaRPr lang="nl-BE" dirty="0" smtClean="0"/>
          </a:p>
          <a:p>
            <a:pPr lvl="1"/>
            <a:r>
              <a:rPr lang="nl-BE" dirty="0" smtClean="0"/>
              <a:t>+ Virale infectie</a:t>
            </a:r>
          </a:p>
          <a:p>
            <a:pPr lvl="1"/>
            <a:r>
              <a:rPr lang="nl-BE" dirty="0" smtClean="0"/>
              <a:t>+ </a:t>
            </a:r>
            <a:r>
              <a:rPr lang="nl-BE" dirty="0" err="1" smtClean="0"/>
              <a:t>UV-radiatie</a:t>
            </a:r>
            <a:endParaRPr lang="nl-BE" dirty="0" smtClean="0"/>
          </a:p>
          <a:p>
            <a:r>
              <a:rPr lang="nl-BE" dirty="0" smtClean="0"/>
              <a:t>Maar niet bij:</a:t>
            </a:r>
          </a:p>
          <a:p>
            <a:pPr lvl="1"/>
            <a:r>
              <a:rPr lang="nl-BE" dirty="0" smtClean="0"/>
              <a:t>- </a:t>
            </a:r>
            <a:r>
              <a:rPr lang="nl-BE" dirty="0" err="1" smtClean="0"/>
              <a:t>X-radiatie</a:t>
            </a:r>
            <a:endParaRPr lang="nl-BE" dirty="0" smtClean="0"/>
          </a:p>
          <a:p>
            <a:pPr lvl="1"/>
            <a:r>
              <a:rPr lang="nl-BE" dirty="0" smtClean="0"/>
              <a:t>- </a:t>
            </a:r>
            <a:r>
              <a:rPr lang="nl-BE" dirty="0" err="1" smtClean="0"/>
              <a:t>DNA-beschadegende</a:t>
            </a:r>
            <a:r>
              <a:rPr lang="nl-BE" dirty="0" smtClean="0"/>
              <a:t> agentia</a:t>
            </a:r>
          </a:p>
          <a:p>
            <a:pPr lvl="1"/>
            <a:endParaRPr lang="nl-BE" dirty="0"/>
          </a:p>
        </p:txBody>
      </p:sp>
      <p:sp>
        <p:nvSpPr>
          <p:cNvPr id="7" name="Afgeronde rechthoek 6">
            <a:hlinkClick r:id="rId2" action="ppaction://hlinksldjump"/>
          </p:cNvPr>
          <p:cNvSpPr/>
          <p:nvPr/>
        </p:nvSpPr>
        <p:spPr>
          <a:xfrm>
            <a:off x="7308304" y="5949280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7524328" y="59492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BACK</a:t>
            </a:r>
            <a:endParaRPr lang="nl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Doel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53400" cy="3891136"/>
          </a:xfrm>
        </p:spPr>
        <p:txBody>
          <a:bodyPr/>
          <a:lstStyle/>
          <a:p>
            <a:r>
              <a:rPr lang="nl-BE" sz="2000" dirty="0" smtClean="0"/>
              <a:t>Heeft HSPB8-BAG3 een invloed op de controle van translatie in stress condities, namelijk Stress </a:t>
            </a:r>
            <a:r>
              <a:rPr lang="nl-BE" sz="2000" dirty="0" err="1" smtClean="0"/>
              <a:t>granules</a:t>
            </a:r>
            <a:r>
              <a:rPr lang="nl-BE" sz="2000" dirty="0" smtClean="0"/>
              <a:t>?</a:t>
            </a:r>
            <a:endParaRPr lang="nl-BE" dirty="0" smtClean="0"/>
          </a:p>
          <a:p>
            <a:pPr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Experimenteel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968552"/>
          </a:xfrm>
        </p:spPr>
        <p:txBody>
          <a:bodyPr/>
          <a:lstStyle/>
          <a:p>
            <a:r>
              <a:rPr lang="nl-BE" sz="2000" dirty="0" smtClean="0"/>
              <a:t>Celkweek</a:t>
            </a:r>
          </a:p>
          <a:p>
            <a:r>
              <a:rPr lang="nl-BE" sz="2000" dirty="0" smtClean="0"/>
              <a:t>Induceren Stress </a:t>
            </a:r>
            <a:r>
              <a:rPr lang="nl-BE" sz="2000" dirty="0" err="1" smtClean="0"/>
              <a:t>granules</a:t>
            </a:r>
            <a:endParaRPr lang="nl-BE" sz="2000" dirty="0" smtClean="0"/>
          </a:p>
          <a:p>
            <a:pPr lvl="1"/>
            <a:r>
              <a:rPr lang="nl-BE" sz="1700" dirty="0" smtClean="0"/>
              <a:t>Heat Shock		(44°C)</a:t>
            </a:r>
          </a:p>
          <a:p>
            <a:pPr lvl="1"/>
            <a:r>
              <a:rPr lang="nl-BE" sz="1700" dirty="0" smtClean="0"/>
              <a:t>Oxidatieve stress	(Arsenite)</a:t>
            </a:r>
          </a:p>
          <a:p>
            <a:pPr lvl="1"/>
            <a:r>
              <a:rPr lang="nl-BE" sz="1700" dirty="0" err="1" smtClean="0"/>
              <a:t>Proteasoom</a:t>
            </a:r>
            <a:r>
              <a:rPr lang="nl-BE" sz="1700" dirty="0" smtClean="0"/>
              <a:t> inhibitie	(MG132)</a:t>
            </a:r>
          </a:p>
          <a:p>
            <a:r>
              <a:rPr lang="nl-BE" sz="2000" dirty="0" smtClean="0"/>
              <a:t>Immunofluorescentie</a:t>
            </a:r>
          </a:p>
          <a:p>
            <a:endParaRPr lang="nl-BE" sz="2000" dirty="0" smtClean="0"/>
          </a:p>
          <a:p>
            <a:endParaRPr lang="nl-BE" sz="2000" dirty="0" smtClean="0"/>
          </a:p>
          <a:p>
            <a:endParaRPr lang="nl-BE" sz="2000" dirty="0" smtClean="0"/>
          </a:p>
          <a:p>
            <a:endParaRPr lang="nl-BE" sz="2000" dirty="0" smtClean="0"/>
          </a:p>
          <a:p>
            <a:endParaRPr lang="nl-BE" sz="2000" dirty="0" smtClean="0"/>
          </a:p>
          <a:p>
            <a:endParaRPr lang="nl-BE" sz="2000" dirty="0" smtClean="0"/>
          </a:p>
          <a:p>
            <a:pPr lvl="1"/>
            <a:r>
              <a:rPr lang="nl-BE" sz="1700" dirty="0" smtClean="0"/>
              <a:t>Combinatie</a:t>
            </a:r>
            <a:endParaRPr lang="nl-BE" sz="2000" dirty="0" smtClean="0"/>
          </a:p>
          <a:p>
            <a:endParaRPr lang="nl-BE" sz="2000" dirty="0" smtClean="0"/>
          </a:p>
          <a:p>
            <a:endParaRPr lang="nl-BE" sz="2000" dirty="0" smtClean="0"/>
          </a:p>
          <a:p>
            <a:endParaRPr lang="nl-BE" sz="2000" dirty="0" smtClean="0"/>
          </a:p>
          <a:p>
            <a:endParaRPr lang="nl-BE" sz="2000" dirty="0" smtClean="0"/>
          </a:p>
          <a:p>
            <a:endParaRPr lang="nl-BE" sz="2000" dirty="0" smtClean="0"/>
          </a:p>
          <a:p>
            <a:pPr lvl="8"/>
            <a:endParaRPr lang="nl-BE" sz="900" dirty="0" smtClean="0"/>
          </a:p>
          <a:p>
            <a:endParaRPr lang="nl-BE" sz="2000" dirty="0" smtClean="0"/>
          </a:p>
          <a:p>
            <a:endParaRPr lang="nl-BE" sz="2000" dirty="0" smtClean="0"/>
          </a:p>
          <a:p>
            <a:endParaRPr lang="nl-BE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331640" y="3933056"/>
          <a:ext cx="60960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err="1" smtClean="0"/>
                        <a:t>Anti-lichamen</a:t>
                      </a:r>
                      <a:endParaRPr lang="nl-B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Stress </a:t>
                      </a:r>
                      <a:r>
                        <a:rPr lang="nl-BE" sz="1600" dirty="0" err="1" smtClean="0"/>
                        <a:t>granules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Anti-G3BP</a:t>
                      </a:r>
                      <a:endParaRPr lang="nl-B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HSPB8-BAG3 complex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Anti-HSPB8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Anti-BAG3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 err="1" smtClean="0"/>
                        <a:t>Autofagie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Anti-p62</a:t>
                      </a:r>
                      <a:endParaRPr lang="nl-B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 err="1" smtClean="0"/>
                        <a:t>Misopgevouwen</a:t>
                      </a:r>
                      <a:r>
                        <a:rPr lang="nl-BE" sz="1600" dirty="0" smtClean="0"/>
                        <a:t> eiwitten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err="1" smtClean="0"/>
                        <a:t>Anti-ubiquitine</a:t>
                      </a:r>
                      <a:endParaRPr lang="nl-BE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an">
  <a:themeElements>
    <a:clrScheme name="Oorsprong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3941395550B43AA55D408D701C79D" ma:contentTypeVersion="0" ma:contentTypeDescription="Een nieuw document maken." ma:contentTypeScope="" ma:versionID="f4cfcee8dfb8623257ffbb065d1bee6a">
  <xsd:schema xmlns:xsd="http://www.w3.org/2001/XMLSchema" xmlns:p="http://schemas.microsoft.com/office/2006/metadata/properties" targetNamespace="http://schemas.microsoft.com/office/2006/metadata/properties" ma:root="true" ma:fieldsID="ca1bcb3b561ae58cd9cff1f1a643d2b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9F07D8E-31EF-4696-A888-6AD13AA00993}">
  <ds:schemaRefs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B80257-FE94-4374-88AE-1F4D92CCD8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32C08C-C563-4CCA-9C8C-5505B1F069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849</TotalTime>
  <Words>355</Words>
  <Application>Microsoft Office PowerPoint</Application>
  <PresentationFormat>Diavoorstelling (4:3)</PresentationFormat>
  <Paragraphs>126</Paragraphs>
  <Slides>24</Slides>
  <Notes>0</Notes>
  <HiddenSlides>8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Mediaan</vt:lpstr>
      <vt:lpstr>Localisatie van HSPB8 naar Stress Granules:  Implicaties van Translatie Controle in Proteotoxische  Stress Condities? </vt:lpstr>
      <vt:lpstr>Overzicht</vt:lpstr>
      <vt:lpstr>Polyglutamine ziektes</vt:lpstr>
      <vt:lpstr>HSPB8-BAG3 complex</vt:lpstr>
      <vt:lpstr>Stress Granules : translatie controle in stress condities</vt:lpstr>
      <vt:lpstr>PowerPoint-presentatie</vt:lpstr>
      <vt:lpstr>Stress Granules worden gevormd in Stress Condities</vt:lpstr>
      <vt:lpstr>Doel</vt:lpstr>
      <vt:lpstr>Experimenteel</vt:lpstr>
      <vt:lpstr>Immunofluorescentie</vt:lpstr>
      <vt:lpstr>Resultaten:  HSPB8 gaat naar Stress Granules</vt:lpstr>
      <vt:lpstr>PowerPoint-presentatie</vt:lpstr>
      <vt:lpstr>Resultaten: HSPB8 gaat naar SGs</vt:lpstr>
      <vt:lpstr>PowerPoint-presentatie</vt:lpstr>
      <vt:lpstr>Resultaten:  BAG3 gaat niet naar SGs</vt:lpstr>
      <vt:lpstr>PowerPoint-presentatie</vt:lpstr>
      <vt:lpstr>Resultaten: Characterisatie van G3BP Negative Structures</vt:lpstr>
      <vt:lpstr>Resultaten: Characterisation of G3BP Negative Structures</vt:lpstr>
      <vt:lpstr>Resultaten:  Bevatten SGs Misopgevouwen eiwitten?</vt:lpstr>
      <vt:lpstr>Resultaten: Bevatten SGs Misopgevouwen eiwitten?</vt:lpstr>
      <vt:lpstr>Resultaten: G3BP positieve structuren zijn stress afhankelijk</vt:lpstr>
      <vt:lpstr>  Hypothese  </vt:lpstr>
      <vt:lpstr>Toekomst</vt:lpstr>
      <vt:lpstr>Localisatie van HSPB8 naar Stress Granules:  Implicaties van Translatie Controle in Proteotoxische  Stress Condities?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Localisation of HSPB8 to Stress Granules: implications in translational control under proteotoxic stress conditions?</dc:title>
  <dc:creator>Arvid</dc:creator>
  <cp:lastModifiedBy>Mieke.Demeyere</cp:lastModifiedBy>
  <cp:revision>86</cp:revision>
  <dcterms:created xsi:type="dcterms:W3CDTF">2011-05-04T11:51:20Z</dcterms:created>
  <dcterms:modified xsi:type="dcterms:W3CDTF">2011-06-22T12:52:41Z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0x0101003433941395550B43AA55D408D701C79D</vt:lpwstr>
  </property>
</Properties>
</file>