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3"/>
  </p:notesMasterIdLst>
  <p:handoutMasterIdLst>
    <p:handoutMasterId r:id="rId24"/>
  </p:handoutMasterIdLst>
  <p:sldIdLst>
    <p:sldId id="256" r:id="rId5"/>
    <p:sldId id="274" r:id="rId6"/>
    <p:sldId id="257" r:id="rId7"/>
    <p:sldId id="263" r:id="rId8"/>
    <p:sldId id="258" r:id="rId9"/>
    <p:sldId id="271" r:id="rId10"/>
    <p:sldId id="260" r:id="rId11"/>
    <p:sldId id="259" r:id="rId12"/>
    <p:sldId id="264" r:id="rId13"/>
    <p:sldId id="272" r:id="rId14"/>
    <p:sldId id="266" r:id="rId15"/>
    <p:sldId id="265" r:id="rId16"/>
    <p:sldId id="262" r:id="rId17"/>
    <p:sldId id="267" r:id="rId18"/>
    <p:sldId id="268" r:id="rId19"/>
    <p:sldId id="273" r:id="rId20"/>
    <p:sldId id="269" r:id="rId21"/>
    <p:sldId id="270" r:id="rId22"/>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73" autoAdjust="0"/>
  </p:normalViewPr>
  <p:slideViewPr>
    <p:cSldViewPr>
      <p:cViewPr varScale="1">
        <p:scale>
          <a:sx n="63" d="100"/>
          <a:sy n="63" d="100"/>
        </p:scale>
        <p:origin x="-88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157563-1A2B-41E6-ACD5-415F7BB93E12}" type="datetimeFigureOut">
              <a:rPr lang="nl-BE" smtClean="0"/>
              <a:t>21/06/2012</a:t>
            </a:fld>
            <a:endParaRPr lang="nl-B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43C601-42A6-4FB0-92BB-CBB111D825B4}" type="slidenum">
              <a:rPr lang="nl-BE" smtClean="0"/>
              <a:t>‹nr.›</a:t>
            </a:fld>
            <a:endParaRPr lang="nl-BE"/>
          </a:p>
        </p:txBody>
      </p:sp>
    </p:spTree>
    <p:extLst>
      <p:ext uri="{BB962C8B-B14F-4D97-AF65-F5344CB8AC3E}">
        <p14:creationId xmlns:p14="http://schemas.microsoft.com/office/powerpoint/2010/main" val="818598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A07EA-2C3B-4786-873C-C76D370A89D2}" type="datetimeFigureOut">
              <a:rPr lang="nl-BE" smtClean="0"/>
              <a:t>21/06/2012</a:t>
            </a:fld>
            <a:endParaRPr lang="nl-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AADF4B-2AF2-4049-B603-D184B049FF69}" type="slidenum">
              <a:rPr lang="nl-BE" smtClean="0"/>
              <a:t>‹nr.›</a:t>
            </a:fld>
            <a:endParaRPr lang="nl-BE"/>
          </a:p>
        </p:txBody>
      </p:sp>
    </p:spTree>
    <p:extLst>
      <p:ext uri="{BB962C8B-B14F-4D97-AF65-F5344CB8AC3E}">
        <p14:creationId xmlns:p14="http://schemas.microsoft.com/office/powerpoint/2010/main" val="22637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2AADF4B-2AF2-4049-B603-D184B049FF69}" type="slidenum">
              <a:rPr lang="nl-BE" smtClean="0"/>
              <a:t>1</a:t>
            </a:fld>
            <a:endParaRPr lang="nl-BE"/>
          </a:p>
        </p:txBody>
      </p:sp>
    </p:spTree>
    <p:extLst>
      <p:ext uri="{BB962C8B-B14F-4D97-AF65-F5344CB8AC3E}">
        <p14:creationId xmlns:p14="http://schemas.microsoft.com/office/powerpoint/2010/main" val="1160585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So that’s why the</a:t>
            </a:r>
            <a:r>
              <a:rPr lang="nl-BE" baseline="0" dirty="0" smtClean="0"/>
              <a:t> apoptosis cell death is prefered </a:t>
            </a:r>
            <a:endParaRPr lang="nl-BE" dirty="0"/>
          </a:p>
        </p:txBody>
      </p:sp>
      <p:sp>
        <p:nvSpPr>
          <p:cNvPr id="4" name="Slide Number Placeholder 3"/>
          <p:cNvSpPr>
            <a:spLocks noGrp="1"/>
          </p:cNvSpPr>
          <p:nvPr>
            <p:ph type="sldNum" sz="quarter" idx="10"/>
          </p:nvPr>
        </p:nvSpPr>
        <p:spPr/>
        <p:txBody>
          <a:bodyPr/>
          <a:lstStyle/>
          <a:p>
            <a:fld id="{92AADF4B-2AF2-4049-B603-D184B049FF69}" type="slidenum">
              <a:rPr lang="nl-BE" smtClean="0"/>
              <a:t>11</a:t>
            </a:fld>
            <a:endParaRPr lang="nl-BE"/>
          </a:p>
        </p:txBody>
      </p:sp>
    </p:spTree>
    <p:extLst>
      <p:ext uri="{BB962C8B-B14F-4D97-AF65-F5344CB8AC3E}">
        <p14:creationId xmlns:p14="http://schemas.microsoft.com/office/powerpoint/2010/main" val="1597938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2AADF4B-2AF2-4049-B603-D184B049FF69}" type="slidenum">
              <a:rPr lang="nl-BE" smtClean="0"/>
              <a:t>12</a:t>
            </a:fld>
            <a:endParaRPr lang="nl-BE"/>
          </a:p>
        </p:txBody>
      </p:sp>
    </p:spTree>
    <p:extLst>
      <p:ext uri="{BB962C8B-B14F-4D97-AF65-F5344CB8AC3E}">
        <p14:creationId xmlns:p14="http://schemas.microsoft.com/office/powerpoint/2010/main" val="424303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Here</a:t>
            </a:r>
            <a:r>
              <a:rPr lang="nl-BE" baseline="0" dirty="0" smtClean="0"/>
              <a:t> are the results from the cytotoxicitytest of the chloroform extracts. As you can see, both extracts can kill the cells, but only the extract from the old seeds have an IC50 that is not higher then 500 µg/ml. </a:t>
            </a:r>
            <a:endParaRPr lang="nl-BE" dirty="0"/>
          </a:p>
        </p:txBody>
      </p:sp>
      <p:sp>
        <p:nvSpPr>
          <p:cNvPr id="4" name="Slide Number Placeholder 3"/>
          <p:cNvSpPr>
            <a:spLocks noGrp="1"/>
          </p:cNvSpPr>
          <p:nvPr>
            <p:ph type="sldNum" sz="quarter" idx="10"/>
          </p:nvPr>
        </p:nvSpPr>
        <p:spPr/>
        <p:txBody>
          <a:bodyPr/>
          <a:lstStyle/>
          <a:p>
            <a:fld id="{92AADF4B-2AF2-4049-B603-D184B049FF69}" type="slidenum">
              <a:rPr lang="nl-BE" smtClean="0"/>
              <a:t>13</a:t>
            </a:fld>
            <a:endParaRPr lang="nl-BE"/>
          </a:p>
        </p:txBody>
      </p:sp>
    </p:spTree>
    <p:extLst>
      <p:ext uri="{BB962C8B-B14F-4D97-AF65-F5344CB8AC3E}">
        <p14:creationId xmlns:p14="http://schemas.microsoft.com/office/powerpoint/2010/main" val="773436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2AADF4B-2AF2-4049-B603-D184B049FF69}" type="slidenum">
              <a:rPr lang="nl-BE" smtClean="0"/>
              <a:t>14</a:t>
            </a:fld>
            <a:endParaRPr lang="nl-BE"/>
          </a:p>
        </p:txBody>
      </p:sp>
    </p:spTree>
    <p:extLst>
      <p:ext uri="{BB962C8B-B14F-4D97-AF65-F5344CB8AC3E}">
        <p14:creationId xmlns:p14="http://schemas.microsoft.com/office/powerpoint/2010/main" val="1152851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92AADF4B-2AF2-4049-B603-D184B049FF69}" type="slidenum">
              <a:rPr lang="nl-BE" smtClean="0"/>
              <a:t>15</a:t>
            </a:fld>
            <a:endParaRPr lang="nl-BE"/>
          </a:p>
        </p:txBody>
      </p:sp>
    </p:spTree>
    <p:extLst>
      <p:ext uri="{BB962C8B-B14F-4D97-AF65-F5344CB8AC3E}">
        <p14:creationId xmlns:p14="http://schemas.microsoft.com/office/powerpoint/2010/main" val="2386827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2AADF4B-2AF2-4049-B603-D184B049FF69}" type="slidenum">
              <a:rPr lang="nl-BE" smtClean="0"/>
              <a:t>16</a:t>
            </a:fld>
            <a:endParaRPr lang="nl-BE"/>
          </a:p>
        </p:txBody>
      </p:sp>
    </p:spTree>
    <p:extLst>
      <p:ext uri="{BB962C8B-B14F-4D97-AF65-F5344CB8AC3E}">
        <p14:creationId xmlns:p14="http://schemas.microsoft.com/office/powerpoint/2010/main" val="2685583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2AADF4B-2AF2-4049-B603-D184B049FF69}" type="slidenum">
              <a:rPr lang="nl-BE" smtClean="0"/>
              <a:t>17</a:t>
            </a:fld>
            <a:endParaRPr lang="nl-BE"/>
          </a:p>
        </p:txBody>
      </p:sp>
    </p:spTree>
    <p:extLst>
      <p:ext uri="{BB962C8B-B14F-4D97-AF65-F5344CB8AC3E}">
        <p14:creationId xmlns:p14="http://schemas.microsoft.com/office/powerpoint/2010/main" val="3829415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92AADF4B-2AF2-4049-B603-D184B049FF69}" type="slidenum">
              <a:rPr lang="nl-BE" smtClean="0"/>
              <a:t>18</a:t>
            </a:fld>
            <a:endParaRPr lang="nl-BE"/>
          </a:p>
        </p:txBody>
      </p:sp>
    </p:spTree>
    <p:extLst>
      <p:ext uri="{BB962C8B-B14F-4D97-AF65-F5344CB8AC3E}">
        <p14:creationId xmlns:p14="http://schemas.microsoft.com/office/powerpoint/2010/main" val="1942490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solidFill>
                  <a:schemeClr val="tx1"/>
                </a:solidFill>
              </a:rPr>
              <a:t>Early studies have proven that some compounds from the jujube fruit have an anticancer activity. The aim of the study was to investigate the anticancer activity of the compounds from the seeds of the jujube. The fruit jujube looks like an apple but tastes more like a pear. During this research 2 type of seeds were used. The seeds from an old or ripe jujube and the seeds from an young or unripe jujube. The jujube has been used in many cultures because is has a lot of pharmaceutical effects. For example the seeds are sedative and can reduce nausea and abdominal pains in pregnancy. The fruit can relieve cough and fever and the juice is often used for cuts and ulcers. Experiments with the jujube fruit have been done for many years, researchers have discovered that both the seeds and the pulp contain </a:t>
            </a:r>
            <a:r>
              <a:rPr lang="en-US" u="none" baseline="0" dirty="0" err="1" smtClean="0">
                <a:solidFill>
                  <a:schemeClr val="tx1"/>
                </a:solidFill>
              </a:rPr>
              <a:t>triterpenic</a:t>
            </a:r>
            <a:r>
              <a:rPr lang="en-US" u="none" baseline="0" dirty="0" smtClean="0">
                <a:solidFill>
                  <a:schemeClr val="tx1"/>
                </a:solidFill>
              </a:rPr>
              <a:t> acids. These acids are natural compounds with beneficial properties for the human health. Studies with these acids showed an anticancer activity against cancer cell lines. A few examples of the </a:t>
            </a:r>
            <a:r>
              <a:rPr lang="en-US" u="none" baseline="0" dirty="0" err="1" smtClean="0">
                <a:solidFill>
                  <a:schemeClr val="tx1"/>
                </a:solidFill>
              </a:rPr>
              <a:t>triterpenic</a:t>
            </a:r>
            <a:r>
              <a:rPr lang="en-US" u="none" baseline="0" dirty="0" smtClean="0">
                <a:solidFill>
                  <a:schemeClr val="tx1"/>
                </a:solidFill>
              </a:rPr>
              <a:t> acids in the jujube are…</a:t>
            </a:r>
          </a:p>
        </p:txBody>
      </p:sp>
      <p:sp>
        <p:nvSpPr>
          <p:cNvPr id="4" name="Slide Number Placeholder 3"/>
          <p:cNvSpPr>
            <a:spLocks noGrp="1"/>
          </p:cNvSpPr>
          <p:nvPr>
            <p:ph type="sldNum" sz="quarter" idx="10"/>
          </p:nvPr>
        </p:nvSpPr>
        <p:spPr/>
        <p:txBody>
          <a:bodyPr/>
          <a:lstStyle/>
          <a:p>
            <a:fld id="{92AADF4B-2AF2-4049-B603-D184B049FF69}" type="slidenum">
              <a:rPr lang="nl-BE" smtClean="0"/>
              <a:t>3</a:t>
            </a:fld>
            <a:endParaRPr lang="nl-BE"/>
          </a:p>
        </p:txBody>
      </p:sp>
    </p:spTree>
    <p:extLst>
      <p:ext uri="{BB962C8B-B14F-4D97-AF65-F5344CB8AC3E}">
        <p14:creationId xmlns:p14="http://schemas.microsoft.com/office/powerpoint/2010/main" val="228160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92AADF4B-2AF2-4049-B603-D184B049FF69}" type="slidenum">
              <a:rPr lang="nl-BE" smtClean="0"/>
              <a:t>4</a:t>
            </a:fld>
            <a:endParaRPr lang="nl-BE"/>
          </a:p>
        </p:txBody>
      </p:sp>
    </p:spTree>
    <p:extLst>
      <p:ext uri="{BB962C8B-B14F-4D97-AF65-F5344CB8AC3E}">
        <p14:creationId xmlns:p14="http://schemas.microsoft.com/office/powerpoint/2010/main" val="1564722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Maceration</a:t>
            </a:r>
            <a:r>
              <a:rPr lang="nl-BE" baseline="0" dirty="0" smtClean="0"/>
              <a:t> is a cold extraction technique, first the seeds are crushed into powder and then they are soaked with an alcoholic solvent. As you can see in the picture. We let this rest for 3 days and after that we seperate the solvent from the powder. The compounds of the seeds are then in the solvent, to purify the extract of the seeds we use the rotary evaporator. During this research, 6 solvents are used. So from each solvent we get an extract. My part of the research was only with the last 2 solvents, chloroform and hexane. Because we have 2 type of seeds and 2 type of solvents, we will have 4 extracts. ……</a:t>
            </a:r>
            <a:endParaRPr lang="nl-BE" dirty="0"/>
          </a:p>
        </p:txBody>
      </p:sp>
      <p:sp>
        <p:nvSpPr>
          <p:cNvPr id="4" name="Slide Number Placeholder 3"/>
          <p:cNvSpPr>
            <a:spLocks noGrp="1"/>
          </p:cNvSpPr>
          <p:nvPr>
            <p:ph type="sldNum" sz="quarter" idx="10"/>
          </p:nvPr>
        </p:nvSpPr>
        <p:spPr/>
        <p:txBody>
          <a:bodyPr/>
          <a:lstStyle/>
          <a:p>
            <a:fld id="{92AADF4B-2AF2-4049-B603-D184B049FF69}" type="slidenum">
              <a:rPr lang="nl-BE" smtClean="0"/>
              <a:t>5</a:t>
            </a:fld>
            <a:endParaRPr lang="nl-BE"/>
          </a:p>
        </p:txBody>
      </p:sp>
    </p:spTree>
    <p:extLst>
      <p:ext uri="{BB962C8B-B14F-4D97-AF65-F5344CB8AC3E}">
        <p14:creationId xmlns:p14="http://schemas.microsoft.com/office/powerpoint/2010/main" val="194905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92AADF4B-2AF2-4049-B603-D184B049FF69}" type="slidenum">
              <a:rPr lang="nl-BE" smtClean="0"/>
              <a:t>6</a:t>
            </a:fld>
            <a:endParaRPr lang="nl-BE"/>
          </a:p>
        </p:txBody>
      </p:sp>
    </p:spTree>
    <p:extLst>
      <p:ext uri="{BB962C8B-B14F-4D97-AF65-F5344CB8AC3E}">
        <p14:creationId xmlns:p14="http://schemas.microsoft.com/office/powerpoint/2010/main" val="156472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The cancer cell</a:t>
            </a:r>
            <a:r>
              <a:rPr lang="nl-BE" baseline="0" dirty="0" smtClean="0"/>
              <a:t> line that was used for the cytotoxicitytest was the HCT 116 colorectal cancer cell line. These are adherent epithelial cells from a human colon and they can grow into a colorectal carcinoma. The cell line is used because of his fast growth and because colon cancer is one of the top 5 most common cancers. The cells have a different morphology when they are attached on a flask. As you can see, on picture a) the cells are not attached yet and have a nice bright round shape but once they are attached the cells aren’t as bright anymore and also the round shape is not the same anymore. </a:t>
            </a:r>
            <a:endParaRPr lang="nl-BE" dirty="0"/>
          </a:p>
        </p:txBody>
      </p:sp>
      <p:sp>
        <p:nvSpPr>
          <p:cNvPr id="4" name="Slide Number Placeholder 3"/>
          <p:cNvSpPr>
            <a:spLocks noGrp="1"/>
          </p:cNvSpPr>
          <p:nvPr>
            <p:ph type="sldNum" sz="quarter" idx="10"/>
          </p:nvPr>
        </p:nvSpPr>
        <p:spPr/>
        <p:txBody>
          <a:bodyPr/>
          <a:lstStyle/>
          <a:p>
            <a:fld id="{92AADF4B-2AF2-4049-B603-D184B049FF69}" type="slidenum">
              <a:rPr lang="nl-BE" smtClean="0"/>
              <a:t>7</a:t>
            </a:fld>
            <a:endParaRPr lang="nl-BE"/>
          </a:p>
        </p:txBody>
      </p:sp>
    </p:spTree>
    <p:extLst>
      <p:ext uri="{BB962C8B-B14F-4D97-AF65-F5344CB8AC3E}">
        <p14:creationId xmlns:p14="http://schemas.microsoft.com/office/powerpoint/2010/main" val="2687464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Then</a:t>
            </a:r>
            <a:r>
              <a:rPr lang="nl-BE" baseline="0" dirty="0" smtClean="0"/>
              <a:t> we have the method of the cytotoxicity test, first the cells are seeded into a 96 well plate, and we try to seed the cells so we have around 30,000 cells /well. After a night of incubating the extract is added. But before it is added we first have to dilute it with DMSO. DMSO is a strong organic solvent but we have to be carefull because early studies have shown that 0,6% DMSO gives 10% cytotoxicity. So we really don’t want to let our cells die because of the DMSO and this means that we can not use a concentration of the extract that is higher then 500µg/ml because then we also add 0,5% DMSO </a:t>
            </a:r>
            <a:endParaRPr lang="nl-BE" dirty="0"/>
          </a:p>
        </p:txBody>
      </p:sp>
      <p:sp>
        <p:nvSpPr>
          <p:cNvPr id="4" name="Slide Number Placeholder 3"/>
          <p:cNvSpPr>
            <a:spLocks noGrp="1"/>
          </p:cNvSpPr>
          <p:nvPr>
            <p:ph type="sldNum" sz="quarter" idx="10"/>
          </p:nvPr>
        </p:nvSpPr>
        <p:spPr/>
        <p:txBody>
          <a:bodyPr/>
          <a:lstStyle/>
          <a:p>
            <a:fld id="{92AADF4B-2AF2-4049-B603-D184B049FF69}" type="slidenum">
              <a:rPr lang="nl-BE" smtClean="0"/>
              <a:t>8</a:t>
            </a:fld>
            <a:endParaRPr lang="nl-BE"/>
          </a:p>
        </p:txBody>
      </p:sp>
    </p:spTree>
    <p:extLst>
      <p:ext uri="{BB962C8B-B14F-4D97-AF65-F5344CB8AC3E}">
        <p14:creationId xmlns:p14="http://schemas.microsoft.com/office/powerpoint/2010/main" val="410947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After seeding the cells and adding</a:t>
            </a:r>
            <a:r>
              <a:rPr lang="nl-BE" baseline="0" dirty="0" smtClean="0"/>
              <a:t> the extract the last step of the cytotoxicitytest can begin. The neutral red reuptake assay. We add the neutral red to the 96 well plate and then the NR will penetrate both living and dead cells with non ionic diffusion. The difference between the dead and living cells is that the living cells take up the NR and bind it in the lysosomes. So the NR will accumulate in the lysosomes, this means that the living cells have much more NR then the dead cells. After incubating and washing we lyse the cells with 0,33% HCL in isopropanol. This will set the NR free from the cells. The more living cells in a well the higher the intensity of the NR in the well. The intensity is measured with the spectrophotometer. With the results, an IC50 is calculated form the linear regression equation from the graph.</a:t>
            </a:r>
            <a:endParaRPr lang="nl-BE" dirty="0"/>
          </a:p>
        </p:txBody>
      </p:sp>
      <p:sp>
        <p:nvSpPr>
          <p:cNvPr id="4" name="Slide Number Placeholder 3"/>
          <p:cNvSpPr>
            <a:spLocks noGrp="1"/>
          </p:cNvSpPr>
          <p:nvPr>
            <p:ph type="sldNum" sz="quarter" idx="10"/>
          </p:nvPr>
        </p:nvSpPr>
        <p:spPr/>
        <p:txBody>
          <a:bodyPr/>
          <a:lstStyle/>
          <a:p>
            <a:fld id="{92AADF4B-2AF2-4049-B603-D184B049FF69}" type="slidenum">
              <a:rPr lang="nl-BE" smtClean="0"/>
              <a:t>9</a:t>
            </a:fld>
            <a:endParaRPr lang="nl-BE"/>
          </a:p>
        </p:txBody>
      </p:sp>
    </p:spTree>
    <p:extLst>
      <p:ext uri="{BB962C8B-B14F-4D97-AF65-F5344CB8AC3E}">
        <p14:creationId xmlns:p14="http://schemas.microsoft.com/office/powerpoint/2010/main" val="2563334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92AADF4B-2AF2-4049-B603-D184B049FF69}" type="slidenum">
              <a:rPr lang="nl-BE" smtClean="0"/>
              <a:t>10</a:t>
            </a:fld>
            <a:endParaRPr lang="nl-BE"/>
          </a:p>
        </p:txBody>
      </p:sp>
    </p:spTree>
    <p:extLst>
      <p:ext uri="{BB962C8B-B14F-4D97-AF65-F5344CB8AC3E}">
        <p14:creationId xmlns:p14="http://schemas.microsoft.com/office/powerpoint/2010/main" val="156472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6C1A46-427D-44CC-B608-BFC73BFB3B58}" type="datetimeFigureOut">
              <a:rPr lang="nl-BE" smtClean="0"/>
              <a:t>21/06/2012</a:t>
            </a:fld>
            <a:endParaRPr lang="nl-BE"/>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nl-BE"/>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0B5B2B54-AEA2-4B33-A5FE-2F820A512C09}" type="slidenum">
              <a:rPr lang="nl-BE" smtClean="0"/>
              <a:t>‹nr.›</a:t>
            </a:fld>
            <a:endParaRPr lang="nl-BE"/>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6C1A46-427D-44CC-B608-BFC73BFB3B58}" type="datetimeFigureOut">
              <a:rPr lang="nl-BE" smtClean="0"/>
              <a:t>21/06/2012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B5B2B54-AEA2-4B33-A5FE-2F820A512C09}" type="slidenum">
              <a:rPr lang="nl-BE" smtClean="0"/>
              <a:t>‹nr.›</a:t>
            </a:fld>
            <a:endParaRPr lang="nl-B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6C1A46-427D-44CC-B608-BFC73BFB3B58}" type="datetimeFigureOut">
              <a:rPr lang="nl-BE" smtClean="0"/>
              <a:t>21/06/2012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a:xfrm>
            <a:off x="6096000" y="6356350"/>
            <a:ext cx="762000" cy="365125"/>
          </a:xfrm>
        </p:spPr>
        <p:txBody>
          <a:bodyPr/>
          <a:lstStyle/>
          <a:p>
            <a:fld id="{0B5B2B54-AEA2-4B33-A5FE-2F820A512C09}" type="slidenum">
              <a:rPr lang="nl-BE" smtClean="0"/>
              <a:t>‹nr.›</a:t>
            </a:fld>
            <a:endParaRPr lang="nl-BE"/>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6C1A46-427D-44CC-B608-BFC73BFB3B58}" type="datetimeFigureOut">
              <a:rPr lang="nl-BE" smtClean="0"/>
              <a:t>21/06/2012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0B5B2B54-AEA2-4B33-A5FE-2F820A512C09}" type="slidenum">
              <a:rPr lang="nl-BE" smtClean="0"/>
              <a:t>‹nr.›</a:t>
            </a:fld>
            <a:endParaRPr lang="nl-B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6C1A46-427D-44CC-B608-BFC73BFB3B58}" type="datetimeFigureOut">
              <a:rPr lang="nl-BE" smtClean="0"/>
              <a:t>21/06/2012</a:t>
            </a:fld>
            <a:endParaRPr lang="nl-BE"/>
          </a:p>
        </p:txBody>
      </p:sp>
      <p:sp>
        <p:nvSpPr>
          <p:cNvPr id="5" name="Footer Placeholder 4"/>
          <p:cNvSpPr>
            <a:spLocks noGrp="1"/>
          </p:cNvSpPr>
          <p:nvPr>
            <p:ph type="ftr" sz="quarter" idx="11"/>
          </p:nvPr>
        </p:nvSpPr>
        <p:spPr>
          <a:xfrm>
            <a:off x="5791200" y="6356350"/>
            <a:ext cx="2895600" cy="365125"/>
          </a:xfrm>
        </p:spPr>
        <p:txBody>
          <a:bodyPr/>
          <a:lstStyle/>
          <a:p>
            <a:endParaRPr lang="nl-BE"/>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0B5B2B54-AEA2-4B33-A5FE-2F820A512C09}" type="slidenum">
              <a:rPr lang="nl-BE" smtClean="0"/>
              <a:t>‹nr.›</a:t>
            </a:fld>
            <a:endParaRPr lang="nl-BE"/>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6C1A46-427D-44CC-B608-BFC73BFB3B58}" type="datetimeFigureOut">
              <a:rPr lang="nl-BE" smtClean="0"/>
              <a:t>21/06/2012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B5B2B54-AEA2-4B33-A5FE-2F820A512C09}" type="slidenum">
              <a:rPr lang="nl-BE" smtClean="0"/>
              <a:t>‹nr.›</a:t>
            </a:fld>
            <a:endParaRPr lang="nl-B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6C1A46-427D-44CC-B608-BFC73BFB3B58}" type="datetimeFigureOut">
              <a:rPr lang="nl-BE" smtClean="0"/>
              <a:t>21/06/2012</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0B5B2B54-AEA2-4B33-A5FE-2F820A512C09}" type="slidenum">
              <a:rPr lang="nl-BE" smtClean="0"/>
              <a:t>‹nr.›</a:t>
            </a:fld>
            <a:endParaRPr lang="nl-B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6C1A46-427D-44CC-B608-BFC73BFB3B58}" type="datetimeFigureOut">
              <a:rPr lang="nl-BE" smtClean="0"/>
              <a:t>21/06/2012</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0B5B2B54-AEA2-4B33-A5FE-2F820A512C09}" type="slidenum">
              <a:rPr lang="nl-BE" smtClean="0"/>
              <a:t>‹nr.›</a:t>
            </a:fld>
            <a:endParaRPr lang="nl-B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C1A46-427D-44CC-B608-BFC73BFB3B58}" type="datetimeFigureOut">
              <a:rPr lang="nl-BE" smtClean="0"/>
              <a:t>21/06/2012</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0B5B2B54-AEA2-4B33-A5FE-2F820A512C09}" type="slidenum">
              <a:rPr lang="nl-BE" smtClean="0"/>
              <a:t>‹nr.›</a:t>
            </a:fld>
            <a:endParaRPr lang="nl-B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6C1A46-427D-44CC-B608-BFC73BFB3B58}" type="datetimeFigureOut">
              <a:rPr lang="nl-BE" smtClean="0"/>
              <a:t>21/06/2012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B5B2B54-AEA2-4B33-A5FE-2F820A512C09}" type="slidenum">
              <a:rPr lang="nl-BE" smtClean="0"/>
              <a:t>‹nr.›</a:t>
            </a:fld>
            <a:endParaRPr lang="nl-BE"/>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F86C1A46-427D-44CC-B608-BFC73BFB3B58}" type="datetimeFigureOut">
              <a:rPr lang="nl-BE" smtClean="0"/>
              <a:t>21/06/2012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0B5B2B54-AEA2-4B33-A5FE-2F820A512C09}" type="slidenum">
              <a:rPr lang="nl-BE" smtClean="0"/>
              <a:t>‹nr.›</a:t>
            </a:fld>
            <a:endParaRPr lang="nl-BE"/>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86C1A46-427D-44CC-B608-BFC73BFB3B58}" type="datetimeFigureOut">
              <a:rPr lang="nl-BE" smtClean="0"/>
              <a:t>21/06/2012</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B5B2B54-AEA2-4B33-A5FE-2F820A512C09}" type="slidenum">
              <a:rPr lang="nl-BE" smtClean="0"/>
              <a:t>‹nr.›</a:t>
            </a:fld>
            <a:endParaRPr lang="nl-BE"/>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251520" y="2924944"/>
            <a:ext cx="8686800" cy="1470025"/>
          </a:xfrm>
        </p:spPr>
        <p:txBody>
          <a:bodyPr/>
          <a:lstStyle/>
          <a:p>
            <a:r>
              <a:rPr lang="nl-BE" sz="3600" dirty="0" smtClean="0">
                <a:latin typeface="Californian FB" pitchFamily="18" charset="0"/>
              </a:rPr>
              <a:t>Study of </a:t>
            </a:r>
            <a:r>
              <a:rPr lang="nl-BE" sz="3600" i="1" dirty="0" smtClean="0">
                <a:latin typeface="Californian FB" pitchFamily="18" charset="0"/>
              </a:rPr>
              <a:t>in vitro </a:t>
            </a:r>
            <a:r>
              <a:rPr lang="nl-BE" sz="3600" dirty="0" smtClean="0">
                <a:latin typeface="Californian FB" pitchFamily="18" charset="0"/>
              </a:rPr>
              <a:t>anticancer activity of the jujube seed extracts against the HCT 116 colorectal cancer cell line</a:t>
            </a:r>
            <a:endParaRPr lang="nl-BE" sz="3600" dirty="0">
              <a:latin typeface="Californian FB" pitchFamily="18" charset="0"/>
            </a:endParaRPr>
          </a:p>
        </p:txBody>
      </p:sp>
      <p:sp>
        <p:nvSpPr>
          <p:cNvPr id="11" name="Subtitle 10"/>
          <p:cNvSpPr>
            <a:spLocks noGrp="1"/>
          </p:cNvSpPr>
          <p:nvPr>
            <p:ph type="subTitle" idx="1"/>
          </p:nvPr>
        </p:nvSpPr>
        <p:spPr/>
        <p:txBody>
          <a:bodyPr/>
          <a:lstStyle/>
          <a:p>
            <a:r>
              <a:rPr lang="nl-BE" sz="2400" dirty="0" smtClean="0"/>
              <a:t>Tille Vanlangendonck</a:t>
            </a:r>
          </a:p>
          <a:p>
            <a:endParaRPr lang="nl-BE" dirty="0"/>
          </a:p>
        </p:txBody>
      </p:sp>
      <p:pic>
        <p:nvPicPr>
          <p:cNvPr id="4" name="Afbeelding 35" descr="logo_howe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257175"/>
            <a:ext cx="2988394" cy="12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http://www.icamkku.com/Logo/kku%20log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9208" y="-4469"/>
            <a:ext cx="1864792" cy="23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682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6000" dirty="0" smtClean="0">
                <a:latin typeface="Californian FB" pitchFamily="18" charset="0"/>
              </a:rPr>
              <a:t>Methodology</a:t>
            </a:r>
            <a:endParaRPr lang="nl-BE" sz="6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28800"/>
            <a:ext cx="7632848" cy="506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277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latin typeface="Californian FB" pitchFamily="18" charset="0"/>
              </a:rPr>
              <a:t>Methodology: </a:t>
            </a:r>
            <a:r>
              <a:rPr lang="nl-BE" sz="4400" dirty="0" smtClean="0">
                <a:latin typeface="Californian FB" pitchFamily="18" charset="0"/>
              </a:rPr>
              <a:t>Cell death</a:t>
            </a:r>
            <a:endParaRPr lang="nl-BE" dirty="0">
              <a:latin typeface="Californian FB"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5468016"/>
              </p:ext>
            </p:extLst>
          </p:nvPr>
        </p:nvGraphicFramePr>
        <p:xfrm>
          <a:off x="251520" y="1772816"/>
          <a:ext cx="8507288" cy="4400781"/>
        </p:xfrm>
        <a:graphic>
          <a:graphicData uri="http://schemas.openxmlformats.org/drawingml/2006/table">
            <a:tbl>
              <a:tblPr firstRow="1" bandRow="1">
                <a:tableStyleId>{69012ECD-51FC-41F1-AA8D-1B2483CD663E}</a:tableStyleId>
              </a:tblPr>
              <a:tblGrid>
                <a:gridCol w="4253644"/>
                <a:gridCol w="4253644"/>
              </a:tblGrid>
              <a:tr h="890863">
                <a:tc>
                  <a:txBody>
                    <a:bodyPr/>
                    <a:lstStyle/>
                    <a:p>
                      <a:r>
                        <a:rPr lang="nl-BE" sz="4400" dirty="0" smtClean="0"/>
                        <a:t>Necrosis</a:t>
                      </a:r>
                      <a:endParaRPr lang="nl-BE" sz="4400" dirty="0"/>
                    </a:p>
                  </a:txBody>
                  <a:tcPr>
                    <a:lnR w="12700" cap="flat" cmpd="sng" algn="ctr">
                      <a:solidFill>
                        <a:schemeClr val="accent2">
                          <a:lumMod val="75000"/>
                        </a:schemeClr>
                      </a:solidFill>
                      <a:prstDash val="solid"/>
                      <a:round/>
                      <a:headEnd type="none" w="med" len="med"/>
                      <a:tailEnd type="none" w="med" len="med"/>
                    </a:lnR>
                  </a:tcPr>
                </a:tc>
                <a:tc>
                  <a:txBody>
                    <a:bodyPr/>
                    <a:lstStyle/>
                    <a:p>
                      <a:r>
                        <a:rPr lang="nl-BE" sz="4400" dirty="0" smtClean="0"/>
                        <a:t>Apoptosis</a:t>
                      </a:r>
                      <a:endParaRPr lang="nl-BE" sz="4400" dirty="0"/>
                    </a:p>
                  </a:txBody>
                  <a:tcPr>
                    <a:lnL w="12700" cap="flat" cmpd="sng" algn="ctr">
                      <a:solidFill>
                        <a:schemeClr val="accent2">
                          <a:lumMod val="75000"/>
                        </a:schemeClr>
                      </a:solidFill>
                      <a:prstDash val="solid"/>
                      <a:round/>
                      <a:headEnd type="none" w="med" len="med"/>
                      <a:tailEnd type="none" w="med" len="med"/>
                    </a:lnL>
                  </a:tcPr>
                </a:tc>
              </a:tr>
              <a:tr h="837329">
                <a:tc>
                  <a:txBody>
                    <a:bodyPr/>
                    <a:lstStyle/>
                    <a:p>
                      <a:r>
                        <a:rPr lang="nl-BE" sz="2400" dirty="0" smtClean="0"/>
                        <a:t>Because</a:t>
                      </a:r>
                      <a:r>
                        <a:rPr lang="nl-BE" sz="2400" baseline="0" dirty="0" smtClean="0"/>
                        <a:t> of cell damage</a:t>
                      </a:r>
                      <a:endParaRPr lang="nl-BE" sz="2400" b="0" dirty="0"/>
                    </a:p>
                  </a:txBody>
                  <a:tcPr>
                    <a:lnR w="12700" cap="flat" cmpd="sng" algn="ctr">
                      <a:solidFill>
                        <a:schemeClr val="accent2">
                          <a:lumMod val="75000"/>
                        </a:schemeClr>
                      </a:solidFill>
                      <a:prstDash val="solid"/>
                      <a:round/>
                      <a:headEnd type="none" w="med" len="med"/>
                      <a:tailEnd type="none" w="med" len="med"/>
                    </a:lnR>
                  </a:tcPr>
                </a:tc>
                <a:tc>
                  <a:txBody>
                    <a:bodyPr/>
                    <a:lstStyle/>
                    <a:p>
                      <a:r>
                        <a:rPr lang="nl-BE" sz="2400" dirty="0" smtClean="0"/>
                        <a:t>Self-induced</a:t>
                      </a:r>
                      <a:r>
                        <a:rPr lang="nl-BE" sz="2400" baseline="0" dirty="0" smtClean="0"/>
                        <a:t> by the body</a:t>
                      </a:r>
                      <a:endParaRPr lang="nl-BE" sz="2400" b="0" baseline="0" dirty="0" smtClean="0"/>
                    </a:p>
                  </a:txBody>
                  <a:tcPr>
                    <a:lnL w="12700" cap="flat" cmpd="sng" algn="ctr">
                      <a:solidFill>
                        <a:schemeClr val="accent2">
                          <a:lumMod val="75000"/>
                        </a:schemeClr>
                      </a:solidFill>
                      <a:prstDash val="solid"/>
                      <a:round/>
                      <a:headEnd type="none" w="med" len="med"/>
                      <a:tailEnd type="none" w="med" len="med"/>
                    </a:lnL>
                  </a:tcPr>
                </a:tc>
              </a:tr>
              <a:tr h="890863">
                <a:tc>
                  <a:txBody>
                    <a:bodyPr/>
                    <a:lstStyle/>
                    <a:p>
                      <a:r>
                        <a:rPr lang="nl-BE" sz="2400" dirty="0" smtClean="0"/>
                        <a:t>Cell debris is released freely in</a:t>
                      </a:r>
                      <a:r>
                        <a:rPr lang="nl-BE" sz="2400" baseline="0" dirty="0" smtClean="0"/>
                        <a:t> the tissue</a:t>
                      </a:r>
                      <a:endParaRPr lang="nl-BE" sz="2400" b="0" dirty="0"/>
                    </a:p>
                  </a:txBody>
                  <a:tcPr>
                    <a:lnR w="12700" cap="flat" cmpd="sng" algn="ctr">
                      <a:solidFill>
                        <a:schemeClr val="accent2">
                          <a:lumMod val="75000"/>
                        </a:schemeClr>
                      </a:solidFill>
                      <a:prstDash val="solid"/>
                      <a:round/>
                      <a:headEnd type="none" w="med" len="med"/>
                      <a:tailEnd type="none" w="med" len="med"/>
                    </a:lnR>
                  </a:tcPr>
                </a:tc>
                <a:tc>
                  <a:txBody>
                    <a:bodyPr/>
                    <a:lstStyle/>
                    <a:p>
                      <a:r>
                        <a:rPr lang="nl-BE" sz="2400" dirty="0" smtClean="0"/>
                        <a:t>Cell</a:t>
                      </a:r>
                      <a:r>
                        <a:rPr lang="nl-BE" sz="2400" baseline="0" dirty="0" smtClean="0"/>
                        <a:t> debris is packed in vacuoles</a:t>
                      </a:r>
                      <a:endParaRPr lang="nl-BE" sz="2400" b="0" dirty="0"/>
                    </a:p>
                  </a:txBody>
                  <a:tcPr>
                    <a:lnL w="12700" cap="flat" cmpd="sng" algn="ctr">
                      <a:solidFill>
                        <a:schemeClr val="accent2">
                          <a:lumMod val="75000"/>
                        </a:schemeClr>
                      </a:solidFill>
                      <a:prstDash val="solid"/>
                      <a:round/>
                      <a:headEnd type="none" w="med" len="med"/>
                      <a:tailEnd type="none" w="med" len="med"/>
                    </a:lnL>
                  </a:tcPr>
                </a:tc>
              </a:tr>
              <a:tr h="890863">
                <a:tc>
                  <a:txBody>
                    <a:bodyPr/>
                    <a:lstStyle/>
                    <a:p>
                      <a:r>
                        <a:rPr lang="nl-BE" sz="2400" dirty="0" smtClean="0"/>
                        <a:t>Inflammatory</a:t>
                      </a:r>
                      <a:r>
                        <a:rPr lang="nl-BE" sz="2400" baseline="0" dirty="0" smtClean="0"/>
                        <a:t> reaction</a:t>
                      </a:r>
                      <a:endParaRPr lang="nl-BE" sz="2400" b="0" dirty="0"/>
                    </a:p>
                  </a:txBody>
                  <a:tcPr>
                    <a:lnR w="12700" cap="flat" cmpd="sng" algn="ctr">
                      <a:solidFill>
                        <a:schemeClr val="accent2">
                          <a:lumMod val="75000"/>
                        </a:schemeClr>
                      </a:solidFill>
                      <a:prstDash val="solid"/>
                      <a:round/>
                      <a:headEnd type="none" w="med" len="med"/>
                      <a:tailEnd type="none" w="med" len="med"/>
                    </a:lnR>
                  </a:tcPr>
                </a:tc>
                <a:tc>
                  <a:txBody>
                    <a:bodyPr/>
                    <a:lstStyle/>
                    <a:p>
                      <a:r>
                        <a:rPr lang="nl-BE" sz="2400" dirty="0" smtClean="0"/>
                        <a:t>No inflammatory</a:t>
                      </a:r>
                      <a:r>
                        <a:rPr lang="nl-BE" sz="2400" baseline="0" dirty="0" smtClean="0"/>
                        <a:t> reaction</a:t>
                      </a:r>
                      <a:endParaRPr lang="nl-BE" sz="2400" b="0" dirty="0"/>
                    </a:p>
                  </a:txBody>
                  <a:tcPr>
                    <a:lnL w="12700" cap="flat" cmpd="sng" algn="ctr">
                      <a:solidFill>
                        <a:schemeClr val="accent2">
                          <a:lumMod val="75000"/>
                        </a:schemeClr>
                      </a:solidFill>
                      <a:prstDash val="solid"/>
                      <a:round/>
                      <a:headEnd type="none" w="med" len="med"/>
                      <a:tailEnd type="none" w="med" len="med"/>
                    </a:lnL>
                  </a:tcPr>
                </a:tc>
              </a:tr>
              <a:tr h="890863">
                <a:tc>
                  <a:txBody>
                    <a:bodyPr/>
                    <a:lstStyle/>
                    <a:p>
                      <a:r>
                        <a:rPr lang="nl-BE" sz="2400" dirty="0" smtClean="0"/>
                        <a:t>Tissue damage </a:t>
                      </a:r>
                      <a:r>
                        <a:rPr lang="nl-BE" sz="2400" dirty="0" smtClean="0">
                          <a:sym typeface="Wingdings" pitchFamily="2" charset="2"/>
                        </a:rPr>
                        <a:t> gangrene</a:t>
                      </a:r>
                      <a:endParaRPr lang="nl-BE" sz="2400" b="0" dirty="0"/>
                    </a:p>
                  </a:txBody>
                  <a:tcPr>
                    <a:lnR w="12700" cap="flat" cmpd="sng" algn="ctr">
                      <a:solidFill>
                        <a:schemeClr val="accent2">
                          <a:lumMod val="75000"/>
                        </a:schemeClr>
                      </a:solidFill>
                      <a:prstDash val="solid"/>
                      <a:round/>
                      <a:headEnd type="none" w="med" len="med"/>
                      <a:tailEnd type="none" w="med" len="med"/>
                    </a:lnR>
                  </a:tcPr>
                </a:tc>
                <a:tc>
                  <a:txBody>
                    <a:bodyPr/>
                    <a:lstStyle/>
                    <a:p>
                      <a:r>
                        <a:rPr lang="nl-BE" sz="2400" dirty="0" smtClean="0"/>
                        <a:t>No tissue damage</a:t>
                      </a:r>
                      <a:endParaRPr lang="nl-BE" sz="2400" b="0" dirty="0"/>
                    </a:p>
                  </a:txBody>
                  <a:tcPr>
                    <a:lnL w="12700" cap="flat" cmpd="sng" algn="ctr">
                      <a:solidFill>
                        <a:schemeClr val="accent2">
                          <a:lumMod val="75000"/>
                        </a:schemeClr>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733674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latin typeface="Californian FB" pitchFamily="18" charset="0"/>
              </a:rPr>
              <a:t>Methodology: </a:t>
            </a:r>
            <a:r>
              <a:rPr lang="nl-BE" sz="4400" dirty="0" smtClean="0">
                <a:latin typeface="Californian FB" pitchFamily="18" charset="0"/>
              </a:rPr>
              <a:t>DAPI</a:t>
            </a:r>
            <a:r>
              <a:rPr lang="nl-BE" sz="4400" dirty="0" smtClean="0">
                <a:latin typeface="Batang" pitchFamily="18" charset="-127"/>
                <a:ea typeface="Batang" pitchFamily="18" charset="-127"/>
              </a:rPr>
              <a:t>-</a:t>
            </a:r>
            <a:r>
              <a:rPr lang="nl-BE" sz="4400" dirty="0" smtClean="0">
                <a:latin typeface="Californian FB" pitchFamily="18" charset="0"/>
              </a:rPr>
              <a:t>staining</a:t>
            </a:r>
            <a:endParaRPr lang="nl-BE" sz="4400" dirty="0">
              <a:latin typeface="Californian FB" pitchFamily="18" charset="0"/>
            </a:endParaRPr>
          </a:p>
        </p:txBody>
      </p:sp>
      <p:sp>
        <p:nvSpPr>
          <p:cNvPr id="3" name="Content Placeholder 2"/>
          <p:cNvSpPr>
            <a:spLocks noGrp="1"/>
          </p:cNvSpPr>
          <p:nvPr>
            <p:ph idx="1"/>
          </p:nvPr>
        </p:nvSpPr>
        <p:spPr/>
        <p:txBody>
          <a:bodyPr/>
          <a:lstStyle/>
          <a:p>
            <a:r>
              <a:rPr lang="en-GB" dirty="0"/>
              <a:t>P</a:t>
            </a:r>
            <a:r>
              <a:rPr lang="en-GB" dirty="0" smtClean="0"/>
              <a:t>opular </a:t>
            </a:r>
            <a:r>
              <a:rPr lang="en-GB" dirty="0"/>
              <a:t>nuclear and chromosome counterstain</a:t>
            </a:r>
            <a:endParaRPr lang="nl-BE" sz="300" dirty="0"/>
          </a:p>
          <a:p>
            <a:r>
              <a:rPr lang="nl-BE" dirty="0"/>
              <a:t>Emits a cyan blue light</a:t>
            </a:r>
          </a:p>
          <a:p>
            <a:r>
              <a:rPr lang="nl-BE" dirty="0" smtClean="0"/>
              <a:t>Binds to AT regions of DNA</a:t>
            </a:r>
          </a:p>
          <a:p>
            <a:endParaRPr lang="nl-BE" sz="600" dirty="0"/>
          </a:p>
          <a:p>
            <a:endParaRPr lang="nl-BE" dirty="0"/>
          </a:p>
          <a:p>
            <a:endParaRPr lang="nl-B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80" y="2996952"/>
            <a:ext cx="907968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92080" y="6453336"/>
            <a:ext cx="1656183" cy="369332"/>
          </a:xfrm>
          <a:prstGeom prst="rect">
            <a:avLst/>
          </a:prstGeom>
          <a:noFill/>
        </p:spPr>
        <p:txBody>
          <a:bodyPr wrap="square" rtlCol="0">
            <a:spAutoFit/>
          </a:bodyPr>
          <a:lstStyle/>
          <a:p>
            <a:r>
              <a:rPr lang="nl-BE" dirty="0" smtClean="0"/>
              <a:t>40x</a:t>
            </a:r>
            <a:endParaRPr lang="nl-BE" dirty="0"/>
          </a:p>
        </p:txBody>
      </p:sp>
    </p:spTree>
    <p:extLst>
      <p:ext uri="{BB962C8B-B14F-4D97-AF65-F5344CB8AC3E}">
        <p14:creationId xmlns:p14="http://schemas.microsoft.com/office/powerpoint/2010/main" val="2515161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 y="2492896"/>
            <a:ext cx="6633376"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nl-BE" dirty="0" smtClean="0">
                <a:latin typeface="Californian FB" pitchFamily="18" charset="0"/>
              </a:rPr>
              <a:t>Results: </a:t>
            </a:r>
            <a:r>
              <a:rPr lang="nl-BE" sz="4400" dirty="0">
                <a:latin typeface="Californian FB" pitchFamily="18" charset="0"/>
              </a:rPr>
              <a:t>C</a:t>
            </a:r>
            <a:r>
              <a:rPr lang="nl-BE" sz="4400" dirty="0" smtClean="0">
                <a:latin typeface="Californian FB" pitchFamily="18" charset="0"/>
              </a:rPr>
              <a:t>ytotoxicitytest</a:t>
            </a:r>
            <a:endParaRPr lang="nl-BE" sz="4400" dirty="0">
              <a:latin typeface="Californian FB" pitchFamily="18" charset="0"/>
            </a:endParaRPr>
          </a:p>
        </p:txBody>
      </p:sp>
      <p:sp>
        <p:nvSpPr>
          <p:cNvPr id="3" name="Content Placeholder 2"/>
          <p:cNvSpPr>
            <a:spLocks noGrp="1"/>
          </p:cNvSpPr>
          <p:nvPr>
            <p:ph idx="1"/>
          </p:nvPr>
        </p:nvSpPr>
        <p:spPr>
          <a:xfrm>
            <a:off x="107504" y="1600200"/>
            <a:ext cx="8928992" cy="4525963"/>
          </a:xfrm>
        </p:spPr>
        <p:txBody>
          <a:bodyPr/>
          <a:lstStyle/>
          <a:p>
            <a:r>
              <a:rPr lang="nl-BE" dirty="0" smtClean="0"/>
              <a:t>Extract from the seeds of the jujube with a </a:t>
            </a:r>
            <a:r>
              <a:rPr lang="nl-BE" b="1" u="sng" dirty="0" smtClean="0">
                <a:solidFill>
                  <a:srgbClr val="0070C0"/>
                </a:solidFill>
                <a:effectLst>
                  <a:outerShdw blurRad="38100" dist="38100" dir="2700000" algn="tl">
                    <a:srgbClr val="000000">
                      <a:alpha val="43137"/>
                    </a:srgbClr>
                  </a:outerShdw>
                </a:effectLst>
              </a:rPr>
              <a:t>chloroform</a:t>
            </a:r>
            <a:r>
              <a:rPr lang="nl-BE" u="sng" dirty="0" smtClean="0"/>
              <a:t> </a:t>
            </a:r>
            <a:r>
              <a:rPr lang="nl-BE" dirty="0" smtClean="0"/>
              <a:t>maceration</a:t>
            </a:r>
            <a:endParaRPr lang="nl-BE" dirty="0"/>
          </a:p>
        </p:txBody>
      </p:sp>
      <p:sp>
        <p:nvSpPr>
          <p:cNvPr id="7" name="TextBox 6"/>
          <p:cNvSpPr txBox="1"/>
          <p:nvPr/>
        </p:nvSpPr>
        <p:spPr>
          <a:xfrm>
            <a:off x="5652120" y="5949280"/>
            <a:ext cx="3024336" cy="461665"/>
          </a:xfrm>
          <a:prstGeom prst="rect">
            <a:avLst/>
          </a:prstGeom>
          <a:noFill/>
          <a:ln w="28575">
            <a:solidFill>
              <a:srgbClr val="C00000"/>
            </a:solidFill>
          </a:ln>
        </p:spPr>
        <p:txBody>
          <a:bodyPr wrap="square" rtlCol="0">
            <a:spAutoFit/>
          </a:bodyPr>
          <a:lstStyle/>
          <a:p>
            <a:r>
              <a:rPr lang="nl-BE" sz="2400" dirty="0" smtClean="0"/>
              <a:t>IC</a:t>
            </a:r>
            <a:r>
              <a:rPr lang="nl-BE" sz="1600" dirty="0" smtClean="0"/>
              <a:t>50</a:t>
            </a:r>
            <a:r>
              <a:rPr lang="nl-BE" sz="2400" dirty="0" smtClean="0"/>
              <a:t> = 290 µg/ml </a:t>
            </a:r>
            <a:endParaRPr lang="nl-BE" sz="2400" dirty="0"/>
          </a:p>
        </p:txBody>
      </p:sp>
      <p:sp>
        <p:nvSpPr>
          <p:cNvPr id="8" name="TextBox 7"/>
          <p:cNvSpPr txBox="1"/>
          <p:nvPr/>
        </p:nvSpPr>
        <p:spPr>
          <a:xfrm>
            <a:off x="5673432" y="3305551"/>
            <a:ext cx="3024336" cy="461665"/>
          </a:xfrm>
          <a:prstGeom prst="rect">
            <a:avLst/>
          </a:prstGeom>
          <a:noFill/>
          <a:ln w="28575">
            <a:solidFill>
              <a:srgbClr val="C00000"/>
            </a:solidFill>
          </a:ln>
        </p:spPr>
        <p:txBody>
          <a:bodyPr wrap="square" rtlCol="0">
            <a:spAutoFit/>
          </a:bodyPr>
          <a:lstStyle/>
          <a:p>
            <a:r>
              <a:rPr lang="nl-BE" sz="2400" dirty="0" smtClean="0"/>
              <a:t>IC</a:t>
            </a:r>
            <a:r>
              <a:rPr lang="nl-BE" sz="1600" dirty="0" smtClean="0"/>
              <a:t>50</a:t>
            </a:r>
            <a:r>
              <a:rPr lang="nl-BE" sz="2400" dirty="0" smtClean="0"/>
              <a:t> = 779 µg/ml </a:t>
            </a:r>
            <a:endParaRPr lang="nl-BE" sz="2400" dirty="0"/>
          </a:p>
        </p:txBody>
      </p:sp>
      <p:cxnSp>
        <p:nvCxnSpPr>
          <p:cNvPr id="5" name="Straight Arrow Connector 4"/>
          <p:cNvCxnSpPr/>
          <p:nvPr/>
        </p:nvCxnSpPr>
        <p:spPr>
          <a:xfrm flipV="1">
            <a:off x="6012160" y="4005064"/>
            <a:ext cx="0" cy="67038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12160" y="5240600"/>
            <a:ext cx="0" cy="56466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962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6872"/>
            <a:ext cx="6228184" cy="408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nl-BE" dirty="0" smtClean="0">
                <a:latin typeface="Californian FB" pitchFamily="18" charset="0"/>
              </a:rPr>
              <a:t>Results: </a:t>
            </a:r>
            <a:r>
              <a:rPr lang="nl-BE" sz="4400" dirty="0">
                <a:latin typeface="Californian FB" pitchFamily="18" charset="0"/>
              </a:rPr>
              <a:t>C</a:t>
            </a:r>
            <a:r>
              <a:rPr lang="nl-BE" sz="4400" dirty="0" smtClean="0">
                <a:latin typeface="Californian FB" pitchFamily="18" charset="0"/>
              </a:rPr>
              <a:t>ytotoxicitytest</a:t>
            </a:r>
            <a:endParaRPr lang="nl-BE" sz="4400" dirty="0"/>
          </a:p>
        </p:txBody>
      </p:sp>
      <p:sp>
        <p:nvSpPr>
          <p:cNvPr id="3" name="Content Placeholder 2"/>
          <p:cNvSpPr>
            <a:spLocks noGrp="1"/>
          </p:cNvSpPr>
          <p:nvPr>
            <p:ph idx="1"/>
          </p:nvPr>
        </p:nvSpPr>
        <p:spPr/>
        <p:txBody>
          <a:bodyPr/>
          <a:lstStyle/>
          <a:p>
            <a:r>
              <a:rPr lang="nl-BE" dirty="0"/>
              <a:t>Extract from the seeds of the </a:t>
            </a:r>
            <a:r>
              <a:rPr lang="nl-BE" dirty="0" smtClean="0"/>
              <a:t>jujube </a:t>
            </a:r>
            <a:r>
              <a:rPr lang="nl-BE" dirty="0"/>
              <a:t>with a </a:t>
            </a:r>
            <a:r>
              <a:rPr lang="nl-BE" b="1" u="sng" dirty="0" smtClean="0">
                <a:solidFill>
                  <a:srgbClr val="0070C0"/>
                </a:solidFill>
                <a:effectLst>
                  <a:outerShdw blurRad="38100" dist="38100" dir="2700000" algn="tl">
                    <a:srgbClr val="000000">
                      <a:alpha val="43137"/>
                    </a:srgbClr>
                  </a:outerShdw>
                </a:effectLst>
              </a:rPr>
              <a:t>hexane</a:t>
            </a:r>
            <a:r>
              <a:rPr lang="nl-BE" dirty="0" smtClean="0"/>
              <a:t> </a:t>
            </a:r>
            <a:r>
              <a:rPr lang="nl-BE" dirty="0"/>
              <a:t>maceration</a:t>
            </a:r>
          </a:p>
          <a:p>
            <a:endParaRPr lang="nl-BE" dirty="0"/>
          </a:p>
        </p:txBody>
      </p:sp>
      <p:sp>
        <p:nvSpPr>
          <p:cNvPr id="6" name="TextBox 5"/>
          <p:cNvSpPr txBox="1"/>
          <p:nvPr/>
        </p:nvSpPr>
        <p:spPr>
          <a:xfrm>
            <a:off x="5148064" y="5622329"/>
            <a:ext cx="3816424" cy="954107"/>
          </a:xfrm>
          <a:prstGeom prst="rect">
            <a:avLst/>
          </a:prstGeom>
          <a:noFill/>
          <a:ln w="28575">
            <a:solidFill>
              <a:srgbClr val="C00000"/>
            </a:solidFill>
          </a:ln>
        </p:spPr>
        <p:txBody>
          <a:bodyPr wrap="square" rtlCol="0">
            <a:spAutoFit/>
          </a:bodyPr>
          <a:lstStyle/>
          <a:p>
            <a:pPr algn="ctr"/>
            <a:r>
              <a:rPr lang="nl-BE" sz="2800" dirty="0" smtClean="0"/>
              <a:t>Almost no cell death, IC</a:t>
            </a:r>
            <a:r>
              <a:rPr lang="nl-BE" sz="1600" dirty="0" smtClean="0"/>
              <a:t>50</a:t>
            </a:r>
            <a:r>
              <a:rPr lang="nl-BE" sz="2800" dirty="0" smtClean="0"/>
              <a:t> is not calculated</a:t>
            </a:r>
            <a:endParaRPr lang="nl-BE" sz="2800" dirty="0"/>
          </a:p>
        </p:txBody>
      </p:sp>
    </p:spTree>
    <p:extLst>
      <p:ext uri="{BB962C8B-B14F-4D97-AF65-F5344CB8AC3E}">
        <p14:creationId xmlns:p14="http://schemas.microsoft.com/office/powerpoint/2010/main" val="3538985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15"/>
            <a:ext cx="8229600" cy="1111664"/>
          </a:xfrm>
        </p:spPr>
        <p:txBody>
          <a:bodyPr>
            <a:normAutofit/>
          </a:bodyPr>
          <a:lstStyle/>
          <a:p>
            <a:r>
              <a:rPr lang="nl-BE" sz="4800" dirty="0" smtClean="0">
                <a:latin typeface="Californian FB" pitchFamily="18" charset="0"/>
              </a:rPr>
              <a:t>Results: </a:t>
            </a:r>
            <a:r>
              <a:rPr lang="nl-BE" sz="4400" dirty="0" smtClean="0">
                <a:latin typeface="Californian FB" pitchFamily="18" charset="0"/>
              </a:rPr>
              <a:t>DAPI</a:t>
            </a:r>
            <a:r>
              <a:rPr lang="nl-BE" sz="4400" dirty="0" smtClean="0">
                <a:latin typeface="Batang" pitchFamily="18" charset="-127"/>
                <a:ea typeface="Batang" pitchFamily="18" charset="-127"/>
              </a:rPr>
              <a:t>-</a:t>
            </a:r>
            <a:r>
              <a:rPr lang="nl-BE" sz="4400" dirty="0" smtClean="0">
                <a:latin typeface="Californian FB" pitchFamily="18" charset="0"/>
              </a:rPr>
              <a:t>staining</a:t>
            </a:r>
            <a:endParaRPr lang="nl-BE" sz="4400" dirty="0">
              <a:latin typeface="Californian FB" pitchFamily="18" charset="0"/>
            </a:endParaRPr>
          </a:p>
        </p:txBody>
      </p:sp>
      <p:sp>
        <p:nvSpPr>
          <p:cNvPr id="3" name="Content Placeholder 2"/>
          <p:cNvSpPr>
            <a:spLocks noGrp="1"/>
          </p:cNvSpPr>
          <p:nvPr>
            <p:ph idx="1"/>
          </p:nvPr>
        </p:nvSpPr>
        <p:spPr/>
        <p:txBody>
          <a:bodyPr/>
          <a:lstStyle/>
          <a:p>
            <a:endParaRPr lang="nl-BE" dirty="0" smtClean="0"/>
          </a:p>
          <a:p>
            <a:endParaRPr lang="nl-BE" dirty="0"/>
          </a:p>
          <a:p>
            <a:endParaRPr lang="nl-BE"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24" y="2500403"/>
            <a:ext cx="4417600" cy="393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519337"/>
            <a:ext cx="9144000" cy="954107"/>
          </a:xfrm>
          <a:prstGeom prst="rect">
            <a:avLst/>
          </a:prstGeom>
          <a:noFill/>
        </p:spPr>
        <p:txBody>
          <a:bodyPr wrap="square" rtlCol="0">
            <a:spAutoFit/>
          </a:bodyPr>
          <a:lstStyle/>
          <a:p>
            <a:r>
              <a:rPr lang="nl-BE" sz="2800" dirty="0">
                <a:solidFill>
                  <a:schemeClr val="tx2"/>
                </a:solidFill>
              </a:rPr>
              <a:t>Extract from chloroform maceration of the seeds from the old jujube</a:t>
            </a:r>
          </a:p>
        </p:txBody>
      </p:sp>
      <p:sp>
        <p:nvSpPr>
          <p:cNvPr id="6" name="Down Arrow 5"/>
          <p:cNvSpPr/>
          <p:nvPr/>
        </p:nvSpPr>
        <p:spPr>
          <a:xfrm rot="3463643">
            <a:off x="1711853" y="4736416"/>
            <a:ext cx="331687" cy="477810"/>
          </a:xfrm>
          <a:prstGeom prst="downArrow">
            <a:avLst>
              <a:gd name="adj1" fmla="val 50000"/>
              <a:gd name="adj2" fmla="val 53023"/>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Down Arrow 9"/>
          <p:cNvSpPr/>
          <p:nvPr/>
        </p:nvSpPr>
        <p:spPr>
          <a:xfrm>
            <a:off x="2365125" y="4920702"/>
            <a:ext cx="334667" cy="538290"/>
          </a:xfrm>
          <a:prstGeom prst="downArrow">
            <a:avLst>
              <a:gd name="adj1" fmla="val 50000"/>
              <a:gd name="adj2" fmla="val 53023"/>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Picture 12" descr="C:\Users\User\AppData\Local\Microsoft\Windows\Temporary Internet Files\Content.Word\CRU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2158717"/>
            <a:ext cx="3749392" cy="4241961"/>
          </a:xfrm>
          <a:prstGeom prst="rect">
            <a:avLst/>
          </a:prstGeom>
          <a:noFill/>
          <a:ln>
            <a:noFill/>
          </a:ln>
        </p:spPr>
      </p:pic>
      <p:sp>
        <p:nvSpPr>
          <p:cNvPr id="14" name="Down Arrow 13"/>
          <p:cNvSpPr/>
          <p:nvPr/>
        </p:nvSpPr>
        <p:spPr>
          <a:xfrm rot="16026747">
            <a:off x="5854779" y="4645797"/>
            <a:ext cx="338992" cy="473957"/>
          </a:xfrm>
          <a:prstGeom prst="downArrow">
            <a:avLst>
              <a:gd name="adj1" fmla="val 50000"/>
              <a:gd name="adj2" fmla="val 53023"/>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Down Arrow 14"/>
          <p:cNvSpPr/>
          <p:nvPr/>
        </p:nvSpPr>
        <p:spPr>
          <a:xfrm rot="16026747" flipV="1">
            <a:off x="7461604" y="5175755"/>
            <a:ext cx="330761" cy="426678"/>
          </a:xfrm>
          <a:prstGeom prst="downArrow">
            <a:avLst>
              <a:gd name="adj1" fmla="val 50000"/>
              <a:gd name="adj2" fmla="val 53023"/>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xtBox 3"/>
          <p:cNvSpPr txBox="1"/>
          <p:nvPr/>
        </p:nvSpPr>
        <p:spPr>
          <a:xfrm>
            <a:off x="1115616" y="6513388"/>
            <a:ext cx="2160240" cy="369332"/>
          </a:xfrm>
          <a:prstGeom prst="rect">
            <a:avLst/>
          </a:prstGeom>
          <a:noFill/>
        </p:spPr>
        <p:txBody>
          <a:bodyPr wrap="square" rtlCol="0">
            <a:spAutoFit/>
          </a:bodyPr>
          <a:lstStyle/>
          <a:p>
            <a:r>
              <a:rPr lang="nl-BE" dirty="0" smtClean="0"/>
              <a:t>40x</a:t>
            </a:r>
            <a:endParaRPr lang="nl-BE" dirty="0"/>
          </a:p>
        </p:txBody>
      </p:sp>
      <p:sp>
        <p:nvSpPr>
          <p:cNvPr id="7" name="TextBox 6"/>
          <p:cNvSpPr txBox="1"/>
          <p:nvPr/>
        </p:nvSpPr>
        <p:spPr>
          <a:xfrm>
            <a:off x="5364088" y="6513388"/>
            <a:ext cx="2160240" cy="369332"/>
          </a:xfrm>
          <a:prstGeom prst="rect">
            <a:avLst/>
          </a:prstGeom>
          <a:noFill/>
        </p:spPr>
        <p:txBody>
          <a:bodyPr wrap="square" rtlCol="0">
            <a:spAutoFit/>
          </a:bodyPr>
          <a:lstStyle/>
          <a:p>
            <a:r>
              <a:rPr lang="nl-BE" dirty="0" smtClean="0"/>
              <a:t>40x</a:t>
            </a:r>
            <a:endParaRPr lang="nl-BE" dirty="0"/>
          </a:p>
        </p:txBody>
      </p:sp>
    </p:spTree>
    <p:extLst>
      <p:ext uri="{BB962C8B-B14F-4D97-AF65-F5344CB8AC3E}">
        <p14:creationId xmlns:p14="http://schemas.microsoft.com/office/powerpoint/2010/main" val="2179415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latin typeface="Californian FB" pitchFamily="18" charset="0"/>
              </a:rPr>
              <a:t>Conclusion</a:t>
            </a:r>
            <a:endParaRPr lang="nl-BE" dirty="0">
              <a:latin typeface="Californian FB" pitchFamily="18" charset="0"/>
            </a:endParaRPr>
          </a:p>
        </p:txBody>
      </p:sp>
      <p:sp>
        <p:nvSpPr>
          <p:cNvPr id="3" name="Content Placeholder 2"/>
          <p:cNvSpPr>
            <a:spLocks noGrp="1"/>
          </p:cNvSpPr>
          <p:nvPr>
            <p:ph idx="1"/>
          </p:nvPr>
        </p:nvSpPr>
        <p:spPr/>
        <p:txBody>
          <a:bodyPr/>
          <a:lstStyle/>
          <a:p>
            <a:endParaRPr lang="nl-BE" dirty="0" smtClean="0"/>
          </a:p>
          <a:p>
            <a:r>
              <a:rPr lang="nl-BE" sz="2800" dirty="0" smtClean="0"/>
              <a:t>Chloroform maceration: </a:t>
            </a:r>
          </a:p>
          <a:p>
            <a:pPr lvl="1"/>
            <a:r>
              <a:rPr lang="nl-BE" sz="2400" dirty="0"/>
              <a:t>A</a:t>
            </a:r>
            <a:r>
              <a:rPr lang="nl-BE" sz="2400" dirty="0" smtClean="0"/>
              <a:t>nticancer activity</a:t>
            </a:r>
          </a:p>
          <a:p>
            <a:pPr lvl="1"/>
            <a:endParaRPr lang="nl-BE" sz="1100" dirty="0" smtClean="0"/>
          </a:p>
          <a:p>
            <a:pPr lvl="1"/>
            <a:r>
              <a:rPr lang="nl-BE" sz="2400" dirty="0" smtClean="0"/>
              <a:t>Seeds from </a:t>
            </a:r>
            <a:r>
              <a:rPr lang="nl-BE" sz="2400" b="1" dirty="0" smtClean="0"/>
              <a:t>young </a:t>
            </a:r>
            <a:r>
              <a:rPr lang="nl-BE" sz="2400" dirty="0" smtClean="0"/>
              <a:t> jujube: IC</a:t>
            </a:r>
            <a:r>
              <a:rPr lang="nl-BE" sz="1400" dirty="0" smtClean="0"/>
              <a:t>50</a:t>
            </a:r>
            <a:r>
              <a:rPr lang="nl-BE" sz="2400" dirty="0" smtClean="0"/>
              <a:t> is too high</a:t>
            </a:r>
          </a:p>
          <a:p>
            <a:pPr lvl="1"/>
            <a:endParaRPr lang="nl-BE" sz="1100" dirty="0" smtClean="0"/>
          </a:p>
          <a:p>
            <a:pPr lvl="1"/>
            <a:r>
              <a:rPr lang="nl-BE" sz="2400" dirty="0" smtClean="0"/>
              <a:t>Seeds from </a:t>
            </a:r>
            <a:r>
              <a:rPr lang="nl-BE" sz="2400" b="1" dirty="0" smtClean="0"/>
              <a:t>old </a:t>
            </a:r>
            <a:r>
              <a:rPr lang="nl-BE" sz="2400" dirty="0" smtClean="0"/>
              <a:t> jujube: IC</a:t>
            </a:r>
            <a:r>
              <a:rPr lang="nl-BE" sz="1400" dirty="0" smtClean="0"/>
              <a:t>50</a:t>
            </a:r>
            <a:r>
              <a:rPr lang="nl-BE" sz="2400" dirty="0" smtClean="0"/>
              <a:t>= 290 µg/ml</a:t>
            </a:r>
          </a:p>
          <a:p>
            <a:pPr lvl="1"/>
            <a:endParaRPr lang="nl-BE" dirty="0" smtClean="0"/>
          </a:p>
          <a:p>
            <a:pPr lvl="1"/>
            <a:endParaRPr lang="nl-BE" dirty="0" smtClean="0"/>
          </a:p>
          <a:p>
            <a:r>
              <a:rPr lang="nl-BE" sz="2800" dirty="0" smtClean="0"/>
              <a:t>Hexane maceration: </a:t>
            </a:r>
          </a:p>
          <a:p>
            <a:pPr lvl="1"/>
            <a:r>
              <a:rPr lang="nl-BE" sz="2400" u="sng" dirty="0"/>
              <a:t>N</a:t>
            </a:r>
            <a:r>
              <a:rPr lang="nl-BE" sz="2400" u="sng" dirty="0" smtClean="0"/>
              <a:t>o</a:t>
            </a:r>
            <a:r>
              <a:rPr lang="nl-BE" sz="2400" dirty="0" smtClean="0"/>
              <a:t> anticancer activity</a:t>
            </a:r>
          </a:p>
          <a:p>
            <a:endParaRPr lang="nl-BE" dirty="0" smtClean="0"/>
          </a:p>
        </p:txBody>
      </p:sp>
      <p:sp>
        <p:nvSpPr>
          <p:cNvPr id="4" name="Right Arrow 3"/>
          <p:cNvSpPr/>
          <p:nvPr/>
        </p:nvSpPr>
        <p:spPr>
          <a:xfrm>
            <a:off x="2352103" y="4383289"/>
            <a:ext cx="864096" cy="216024"/>
          </a:xfrm>
          <a:prstGeom prst="rightArrow">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xtBox 4"/>
          <p:cNvSpPr txBox="1"/>
          <p:nvPr/>
        </p:nvSpPr>
        <p:spPr>
          <a:xfrm>
            <a:off x="3216199" y="4260468"/>
            <a:ext cx="3456384" cy="461665"/>
          </a:xfrm>
          <a:prstGeom prst="rect">
            <a:avLst/>
          </a:prstGeom>
          <a:noFill/>
        </p:spPr>
        <p:txBody>
          <a:bodyPr wrap="square" rtlCol="0">
            <a:spAutoFit/>
          </a:bodyPr>
          <a:lstStyle/>
          <a:p>
            <a:r>
              <a:rPr lang="nl-BE" sz="2400" dirty="0">
                <a:solidFill>
                  <a:schemeClr val="tx2"/>
                </a:solidFill>
              </a:rPr>
              <a:t>Cell death: apoptosis</a:t>
            </a:r>
          </a:p>
        </p:txBody>
      </p:sp>
    </p:spTree>
    <p:extLst>
      <p:ext uri="{BB962C8B-B14F-4D97-AF65-F5344CB8AC3E}">
        <p14:creationId xmlns:p14="http://schemas.microsoft.com/office/powerpoint/2010/main" val="2914648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latin typeface="Californian FB" pitchFamily="18" charset="0"/>
              </a:rPr>
              <a:t>Future prospects</a:t>
            </a:r>
            <a:endParaRPr lang="nl-BE" dirty="0">
              <a:latin typeface="Californian FB" pitchFamily="18" charset="0"/>
            </a:endParaRPr>
          </a:p>
        </p:txBody>
      </p:sp>
      <p:sp>
        <p:nvSpPr>
          <p:cNvPr id="3" name="Content Placeholder 2"/>
          <p:cNvSpPr>
            <a:spLocks noGrp="1"/>
          </p:cNvSpPr>
          <p:nvPr>
            <p:ph idx="1"/>
          </p:nvPr>
        </p:nvSpPr>
        <p:spPr/>
        <p:txBody>
          <a:bodyPr/>
          <a:lstStyle/>
          <a:p>
            <a:endParaRPr lang="nl-BE" dirty="0" smtClean="0"/>
          </a:p>
          <a:p>
            <a:r>
              <a:rPr lang="nl-BE" sz="2800" dirty="0" smtClean="0"/>
              <a:t>Flow cytometry </a:t>
            </a:r>
          </a:p>
          <a:p>
            <a:pPr lvl="1"/>
            <a:r>
              <a:rPr lang="nl-BE" sz="2400" dirty="0" smtClean="0"/>
              <a:t>Early or late apoptosis</a:t>
            </a:r>
          </a:p>
          <a:p>
            <a:pPr lvl="1"/>
            <a:endParaRPr lang="nl-BE" sz="2400" dirty="0"/>
          </a:p>
          <a:p>
            <a:r>
              <a:rPr lang="nl-BE" sz="2800" dirty="0" smtClean="0"/>
              <a:t>DNA fragment analysis</a:t>
            </a:r>
          </a:p>
          <a:p>
            <a:endParaRPr lang="nl-BE" sz="2800" dirty="0"/>
          </a:p>
          <a:p>
            <a:r>
              <a:rPr lang="nl-BE" sz="2800" dirty="0" smtClean="0"/>
              <a:t>Search the mechanism of apoptosis</a:t>
            </a:r>
          </a:p>
          <a:p>
            <a:pPr lvl="1"/>
            <a:r>
              <a:rPr lang="nl-BE" sz="2400" dirty="0" smtClean="0"/>
              <a:t>Intrinsic or extrinsic </a:t>
            </a:r>
            <a:endParaRPr lang="nl-BE" sz="2400" dirty="0"/>
          </a:p>
        </p:txBody>
      </p:sp>
    </p:spTree>
    <p:extLst>
      <p:ext uri="{BB962C8B-B14F-4D97-AF65-F5344CB8AC3E}">
        <p14:creationId xmlns:p14="http://schemas.microsoft.com/office/powerpoint/2010/main" val="913657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852936"/>
            <a:ext cx="8686800" cy="1463040"/>
          </a:xfrm>
        </p:spPr>
        <p:txBody>
          <a:bodyPr/>
          <a:lstStyle/>
          <a:p>
            <a:r>
              <a:rPr lang="nl-BE" sz="3600" dirty="0">
                <a:latin typeface="Californian FB" pitchFamily="18" charset="0"/>
              </a:rPr>
              <a:t>Study of </a:t>
            </a:r>
            <a:r>
              <a:rPr lang="nl-BE" sz="3600" i="1" dirty="0">
                <a:latin typeface="Californian FB" pitchFamily="18" charset="0"/>
              </a:rPr>
              <a:t>in vitro </a:t>
            </a:r>
            <a:r>
              <a:rPr lang="nl-BE" sz="3600" dirty="0">
                <a:latin typeface="Californian FB" pitchFamily="18" charset="0"/>
              </a:rPr>
              <a:t>anticancer activity of the jujube seed extracts against the HCT 116 colorectal cancer cell line</a:t>
            </a:r>
            <a:endParaRPr lang="nl-BE" sz="3600" dirty="0"/>
          </a:p>
        </p:txBody>
      </p:sp>
      <p:sp>
        <p:nvSpPr>
          <p:cNvPr id="5" name="Text Placeholder 4"/>
          <p:cNvSpPr>
            <a:spLocks noGrp="1"/>
          </p:cNvSpPr>
          <p:nvPr>
            <p:ph type="body" idx="1"/>
          </p:nvPr>
        </p:nvSpPr>
        <p:spPr/>
        <p:txBody>
          <a:bodyPr/>
          <a:lstStyle/>
          <a:p>
            <a:r>
              <a:rPr lang="nl-BE" dirty="0" smtClean="0"/>
              <a:t>Tille Vanlangendonck</a:t>
            </a:r>
            <a:endParaRPr lang="nl-BE" dirty="0"/>
          </a:p>
        </p:txBody>
      </p:sp>
      <p:pic>
        <p:nvPicPr>
          <p:cNvPr id="6" name="Afbeelding 35" descr="logo_howe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9375"/>
            <a:ext cx="2988394" cy="12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http://www.icamkku.com/Logo/kku%20log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9208" y="-50483"/>
            <a:ext cx="1864792" cy="23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912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solidFill>
                  <a:schemeClr val="bg1"/>
                </a:solidFill>
              </a:rPr>
              <a:t>Index</a:t>
            </a:r>
            <a:endParaRPr lang="nl-BE" dirty="0">
              <a:solidFill>
                <a:schemeClr val="bg1"/>
              </a:solidFill>
            </a:endParaRPr>
          </a:p>
        </p:txBody>
      </p:sp>
      <p:sp>
        <p:nvSpPr>
          <p:cNvPr id="3" name="Content Placeholder 2"/>
          <p:cNvSpPr>
            <a:spLocks noGrp="1"/>
          </p:cNvSpPr>
          <p:nvPr>
            <p:ph idx="1"/>
          </p:nvPr>
        </p:nvSpPr>
        <p:spPr>
          <a:xfrm>
            <a:off x="467544" y="1700808"/>
            <a:ext cx="8229600" cy="4525963"/>
          </a:xfrm>
        </p:spPr>
        <p:txBody>
          <a:bodyPr/>
          <a:lstStyle/>
          <a:p>
            <a:r>
              <a:rPr lang="nl-BE" dirty="0" smtClean="0"/>
              <a:t>Introduction</a:t>
            </a:r>
          </a:p>
          <a:p>
            <a:endParaRPr lang="nl-BE" dirty="0"/>
          </a:p>
          <a:p>
            <a:r>
              <a:rPr lang="nl-BE" dirty="0" smtClean="0"/>
              <a:t>Methodology</a:t>
            </a:r>
          </a:p>
          <a:p>
            <a:endParaRPr lang="nl-BE" dirty="0"/>
          </a:p>
          <a:p>
            <a:r>
              <a:rPr lang="nl-BE" dirty="0" smtClean="0"/>
              <a:t>Results</a:t>
            </a:r>
          </a:p>
          <a:p>
            <a:endParaRPr lang="nl-BE" dirty="0"/>
          </a:p>
          <a:p>
            <a:r>
              <a:rPr lang="nl-BE" dirty="0" smtClean="0"/>
              <a:t>Conclusion</a:t>
            </a:r>
          </a:p>
          <a:p>
            <a:endParaRPr lang="nl-BE" dirty="0"/>
          </a:p>
          <a:p>
            <a:r>
              <a:rPr lang="nl-BE" dirty="0" smtClean="0"/>
              <a:t>Future prospects</a:t>
            </a:r>
            <a:endParaRPr lang="nl-BE" dirty="0"/>
          </a:p>
        </p:txBody>
      </p:sp>
    </p:spTree>
    <p:extLst>
      <p:ext uri="{BB962C8B-B14F-4D97-AF65-F5344CB8AC3E}">
        <p14:creationId xmlns:p14="http://schemas.microsoft.com/office/powerpoint/2010/main" val="137666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6000" dirty="0" smtClean="0">
                <a:latin typeface="Californian FB" pitchFamily="18" charset="0"/>
              </a:rPr>
              <a:t>Introduction</a:t>
            </a:r>
            <a:endParaRPr lang="nl-BE" sz="6000" dirty="0">
              <a:latin typeface="Californian FB" pitchFamily="18" charset="0"/>
            </a:endParaRPr>
          </a:p>
        </p:txBody>
      </p:sp>
      <p:sp>
        <p:nvSpPr>
          <p:cNvPr id="3" name="Content Placeholder 2"/>
          <p:cNvSpPr>
            <a:spLocks noGrp="1"/>
          </p:cNvSpPr>
          <p:nvPr>
            <p:ph idx="1"/>
          </p:nvPr>
        </p:nvSpPr>
        <p:spPr>
          <a:xfrm>
            <a:off x="323528" y="1600200"/>
            <a:ext cx="8363272" cy="4925144"/>
          </a:xfrm>
        </p:spPr>
        <p:txBody>
          <a:bodyPr>
            <a:normAutofit lnSpcReduction="10000"/>
          </a:bodyPr>
          <a:lstStyle/>
          <a:p>
            <a:endParaRPr lang="nl-BE" i="1" dirty="0" smtClean="0"/>
          </a:p>
          <a:p>
            <a:r>
              <a:rPr lang="nl-BE" i="1" dirty="0" smtClean="0"/>
              <a:t>Ziziphus mauritiana </a:t>
            </a:r>
            <a:r>
              <a:rPr lang="nl-BE" dirty="0" smtClean="0"/>
              <a:t>= jujube</a:t>
            </a:r>
          </a:p>
          <a:p>
            <a:pPr lvl="1"/>
            <a:r>
              <a:rPr lang="nl-BE" dirty="0" smtClean="0"/>
              <a:t>Seeds from an old/ripe jujube</a:t>
            </a:r>
          </a:p>
          <a:p>
            <a:pPr lvl="1"/>
            <a:r>
              <a:rPr lang="nl-BE" dirty="0" smtClean="0"/>
              <a:t>Seeds from a young/unripe jujube</a:t>
            </a:r>
          </a:p>
          <a:p>
            <a:endParaRPr lang="nl-BE" dirty="0"/>
          </a:p>
          <a:p>
            <a:r>
              <a:rPr lang="nl-BE" dirty="0" smtClean="0"/>
              <a:t>Pharmaceutical effects</a:t>
            </a:r>
          </a:p>
          <a:p>
            <a:pPr lvl="1"/>
            <a:r>
              <a:rPr lang="nl-BE" dirty="0" smtClean="0"/>
              <a:t>Seeds: sedative</a:t>
            </a:r>
          </a:p>
          <a:p>
            <a:pPr lvl="1"/>
            <a:r>
              <a:rPr lang="nl-BE" dirty="0" smtClean="0"/>
              <a:t>Fruit: relieve cough and fever</a:t>
            </a:r>
          </a:p>
          <a:p>
            <a:pPr lvl="1"/>
            <a:endParaRPr lang="nl-BE" dirty="0" smtClean="0"/>
          </a:p>
          <a:p>
            <a:r>
              <a:rPr lang="nl-BE" dirty="0" smtClean="0"/>
              <a:t>Triterpenic acids</a:t>
            </a:r>
          </a:p>
          <a:p>
            <a:pPr lvl="1"/>
            <a:r>
              <a:rPr lang="nl-BE" dirty="0" smtClean="0"/>
              <a:t>Betulinic acid (C</a:t>
            </a:r>
            <a:r>
              <a:rPr lang="nl-BE" baseline="-25000" dirty="0" smtClean="0"/>
              <a:t>30</a:t>
            </a:r>
            <a:r>
              <a:rPr lang="nl-BE" dirty="0" smtClean="0"/>
              <a:t>H</a:t>
            </a:r>
            <a:r>
              <a:rPr lang="nl-BE" baseline="-25000" dirty="0" smtClean="0"/>
              <a:t>48</a:t>
            </a:r>
            <a:r>
              <a:rPr lang="nl-BE" dirty="0" smtClean="0"/>
              <a:t>O</a:t>
            </a:r>
            <a:r>
              <a:rPr lang="nl-BE" baseline="-25000" dirty="0" smtClean="0"/>
              <a:t>3</a:t>
            </a:r>
            <a:r>
              <a:rPr lang="nl-BE" dirty="0"/>
              <a:t>)</a:t>
            </a:r>
          </a:p>
          <a:p>
            <a:pPr lvl="1"/>
            <a:r>
              <a:rPr lang="nl-BE" dirty="0" smtClean="0"/>
              <a:t>Maslinic acid (C</a:t>
            </a:r>
            <a:r>
              <a:rPr lang="nl-BE" baseline="-25000" dirty="0" smtClean="0"/>
              <a:t>30</a:t>
            </a:r>
            <a:r>
              <a:rPr lang="nl-BE" dirty="0" smtClean="0"/>
              <a:t>H</a:t>
            </a:r>
            <a:r>
              <a:rPr lang="nl-BE" baseline="-25000" dirty="0" smtClean="0"/>
              <a:t>48</a:t>
            </a:r>
            <a:r>
              <a:rPr lang="nl-BE" dirty="0" smtClean="0"/>
              <a:t>O</a:t>
            </a:r>
            <a:r>
              <a:rPr lang="nl-BE" baseline="-25000" dirty="0" smtClean="0"/>
              <a:t>4</a:t>
            </a:r>
            <a:r>
              <a:rPr lang="nl-BE" dirty="0"/>
              <a:t>)</a:t>
            </a:r>
          </a:p>
          <a:p>
            <a:pPr lvl="1"/>
            <a:r>
              <a:rPr lang="nl-BE" dirty="0" smtClean="0"/>
              <a:t>Oleanolic acid (</a:t>
            </a:r>
            <a:r>
              <a:rPr lang="nl-BE" dirty="0"/>
              <a:t>C</a:t>
            </a:r>
            <a:r>
              <a:rPr lang="nl-BE" baseline="-25000" dirty="0"/>
              <a:t>30</a:t>
            </a:r>
            <a:r>
              <a:rPr lang="nl-BE" dirty="0"/>
              <a:t>H</a:t>
            </a:r>
            <a:r>
              <a:rPr lang="nl-BE" baseline="-25000" dirty="0"/>
              <a:t>48</a:t>
            </a:r>
            <a:r>
              <a:rPr lang="nl-BE" dirty="0"/>
              <a:t>O</a:t>
            </a:r>
            <a:r>
              <a:rPr lang="nl-BE" baseline="-25000" dirty="0"/>
              <a:t>3</a:t>
            </a:r>
            <a:r>
              <a:rPr lang="nl-BE" dirty="0" smtClean="0"/>
              <a:t>)</a:t>
            </a:r>
          </a:p>
          <a:p>
            <a:endParaRPr lang="nl-BE" dirty="0"/>
          </a:p>
        </p:txBody>
      </p:sp>
      <p:pic>
        <p:nvPicPr>
          <p:cNvPr id="4" name="Picture 3"/>
          <p:cNvPicPr/>
          <p:nvPr/>
        </p:nvPicPr>
        <p:blipFill>
          <a:blip r:embed="rId3"/>
          <a:stretch>
            <a:fillRect/>
          </a:stretch>
        </p:blipFill>
        <p:spPr>
          <a:xfrm>
            <a:off x="4644008" y="3645024"/>
            <a:ext cx="4104456" cy="3024336"/>
          </a:xfrm>
          <a:prstGeom prst="rect">
            <a:avLst/>
          </a:prstGeom>
        </p:spPr>
      </p:pic>
    </p:spTree>
    <p:extLst>
      <p:ext uri="{BB962C8B-B14F-4D97-AF65-F5344CB8AC3E}">
        <p14:creationId xmlns:p14="http://schemas.microsoft.com/office/powerpoint/2010/main" val="3201453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6000" dirty="0" smtClean="0">
                <a:latin typeface="Californian FB" pitchFamily="18" charset="0"/>
              </a:rPr>
              <a:t>Methodology</a:t>
            </a:r>
            <a:endParaRPr lang="nl-BE" sz="6000" dirty="0"/>
          </a:p>
        </p:txBody>
      </p:sp>
      <p:sp>
        <p:nvSpPr>
          <p:cNvPr id="4" name="TextBox 3"/>
          <p:cNvSpPr txBox="1"/>
          <p:nvPr/>
        </p:nvSpPr>
        <p:spPr>
          <a:xfrm>
            <a:off x="215516" y="1628800"/>
            <a:ext cx="2916324" cy="646331"/>
          </a:xfrm>
          <a:prstGeom prst="rect">
            <a:avLst/>
          </a:prstGeom>
          <a:solidFill>
            <a:schemeClr val="accent2">
              <a:lumMod val="60000"/>
              <a:lumOff val="40000"/>
            </a:schemeClr>
          </a:solidFill>
          <a:ln w="38100">
            <a:solidFill>
              <a:srgbClr val="C00000"/>
            </a:solidFill>
          </a:ln>
        </p:spPr>
        <p:txBody>
          <a:bodyPr wrap="square" rtlCol="0">
            <a:spAutoFit/>
          </a:bodyPr>
          <a:lstStyle/>
          <a:p>
            <a:pPr algn="ctr"/>
            <a:r>
              <a:rPr lang="nl-BE" sz="3600" dirty="0" smtClean="0">
                <a:solidFill>
                  <a:schemeClr val="accent2">
                    <a:lumMod val="50000"/>
                  </a:schemeClr>
                </a:solidFill>
              </a:rPr>
              <a:t>Jujube seed</a:t>
            </a:r>
            <a:endParaRPr lang="nl-BE" sz="3600" dirty="0">
              <a:solidFill>
                <a:schemeClr val="accent2">
                  <a:lumMod val="50000"/>
                </a:schemeClr>
              </a:solidFill>
            </a:endParaRPr>
          </a:p>
        </p:txBody>
      </p:sp>
      <p:sp>
        <p:nvSpPr>
          <p:cNvPr id="5" name="TextBox 4"/>
          <p:cNvSpPr txBox="1"/>
          <p:nvPr/>
        </p:nvSpPr>
        <p:spPr>
          <a:xfrm>
            <a:off x="1187624" y="3160238"/>
            <a:ext cx="1944216" cy="646331"/>
          </a:xfrm>
          <a:prstGeom prst="rect">
            <a:avLst/>
          </a:prstGeom>
          <a:solidFill>
            <a:schemeClr val="accent2">
              <a:lumMod val="60000"/>
              <a:lumOff val="40000"/>
            </a:schemeClr>
          </a:solidFill>
          <a:ln w="38100">
            <a:noFill/>
          </a:ln>
        </p:spPr>
        <p:txBody>
          <a:bodyPr wrap="square" rtlCol="0">
            <a:spAutoFit/>
          </a:bodyPr>
          <a:lstStyle/>
          <a:p>
            <a:pPr algn="ctr"/>
            <a:r>
              <a:rPr lang="nl-BE" sz="3600" dirty="0" smtClean="0">
                <a:solidFill>
                  <a:schemeClr val="accent2">
                    <a:lumMod val="50000"/>
                  </a:schemeClr>
                </a:solidFill>
              </a:rPr>
              <a:t>Extract</a:t>
            </a:r>
            <a:endParaRPr lang="nl-BE" sz="3600" dirty="0">
              <a:solidFill>
                <a:schemeClr val="accent2">
                  <a:lumMod val="50000"/>
                </a:schemeClr>
              </a:solidFill>
            </a:endParaRPr>
          </a:p>
        </p:txBody>
      </p:sp>
      <p:sp>
        <p:nvSpPr>
          <p:cNvPr id="6" name="TextBox 5"/>
          <p:cNvSpPr txBox="1"/>
          <p:nvPr/>
        </p:nvSpPr>
        <p:spPr>
          <a:xfrm>
            <a:off x="1187624" y="4725144"/>
            <a:ext cx="1944216" cy="707886"/>
          </a:xfrm>
          <a:prstGeom prst="rect">
            <a:avLst/>
          </a:prstGeom>
          <a:solidFill>
            <a:schemeClr val="accent2">
              <a:lumMod val="60000"/>
              <a:lumOff val="40000"/>
            </a:schemeClr>
          </a:solidFill>
          <a:ln w="38100">
            <a:noFill/>
          </a:ln>
        </p:spPr>
        <p:txBody>
          <a:bodyPr wrap="square" rtlCol="0">
            <a:spAutoFit/>
          </a:bodyPr>
          <a:lstStyle/>
          <a:p>
            <a:pPr algn="ctr"/>
            <a:r>
              <a:rPr lang="nl-BE" sz="4000" dirty="0" smtClean="0">
                <a:solidFill>
                  <a:schemeClr val="accent2">
                    <a:lumMod val="50000"/>
                  </a:schemeClr>
                </a:solidFill>
              </a:rPr>
              <a:t>IC</a:t>
            </a:r>
            <a:r>
              <a:rPr lang="nl-BE" dirty="0" smtClean="0">
                <a:solidFill>
                  <a:schemeClr val="accent2">
                    <a:lumMod val="50000"/>
                  </a:schemeClr>
                </a:solidFill>
              </a:rPr>
              <a:t>50</a:t>
            </a:r>
            <a:endParaRPr lang="nl-BE" dirty="0">
              <a:solidFill>
                <a:schemeClr val="accent2">
                  <a:lumMod val="50000"/>
                </a:schemeClr>
              </a:solidFill>
            </a:endParaRPr>
          </a:p>
        </p:txBody>
      </p:sp>
      <p:sp>
        <p:nvSpPr>
          <p:cNvPr id="7" name="Down Arrow 6"/>
          <p:cNvSpPr/>
          <p:nvPr/>
        </p:nvSpPr>
        <p:spPr>
          <a:xfrm>
            <a:off x="2015716" y="2348880"/>
            <a:ext cx="288032" cy="6576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Down Arrow 7"/>
          <p:cNvSpPr/>
          <p:nvPr/>
        </p:nvSpPr>
        <p:spPr>
          <a:xfrm>
            <a:off x="2015716" y="3921225"/>
            <a:ext cx="288032" cy="659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Oval 9"/>
          <p:cNvSpPr/>
          <p:nvPr/>
        </p:nvSpPr>
        <p:spPr>
          <a:xfrm>
            <a:off x="2915816" y="2204864"/>
            <a:ext cx="1944216" cy="1080120"/>
          </a:xfrm>
          <a:prstGeom prst="ellipse">
            <a:avLst/>
          </a:prstGeom>
          <a:solidFill>
            <a:schemeClr val="accent5">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Oval 10"/>
          <p:cNvSpPr/>
          <p:nvPr/>
        </p:nvSpPr>
        <p:spPr>
          <a:xfrm>
            <a:off x="2915816" y="3711117"/>
            <a:ext cx="2043066" cy="1080120"/>
          </a:xfrm>
          <a:prstGeom prst="ellipse">
            <a:avLst/>
          </a:prstGeom>
          <a:solidFill>
            <a:schemeClr val="accent5">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xtBox 11"/>
          <p:cNvSpPr txBox="1"/>
          <p:nvPr/>
        </p:nvSpPr>
        <p:spPr>
          <a:xfrm>
            <a:off x="2987824" y="2483314"/>
            <a:ext cx="2232248" cy="523220"/>
          </a:xfrm>
          <a:prstGeom prst="rect">
            <a:avLst/>
          </a:prstGeom>
          <a:noFill/>
        </p:spPr>
        <p:txBody>
          <a:bodyPr wrap="square" rtlCol="0">
            <a:spAutoFit/>
          </a:bodyPr>
          <a:lstStyle/>
          <a:p>
            <a:r>
              <a:rPr lang="nl-BE" sz="2800" b="1" dirty="0" smtClean="0">
                <a:solidFill>
                  <a:srgbClr val="C00000"/>
                </a:solidFill>
              </a:rPr>
              <a:t>Maceration</a:t>
            </a:r>
            <a:endParaRPr lang="nl-BE" sz="2800" b="1" dirty="0">
              <a:solidFill>
                <a:srgbClr val="C00000"/>
              </a:solidFill>
            </a:endParaRPr>
          </a:p>
        </p:txBody>
      </p:sp>
      <p:sp>
        <p:nvSpPr>
          <p:cNvPr id="13" name="TextBox 12"/>
          <p:cNvSpPr txBox="1"/>
          <p:nvPr/>
        </p:nvSpPr>
        <p:spPr>
          <a:xfrm>
            <a:off x="2821225" y="4020344"/>
            <a:ext cx="2232248" cy="461665"/>
          </a:xfrm>
          <a:prstGeom prst="rect">
            <a:avLst/>
          </a:prstGeom>
          <a:noFill/>
        </p:spPr>
        <p:txBody>
          <a:bodyPr wrap="square" rtlCol="0">
            <a:spAutoFit/>
          </a:bodyPr>
          <a:lstStyle/>
          <a:p>
            <a:r>
              <a:rPr lang="nl-BE" sz="2400" b="1" dirty="0" smtClean="0">
                <a:solidFill>
                  <a:schemeClr val="bg1"/>
                </a:solidFill>
              </a:rPr>
              <a:t> </a:t>
            </a:r>
            <a:r>
              <a:rPr lang="nl-BE" sz="2400" b="1" dirty="0" smtClean="0">
                <a:solidFill>
                  <a:srgbClr val="C00000"/>
                </a:solidFill>
              </a:rPr>
              <a:t>Cytotoxicitytest</a:t>
            </a:r>
            <a:endParaRPr lang="nl-BE" sz="2400" b="1" dirty="0">
              <a:solidFill>
                <a:srgbClr val="C00000"/>
              </a:solidFill>
            </a:endParaRPr>
          </a:p>
        </p:txBody>
      </p:sp>
      <p:sp>
        <p:nvSpPr>
          <p:cNvPr id="15" name="TextBox 14"/>
          <p:cNvSpPr txBox="1"/>
          <p:nvPr/>
        </p:nvSpPr>
        <p:spPr>
          <a:xfrm>
            <a:off x="5053473" y="5976040"/>
            <a:ext cx="2497697" cy="646331"/>
          </a:xfrm>
          <a:prstGeom prst="rect">
            <a:avLst/>
          </a:prstGeom>
          <a:solidFill>
            <a:schemeClr val="accent2">
              <a:lumMod val="60000"/>
              <a:lumOff val="40000"/>
            </a:schemeClr>
          </a:solidFill>
        </p:spPr>
        <p:txBody>
          <a:bodyPr wrap="square" rtlCol="0">
            <a:spAutoFit/>
          </a:bodyPr>
          <a:lstStyle/>
          <a:p>
            <a:pPr algn="ctr"/>
            <a:r>
              <a:rPr lang="nl-BE" sz="3600" dirty="0" smtClean="0">
                <a:solidFill>
                  <a:schemeClr val="accent2">
                    <a:lumMod val="50000"/>
                  </a:schemeClr>
                </a:solidFill>
              </a:rPr>
              <a:t>Apoptosis</a:t>
            </a:r>
            <a:endParaRPr lang="nl-BE" sz="1600" dirty="0">
              <a:solidFill>
                <a:schemeClr val="accent2">
                  <a:lumMod val="50000"/>
                </a:schemeClr>
              </a:solidFill>
            </a:endParaRPr>
          </a:p>
        </p:txBody>
      </p:sp>
      <p:sp>
        <p:nvSpPr>
          <p:cNvPr id="19" name="TextBox 18"/>
          <p:cNvSpPr txBox="1"/>
          <p:nvPr/>
        </p:nvSpPr>
        <p:spPr>
          <a:xfrm>
            <a:off x="1342931" y="5685077"/>
            <a:ext cx="1633601" cy="769441"/>
          </a:xfrm>
          <a:prstGeom prst="rect">
            <a:avLst/>
          </a:prstGeom>
          <a:noFill/>
        </p:spPr>
        <p:txBody>
          <a:bodyPr wrap="square" rtlCol="0">
            <a:spAutoFit/>
          </a:bodyPr>
          <a:lstStyle/>
          <a:p>
            <a:r>
              <a:rPr lang="nl-BE" sz="4400" b="1" dirty="0" smtClean="0">
                <a:solidFill>
                  <a:schemeClr val="accent2">
                    <a:lumMod val="50000"/>
                  </a:schemeClr>
                </a:solidFill>
              </a:rPr>
              <a:t>DAPI</a:t>
            </a:r>
            <a:endParaRPr lang="nl-BE" sz="4400" b="1" dirty="0">
              <a:solidFill>
                <a:schemeClr val="accent2">
                  <a:lumMod val="50000"/>
                </a:schemeClr>
              </a:solidFill>
            </a:endParaRPr>
          </a:p>
        </p:txBody>
      </p:sp>
      <p:sp>
        <p:nvSpPr>
          <p:cNvPr id="14" name="Right Arrow 13"/>
          <p:cNvSpPr/>
          <p:nvPr/>
        </p:nvSpPr>
        <p:spPr>
          <a:xfrm>
            <a:off x="2987824" y="6197603"/>
            <a:ext cx="1728192" cy="323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ight Arrow 15"/>
          <p:cNvSpPr/>
          <p:nvPr/>
        </p:nvSpPr>
        <p:spPr>
          <a:xfrm rot="20375108">
            <a:off x="2916481" y="5573364"/>
            <a:ext cx="1800200" cy="320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TextBox 19"/>
          <p:cNvSpPr txBox="1"/>
          <p:nvPr/>
        </p:nvSpPr>
        <p:spPr>
          <a:xfrm>
            <a:off x="5053473" y="4946289"/>
            <a:ext cx="2830895" cy="646331"/>
          </a:xfrm>
          <a:prstGeom prst="rect">
            <a:avLst/>
          </a:prstGeom>
          <a:solidFill>
            <a:schemeClr val="accent2">
              <a:lumMod val="60000"/>
              <a:lumOff val="40000"/>
            </a:schemeClr>
          </a:solidFill>
        </p:spPr>
        <p:txBody>
          <a:bodyPr wrap="square" rtlCol="0">
            <a:spAutoFit/>
          </a:bodyPr>
          <a:lstStyle/>
          <a:p>
            <a:pPr algn="ctr"/>
            <a:r>
              <a:rPr lang="nl-BE" sz="3600" dirty="0" smtClean="0">
                <a:solidFill>
                  <a:schemeClr val="accent2">
                    <a:lumMod val="50000"/>
                  </a:schemeClr>
                </a:solidFill>
              </a:rPr>
              <a:t>No apoptosis</a:t>
            </a:r>
            <a:endParaRPr lang="nl-BE" sz="1600" dirty="0">
              <a:solidFill>
                <a:schemeClr val="accent2">
                  <a:lumMod val="50000"/>
                </a:schemeClr>
              </a:solidFill>
            </a:endParaRPr>
          </a:p>
        </p:txBody>
      </p:sp>
    </p:spTree>
    <p:extLst>
      <p:ext uri="{BB962C8B-B14F-4D97-AF65-F5344CB8AC3E}">
        <p14:creationId xmlns:p14="http://schemas.microsoft.com/office/powerpoint/2010/main" val="1364443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latin typeface="Californian FB" pitchFamily="18" charset="0"/>
              </a:rPr>
              <a:t>Methodology: </a:t>
            </a:r>
            <a:r>
              <a:rPr lang="nl-BE" sz="4400" dirty="0" smtClean="0">
                <a:latin typeface="Californian FB" pitchFamily="18" charset="0"/>
              </a:rPr>
              <a:t>Maceration</a:t>
            </a:r>
            <a:endParaRPr lang="nl-BE" sz="4400" dirty="0">
              <a:latin typeface="Californian FB" pitchFamily="18" charset="0"/>
            </a:endParaRPr>
          </a:p>
        </p:txBody>
      </p:sp>
      <p:sp>
        <p:nvSpPr>
          <p:cNvPr id="3" name="Content Placeholder 2"/>
          <p:cNvSpPr>
            <a:spLocks noGrp="1"/>
          </p:cNvSpPr>
          <p:nvPr>
            <p:ph idx="1"/>
          </p:nvPr>
        </p:nvSpPr>
        <p:spPr/>
        <p:txBody>
          <a:bodyPr>
            <a:normAutofit lnSpcReduction="10000"/>
          </a:bodyPr>
          <a:lstStyle/>
          <a:p>
            <a:endParaRPr lang="nl-BE" sz="1000" dirty="0" smtClean="0"/>
          </a:p>
          <a:p>
            <a:r>
              <a:rPr lang="nl-BE" dirty="0" smtClean="0"/>
              <a:t>Soaking the plant material</a:t>
            </a:r>
          </a:p>
          <a:p>
            <a:endParaRPr lang="nl-BE" dirty="0"/>
          </a:p>
          <a:p>
            <a:r>
              <a:rPr lang="nl-BE" dirty="0"/>
              <a:t>6</a:t>
            </a:r>
            <a:r>
              <a:rPr lang="nl-BE" dirty="0" smtClean="0"/>
              <a:t> solvents</a:t>
            </a:r>
          </a:p>
          <a:p>
            <a:pPr lvl="1"/>
            <a:r>
              <a:rPr lang="nl-BE" dirty="0" smtClean="0"/>
              <a:t>Water</a:t>
            </a:r>
          </a:p>
          <a:p>
            <a:pPr lvl="1"/>
            <a:r>
              <a:rPr lang="nl-BE" dirty="0" smtClean="0"/>
              <a:t>Ethanol</a:t>
            </a:r>
          </a:p>
          <a:p>
            <a:pPr lvl="1"/>
            <a:r>
              <a:rPr lang="nl-BE" dirty="0" smtClean="0"/>
              <a:t>Dichloromethane</a:t>
            </a:r>
          </a:p>
          <a:p>
            <a:pPr lvl="1"/>
            <a:r>
              <a:rPr lang="nl-BE" dirty="0" smtClean="0"/>
              <a:t>Ethylacetate</a:t>
            </a:r>
          </a:p>
          <a:p>
            <a:pPr lvl="1"/>
            <a:r>
              <a:rPr lang="nl-BE" dirty="0" smtClean="0"/>
              <a:t>Chloroform</a:t>
            </a:r>
          </a:p>
          <a:p>
            <a:pPr lvl="1"/>
            <a:r>
              <a:rPr lang="nl-BE" dirty="0" smtClean="0"/>
              <a:t>Hexane</a:t>
            </a:r>
          </a:p>
          <a:p>
            <a:endParaRPr lang="nl-BE" dirty="0"/>
          </a:p>
          <a:p>
            <a:r>
              <a:rPr lang="nl-BE" dirty="0" smtClean="0"/>
              <a:t>Evaporation</a:t>
            </a:r>
          </a:p>
          <a:p>
            <a:endParaRPr lang="nl-BE" dirty="0"/>
          </a:p>
          <a:p>
            <a:endParaRPr lang="nl-BE" dirty="0"/>
          </a:p>
        </p:txBody>
      </p:sp>
      <p:pic>
        <p:nvPicPr>
          <p:cNvPr id="1026" name="Picture 2" descr="C:\Users\User\Desktop\foto's thailand\IMAG02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549" y="1772816"/>
            <a:ext cx="3024336"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a:extLst/>
        </p:spPr>
      </p:pic>
      <p:sp>
        <p:nvSpPr>
          <p:cNvPr id="6" name="Rectangle 5"/>
          <p:cNvSpPr/>
          <p:nvPr/>
        </p:nvSpPr>
        <p:spPr>
          <a:xfrm>
            <a:off x="899592" y="4365104"/>
            <a:ext cx="1800200" cy="648072"/>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2893124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6000" dirty="0" smtClean="0">
                <a:latin typeface="Californian FB" pitchFamily="18" charset="0"/>
              </a:rPr>
              <a:t>Methodology</a:t>
            </a:r>
            <a:endParaRPr lang="nl-BE" sz="6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28799"/>
            <a:ext cx="7632848" cy="505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277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dirty="0" smtClean="0">
                <a:latin typeface="Californian FB" pitchFamily="18" charset="0"/>
              </a:rPr>
              <a:t>Methodology:</a:t>
            </a:r>
            <a:r>
              <a:rPr lang="nl-BE" sz="4400" dirty="0" smtClean="0">
                <a:latin typeface="Californian FB" pitchFamily="18" charset="0"/>
              </a:rPr>
              <a:t> HCT 116 cell line</a:t>
            </a:r>
            <a:r>
              <a:rPr lang="nl-BE" sz="4400" dirty="0" smtClean="0"/>
              <a:t> </a:t>
            </a:r>
            <a:endParaRPr lang="nl-BE" sz="4400" dirty="0"/>
          </a:p>
        </p:txBody>
      </p:sp>
      <p:sp>
        <p:nvSpPr>
          <p:cNvPr id="3" name="Content Placeholder 2"/>
          <p:cNvSpPr>
            <a:spLocks noGrp="1"/>
          </p:cNvSpPr>
          <p:nvPr>
            <p:ph idx="1"/>
          </p:nvPr>
        </p:nvSpPr>
        <p:spPr>
          <a:xfrm>
            <a:off x="385191" y="1484784"/>
            <a:ext cx="8229600" cy="4525963"/>
          </a:xfrm>
        </p:spPr>
        <p:txBody>
          <a:bodyPr/>
          <a:lstStyle/>
          <a:p>
            <a:endParaRPr lang="nl-BE" dirty="0" smtClean="0"/>
          </a:p>
          <a:p>
            <a:r>
              <a:rPr lang="nl-BE" dirty="0" smtClean="0"/>
              <a:t>Human colon</a:t>
            </a:r>
          </a:p>
          <a:p>
            <a:endParaRPr lang="nl-BE" dirty="0"/>
          </a:p>
          <a:p>
            <a:r>
              <a:rPr lang="nl-BE" dirty="0" smtClean="0"/>
              <a:t>Colorectal carcinoma</a:t>
            </a:r>
          </a:p>
          <a:p>
            <a:endParaRPr lang="nl-BE" dirty="0"/>
          </a:p>
          <a:p>
            <a:r>
              <a:rPr lang="nl-BE" dirty="0" smtClean="0"/>
              <a:t>Morphology </a:t>
            </a:r>
            <a:endParaRPr lang="nl-BE" dirty="0"/>
          </a:p>
        </p:txBody>
      </p:sp>
      <p:pic>
        <p:nvPicPr>
          <p:cNvPr id="4" name="Picture 3"/>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771799" y="3382496"/>
            <a:ext cx="6186211" cy="2880320"/>
          </a:xfrm>
          <a:prstGeom prst="rect">
            <a:avLst/>
          </a:prstGeom>
          <a:noFill/>
          <a:ln w="28575">
            <a:solidFill>
              <a:srgbClr val="C00000"/>
            </a:solidFill>
          </a:ln>
        </p:spPr>
      </p:pic>
      <p:sp>
        <p:nvSpPr>
          <p:cNvPr id="5" name="TextBox 4"/>
          <p:cNvSpPr txBox="1"/>
          <p:nvPr/>
        </p:nvSpPr>
        <p:spPr>
          <a:xfrm>
            <a:off x="2771799" y="6290726"/>
            <a:ext cx="3456385" cy="461665"/>
          </a:xfrm>
          <a:prstGeom prst="rect">
            <a:avLst/>
          </a:prstGeom>
          <a:noFill/>
        </p:spPr>
        <p:txBody>
          <a:bodyPr wrap="square" rtlCol="0">
            <a:spAutoFit/>
          </a:bodyPr>
          <a:lstStyle/>
          <a:p>
            <a:r>
              <a:rPr lang="nl-BE" sz="2400" dirty="0" smtClean="0">
                <a:solidFill>
                  <a:schemeClr val="tx2"/>
                </a:solidFill>
              </a:rPr>
              <a:t>Unattached 10x</a:t>
            </a:r>
            <a:endParaRPr lang="nl-BE" sz="2400" dirty="0">
              <a:solidFill>
                <a:schemeClr val="tx2"/>
              </a:solidFill>
            </a:endParaRPr>
          </a:p>
        </p:txBody>
      </p:sp>
      <p:sp>
        <p:nvSpPr>
          <p:cNvPr id="6" name="TextBox 5"/>
          <p:cNvSpPr txBox="1"/>
          <p:nvPr/>
        </p:nvSpPr>
        <p:spPr>
          <a:xfrm>
            <a:off x="6084168" y="6268670"/>
            <a:ext cx="2729826" cy="461665"/>
          </a:xfrm>
          <a:prstGeom prst="rect">
            <a:avLst/>
          </a:prstGeom>
          <a:noFill/>
        </p:spPr>
        <p:txBody>
          <a:bodyPr wrap="square" rtlCol="0">
            <a:spAutoFit/>
          </a:bodyPr>
          <a:lstStyle/>
          <a:p>
            <a:r>
              <a:rPr lang="nl-BE" sz="2400" dirty="0" smtClean="0">
                <a:solidFill>
                  <a:schemeClr val="tx2"/>
                </a:solidFill>
              </a:rPr>
              <a:t>Attached 10x</a:t>
            </a:r>
            <a:endParaRPr lang="nl-BE" sz="2400" dirty="0">
              <a:solidFill>
                <a:schemeClr val="tx2"/>
              </a:solidFill>
            </a:endParaRPr>
          </a:p>
        </p:txBody>
      </p:sp>
    </p:spTree>
    <p:extLst>
      <p:ext uri="{BB962C8B-B14F-4D97-AF65-F5344CB8AC3E}">
        <p14:creationId xmlns:p14="http://schemas.microsoft.com/office/powerpoint/2010/main" val="2241542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6000" dirty="0" smtClean="0">
                <a:latin typeface="Californian FB" pitchFamily="18" charset="0"/>
              </a:rPr>
              <a:t>Methodology:</a:t>
            </a:r>
            <a:r>
              <a:rPr lang="nl-BE" dirty="0" smtClean="0">
                <a:latin typeface="Californian FB" pitchFamily="18" charset="0"/>
              </a:rPr>
              <a:t> </a:t>
            </a:r>
            <a:r>
              <a:rPr lang="nl-BE" sz="4900" dirty="0" smtClean="0">
                <a:latin typeface="Californian FB" pitchFamily="18" charset="0"/>
              </a:rPr>
              <a:t>Cytotoxicitytest</a:t>
            </a:r>
            <a:endParaRPr lang="nl-BE" sz="4900" dirty="0">
              <a:latin typeface="Californian FB" pitchFamily="18" charset="0"/>
            </a:endParaRPr>
          </a:p>
        </p:txBody>
      </p:sp>
      <p:sp>
        <p:nvSpPr>
          <p:cNvPr id="3" name="Content Placeholder 2"/>
          <p:cNvSpPr>
            <a:spLocks noGrp="1"/>
          </p:cNvSpPr>
          <p:nvPr>
            <p:ph idx="1"/>
          </p:nvPr>
        </p:nvSpPr>
        <p:spPr>
          <a:xfrm>
            <a:off x="179512" y="1628800"/>
            <a:ext cx="8856984" cy="5069160"/>
          </a:xfrm>
        </p:spPr>
        <p:txBody>
          <a:bodyPr>
            <a:normAutofit/>
          </a:bodyPr>
          <a:lstStyle/>
          <a:p>
            <a:endParaRPr lang="nl-BE" sz="600" dirty="0" smtClean="0"/>
          </a:p>
          <a:p>
            <a:r>
              <a:rPr lang="nl-BE" sz="2800" dirty="0" smtClean="0"/>
              <a:t>Seeding cells</a:t>
            </a:r>
          </a:p>
          <a:p>
            <a:pPr lvl="1"/>
            <a:r>
              <a:rPr lang="nl-BE" sz="2400" dirty="0" smtClean="0"/>
              <a:t>96-well plate</a:t>
            </a:r>
          </a:p>
          <a:p>
            <a:pPr lvl="1"/>
            <a:r>
              <a:rPr lang="nl-BE" sz="2400" dirty="0" smtClean="0"/>
              <a:t>30.000 cells/well</a:t>
            </a:r>
          </a:p>
          <a:p>
            <a:pPr lvl="1"/>
            <a:endParaRPr lang="nl-BE" sz="2400" dirty="0"/>
          </a:p>
          <a:p>
            <a:r>
              <a:rPr lang="nl-BE" sz="2800" dirty="0" smtClean="0"/>
              <a:t>Adding extract</a:t>
            </a:r>
          </a:p>
          <a:p>
            <a:pPr lvl="1"/>
            <a:r>
              <a:rPr lang="nl-BE" sz="2400" dirty="0" smtClean="0"/>
              <a:t>Diluted in DMSO </a:t>
            </a:r>
            <a:r>
              <a:rPr lang="nl-BE" sz="2400" dirty="0" smtClean="0">
                <a:sym typeface="Wingdings" pitchFamily="2" charset="2"/>
              </a:rPr>
              <a:t> 0,6% DMSO = 10% cytotoxicity </a:t>
            </a:r>
            <a:r>
              <a:rPr lang="nl-BE" sz="2400" dirty="0" smtClean="0"/>
              <a:t> </a:t>
            </a:r>
          </a:p>
          <a:p>
            <a:pPr lvl="1"/>
            <a:endParaRPr lang="nl-BE" sz="900" dirty="0" smtClean="0"/>
          </a:p>
          <a:p>
            <a:pPr lvl="1"/>
            <a:r>
              <a:rPr lang="nl-BE" sz="2400" dirty="0" smtClean="0"/>
              <a:t>Concentration of 500 µg/ml </a:t>
            </a:r>
            <a:r>
              <a:rPr lang="nl-BE" sz="2400" dirty="0" smtClean="0">
                <a:sym typeface="Wingdings" pitchFamily="2" charset="2"/>
              </a:rPr>
              <a:t> 0,5% DMSO</a:t>
            </a:r>
            <a:endParaRPr lang="nl-BE" sz="2400" dirty="0" smtClean="0"/>
          </a:p>
          <a:p>
            <a:pPr lvl="1"/>
            <a:endParaRPr lang="nl-BE" dirty="0"/>
          </a:p>
          <a:p>
            <a:endParaRPr lang="nl-BE" dirty="0" smtClean="0"/>
          </a:p>
          <a:p>
            <a:pPr lvl="1"/>
            <a:endParaRPr lang="nl-BE" dirty="0"/>
          </a:p>
          <a:p>
            <a:endParaRPr lang="nl-BE" dirty="0"/>
          </a:p>
        </p:txBody>
      </p:sp>
      <p:cxnSp>
        <p:nvCxnSpPr>
          <p:cNvPr id="5" name="Straight Connector 4"/>
          <p:cNvCxnSpPr/>
          <p:nvPr/>
        </p:nvCxnSpPr>
        <p:spPr>
          <a:xfrm>
            <a:off x="3563888" y="4581128"/>
            <a:ext cx="396044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381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3824"/>
            <a:ext cx="9468544" cy="1111664"/>
          </a:xfrm>
        </p:spPr>
        <p:txBody>
          <a:bodyPr>
            <a:noAutofit/>
          </a:bodyPr>
          <a:lstStyle/>
          <a:p>
            <a:pPr algn="l"/>
            <a:r>
              <a:rPr lang="nl-BE" sz="4400" dirty="0" smtClean="0">
                <a:latin typeface="Californian FB" pitchFamily="18" charset="0"/>
              </a:rPr>
              <a:t/>
            </a:r>
            <a:br>
              <a:rPr lang="nl-BE" sz="4400" dirty="0" smtClean="0">
                <a:latin typeface="Californian FB" pitchFamily="18" charset="0"/>
              </a:rPr>
            </a:br>
            <a:r>
              <a:rPr lang="nl-BE" sz="4800" dirty="0" smtClean="0">
                <a:latin typeface="Californian FB" pitchFamily="18" charset="0"/>
              </a:rPr>
              <a:t>Methodology:</a:t>
            </a:r>
            <a:r>
              <a:rPr lang="nl-BE" sz="4000" dirty="0" smtClean="0">
                <a:latin typeface="Californian FB" pitchFamily="18" charset="0"/>
              </a:rPr>
              <a:t> </a:t>
            </a:r>
            <a:r>
              <a:rPr lang="nl-BE" sz="4400" dirty="0" smtClean="0">
                <a:latin typeface="Californian FB" pitchFamily="18" charset="0"/>
              </a:rPr>
              <a:t>Neutral red uptake assay</a:t>
            </a:r>
            <a:endParaRPr lang="nl-BE" sz="3600" dirty="0">
              <a:latin typeface="Californian FB" pitchFamily="18" charset="0"/>
            </a:endParaRPr>
          </a:p>
        </p:txBody>
      </p:sp>
      <p:sp>
        <p:nvSpPr>
          <p:cNvPr id="3" name="Content Placeholder 2"/>
          <p:cNvSpPr>
            <a:spLocks noGrp="1"/>
          </p:cNvSpPr>
          <p:nvPr>
            <p:ph idx="1"/>
          </p:nvPr>
        </p:nvSpPr>
        <p:spPr>
          <a:xfrm>
            <a:off x="17944" y="1534050"/>
            <a:ext cx="8229600" cy="5323950"/>
          </a:xfrm>
        </p:spPr>
        <p:txBody>
          <a:bodyPr>
            <a:normAutofit/>
          </a:bodyPr>
          <a:lstStyle/>
          <a:p>
            <a:pPr marL="0" indent="0">
              <a:buNone/>
            </a:pPr>
            <a:endParaRPr lang="nl-BE" sz="600" dirty="0" smtClean="0"/>
          </a:p>
          <a:p>
            <a:r>
              <a:rPr lang="nl-BE" dirty="0"/>
              <a:t>NR can penetrate both living and dead cells</a:t>
            </a:r>
          </a:p>
          <a:p>
            <a:pPr lvl="1"/>
            <a:r>
              <a:rPr lang="nl-BE" dirty="0"/>
              <a:t>Non-ionic diffusion</a:t>
            </a:r>
          </a:p>
          <a:p>
            <a:endParaRPr lang="nl-BE" sz="1400" dirty="0" smtClean="0"/>
          </a:p>
          <a:p>
            <a:r>
              <a:rPr lang="nl-BE" dirty="0" smtClean="0"/>
              <a:t>Living cells take up and bind NR in lysosomes</a:t>
            </a:r>
          </a:p>
          <a:p>
            <a:pPr marL="457200" lvl="1" indent="0">
              <a:buNone/>
            </a:pPr>
            <a:endParaRPr lang="nl-BE" dirty="0"/>
          </a:p>
          <a:p>
            <a:r>
              <a:rPr lang="nl-BE" dirty="0" smtClean="0"/>
              <a:t>Lyse with 0,33% HCl in isopropanol</a:t>
            </a:r>
          </a:p>
          <a:p>
            <a:endParaRPr lang="nl-BE" sz="6600" dirty="0"/>
          </a:p>
          <a:p>
            <a:r>
              <a:rPr lang="nl-BE" dirty="0" smtClean="0"/>
              <a:t>Spectrophotometer: 537/650 nm</a:t>
            </a:r>
          </a:p>
          <a:p>
            <a:endParaRPr lang="nl-BE" dirty="0"/>
          </a:p>
          <a:p>
            <a:r>
              <a:rPr lang="nl-BE" dirty="0" smtClean="0"/>
              <a:t>IC</a:t>
            </a:r>
            <a:r>
              <a:rPr lang="nl-BE" sz="1400" dirty="0" smtClean="0"/>
              <a:t>50 </a:t>
            </a:r>
            <a:r>
              <a:rPr lang="nl-BE" dirty="0"/>
              <a:t>calculated with the linear regression equation</a:t>
            </a:r>
          </a:p>
          <a:p>
            <a:endParaRPr lang="nl-BE" dirty="0"/>
          </a:p>
          <a:p>
            <a:endParaRPr lang="nl-BE"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284984"/>
            <a:ext cx="2952328" cy="2747245"/>
          </a:xfrm>
          <a:prstGeom prst="rect">
            <a:avLst/>
          </a:prstGeom>
          <a:ln w="28575">
            <a:solidFill>
              <a:srgbClr val="C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063352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33941395550B43AA55D408D701C79D" ma:contentTypeVersion="1" ma:contentTypeDescription="Een nieuw document maken." ma:contentTypeScope="" ma:versionID="0445ddad62d2cbad843c982b382d9e03">
  <xsd:schema xmlns:xsd="http://www.w3.org/2001/XMLSchema" xmlns:xs="http://www.w3.org/2001/XMLSchema" xmlns:p="http://schemas.microsoft.com/office/2006/metadata/properties" xmlns:ns2="22e78e1c-e40d-4f35-8d6f-16ad3463fab3" targetNamespace="http://schemas.microsoft.com/office/2006/metadata/properties" ma:root="true" ma:fieldsID="90c86dbe49aa71adbf491604545909b5" ns2:_="">
    <xsd:import namespace="22e78e1c-e40d-4f35-8d6f-16ad3463fab3"/>
    <xsd:element name="properties">
      <xsd:complexType>
        <xsd:sequence>
          <xsd:element name="documentManagement">
            <xsd:complexType>
              <xsd:all>
                <xsd:element ref="ns2:Academieja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e78e1c-e40d-4f35-8d6f-16ad3463fab3" elementFormDefault="qualified">
    <xsd:import namespace="http://schemas.microsoft.com/office/2006/documentManagement/types"/>
    <xsd:import namespace="http://schemas.microsoft.com/office/infopath/2007/PartnerControls"/>
    <xsd:element name="Academiejaar" ma:index="8" nillable="true" ma:displayName="Academiejaar" ma:default="2011-2012" ma:description="Academiejaar" ma:format="Dropdown" ma:internalName="Academiejaar">
      <xsd:simpleType>
        <xsd:restriction base="dms:Choice">
          <xsd:enumeration value="2010-2011"/>
          <xsd:enumeration value="2011-2012"/>
          <xsd:enumeration value="2012-2013"/>
          <xsd:enumeration value="2013-2014"/>
          <xsd:enumeration value="2014-201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ademiejaar xmlns="22e78e1c-e40d-4f35-8d6f-16ad3463fab3">2011-2012</Academiejaa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B7A8D1-15BC-4134-AA4D-A6BBEABE78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e78e1c-e40d-4f35-8d6f-16ad3463fa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C83214-8F0D-4503-8B19-D473D62976A6}">
  <ds:schemaRefs>
    <ds:schemaRef ds:uri="http://schemas.microsoft.com/office/2006/documentManagement/types"/>
    <ds:schemaRef ds:uri="http://schemas.microsoft.com/office/infopath/2007/PartnerControls"/>
    <ds:schemaRef ds:uri="http://purl.org/dc/terms/"/>
    <ds:schemaRef ds:uri="http://www.w3.org/XML/1998/namespace"/>
    <ds:schemaRef ds:uri="http://schemas.openxmlformats.org/package/2006/metadata/core-properties"/>
    <ds:schemaRef ds:uri="http://schemas.microsoft.com/office/2006/metadata/properties"/>
    <ds:schemaRef ds:uri="http://purl.org/dc/elements/1.1/"/>
    <ds:schemaRef ds:uri="22e78e1c-e40d-4f35-8d6f-16ad3463fab3"/>
    <ds:schemaRef ds:uri="http://purl.org/dc/dcmitype/"/>
  </ds:schemaRefs>
</ds:datastoreItem>
</file>

<file path=customXml/itemProps3.xml><?xml version="1.0" encoding="utf-8"?>
<ds:datastoreItem xmlns:ds="http://schemas.openxmlformats.org/officeDocument/2006/customXml" ds:itemID="{3198C5D4-B00A-41FB-887C-AD935F4684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TC101790490[[fn=Decatur]]</Template>
  <TotalTime>1327</TotalTime>
  <Words>1181</Words>
  <Application>Microsoft Office PowerPoint</Application>
  <PresentationFormat>Diavoorstelling (4:3)</PresentationFormat>
  <Paragraphs>160</Paragraphs>
  <Slides>18</Slides>
  <Notes>17</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Decatur</vt:lpstr>
      <vt:lpstr>Study of in vitro anticancer activity of the jujube seed extracts against the HCT 116 colorectal cancer cell line</vt:lpstr>
      <vt:lpstr>Index</vt:lpstr>
      <vt:lpstr>Introduction</vt:lpstr>
      <vt:lpstr>Methodology</vt:lpstr>
      <vt:lpstr>Methodology: Maceration</vt:lpstr>
      <vt:lpstr>Methodology</vt:lpstr>
      <vt:lpstr>Methodology: HCT 116 cell line </vt:lpstr>
      <vt:lpstr>Methodology: Cytotoxicitytest</vt:lpstr>
      <vt:lpstr> Methodology: Neutral red uptake assay</vt:lpstr>
      <vt:lpstr>Methodology</vt:lpstr>
      <vt:lpstr>Methodology: Cell death</vt:lpstr>
      <vt:lpstr>Methodology: DAPI-staining</vt:lpstr>
      <vt:lpstr>Results: Cytotoxicitytest</vt:lpstr>
      <vt:lpstr>Results: Cytotoxicitytest</vt:lpstr>
      <vt:lpstr>Results: DAPI-staining</vt:lpstr>
      <vt:lpstr>Conclusion</vt:lpstr>
      <vt:lpstr>Future prospects</vt:lpstr>
      <vt:lpstr>Study of in vitro anticancer activity of the jujube seed extracts against the HCT 116 colorectal cancer cell line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in vitro anticancer activity of the jujube seed extracts against the HCT 116 colorectal cancer cell line</dc:title>
  <dc:creator>User</dc:creator>
  <cp:lastModifiedBy>Demeyere Mieke</cp:lastModifiedBy>
  <cp:revision>56</cp:revision>
  <dcterms:created xsi:type="dcterms:W3CDTF">2012-05-06T07:10:18Z</dcterms:created>
  <dcterms:modified xsi:type="dcterms:W3CDTF">2012-06-21T11:49:59Z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0x0101003433941395550B43AA55D408D701C79D</vt:lpwstr>
  </property>
</Properties>
</file>