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commentAuthors.xml" ContentType="application/vnd.openxmlformats-officedocument.presentationml.commentAuthors+xml"/>
  <Override PartName="/ppt/slideLayouts/slideLayout10.xml" ContentType="application/vnd.openxmlformats-officedocument.presentationml.slideLayout+xml"/>
  <Default Extension="gif" ContentType="image/gif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Default Extension="png" ContentType="image/png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282" r:id="rId2"/>
    <p:sldId id="257" r:id="rId3"/>
    <p:sldId id="258" r:id="rId4"/>
    <p:sldId id="271" r:id="rId5"/>
    <p:sldId id="270" r:id="rId6"/>
    <p:sldId id="293" r:id="rId7"/>
    <p:sldId id="269" r:id="rId8"/>
    <p:sldId id="260" r:id="rId9"/>
    <p:sldId id="292" r:id="rId10"/>
    <p:sldId id="285" r:id="rId11"/>
    <p:sldId id="288" r:id="rId12"/>
    <p:sldId id="261" r:id="rId13"/>
    <p:sldId id="279" r:id="rId14"/>
    <p:sldId id="289" r:id="rId15"/>
    <p:sldId id="277" r:id="rId16"/>
    <p:sldId id="278" r:id="rId17"/>
    <p:sldId id="263" r:id="rId18"/>
    <p:sldId id="287" r:id="rId19"/>
    <p:sldId id="291" r:id="rId20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0" name="Nigel Binns" initials="NB" lastIdx="8" clrIdx="0"/>
  <p:cmAuthor id="1" name="Sander Claus" initials="SC" lastIdx="5" clrIdx="1"/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="" xmlns:p14="http://schemas.microsoft.com/office/powerpoint/2010/main">
          <a:srgbClr val="FF0000"/>
        </p14:laserClr>
      </p:ext>
      <p:ext uri="{2FDB2607-1784-4EEB-B798-7EB5836EED8A}">
        <p14:showMediaCtrls xmlns="" xmlns:p14="http://schemas.microsoft.com/office/powerpoint/2010/main" val="1"/>
      </p:ext>
    </p:extLst>
  </p:showPr>
  <p:clrMru>
    <a:srgbClr val="15A731"/>
  </p:clrMru>
  <p:extLst>
    <p:ext uri="{E76CE94A-603C-4142-B9EB-6D1370010A27}">
      <p14:discardImageEditData xmlns="" xmlns:p14="http://schemas.microsoft.com/office/powerpoint/2010/main" val="0"/>
    </p:ext>
    <p:ext uri="{D31A062A-798A-4329-ABDD-BBA856620510}">
      <p14:defaultImageDpi xmlns=""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Stijl, gemiddeld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Geen stijl, tabelraster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  <a:tblStyle styleId="{2D5ABB26-0587-4C30-8999-92F81FD0307C}" styleName="Geen stijl, geen raster">
    <a:wholeTbl>
      <a:tcTxStyle>
        <a:fontRef idx="minor">
          <a:scrgbClr r="0" g="0" b="0"/>
        </a:fontRef>
        <a:schemeClr val="tx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>
              <a:noFill/>
            </a:ln>
          </a:top>
          <a:bottom>
            <a:ln>
              <a:noFill/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vertBarState="minimized">
    <p:restoredLeft sz="7398" autoAdjust="0"/>
    <p:restoredTop sz="85597" autoAdjust="0"/>
  </p:normalViewPr>
  <p:slideViewPr>
    <p:cSldViewPr>
      <p:cViewPr varScale="1">
        <p:scale>
          <a:sx n="78" d="100"/>
          <a:sy n="78" d="100"/>
        </p:scale>
        <p:origin x="-202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notesViewPr>
    <p:cSldViewPr>
      <p:cViewPr varScale="1">
        <p:scale>
          <a:sx n="70" d="100"/>
          <a:sy n="70" d="100"/>
        </p:scale>
        <p:origin x="-297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heme" Target="theme/theme1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viewProps" Target="view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commentAuthors" Target="commentAuthor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Relationship Id="rId27" Type="http://schemas.openxmlformats.org/officeDocument/2006/relationships/tableStyles" Target="tableStyle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 dirty="0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5FA2EC9-B6B0-4340-8849-16B8B6E1CD6E}" type="datetimeFigureOut">
              <a:rPr lang="nl-BE" smtClean="0"/>
              <a:pPr/>
              <a:t>19/06/2013</a:t>
            </a:fld>
            <a:endParaRPr lang="nl-BE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FE6D0F5-6A49-4A24-AF22-B2D1802598D2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E289E21F-B1EA-45DC-A92E-B4BDFD3DB520}" type="datetimeFigureOut">
              <a:rPr lang="nl-BE" smtClean="0"/>
              <a:pPr/>
              <a:t>19/06/2013</a:t>
            </a:fld>
            <a:endParaRPr lang="nl-BE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BE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BE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BE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A4A48714-B40A-44BF-9D0C-E25A0B680969}" type="slidenum">
              <a:rPr lang="nl-BE" smtClean="0"/>
              <a:pPr/>
              <a:t>‹nr.›</a:t>
            </a:fld>
            <a:endParaRPr lang="nl-BE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nl-BE" dirty="0" err="1" smtClean="0"/>
              <a:t>Perturbed</a:t>
            </a:r>
            <a:r>
              <a:rPr lang="nl-BE" dirty="0" smtClean="0"/>
              <a:t> = verstoord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714-B40A-44BF-9D0C-E25A0B680969}" type="slidenum">
              <a:rPr lang="nl-BE" smtClean="0"/>
              <a:pPr/>
              <a:t>3</a:t>
            </a:fld>
            <a:endParaRPr lang="nl-BE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HMG-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CoA</a:t>
            </a:r>
            <a:r>
              <a:rPr lang="en-GB" sz="1200" kern="120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= </a:t>
            </a:r>
            <a:r>
              <a:rPr lang="nl-BE" smtClean="0"/>
              <a:t>3-hydroxy-3-methylglutaryl-coenzyme A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714-B40A-44BF-9D0C-E25A0B680969}" type="slidenum">
              <a:rPr lang="nl-BE" smtClean="0"/>
              <a:pPr/>
              <a:t>4</a:t>
            </a:fld>
            <a:endParaRPr lang="nl-BE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marL="228600" indent="-228600">
              <a:buFont typeface="+mj-lt"/>
              <a:buNone/>
            </a:pPr>
            <a:r>
              <a:rPr lang="nl-BE" dirty="0" smtClean="0"/>
              <a:t>1. Staal</a:t>
            </a:r>
            <a:r>
              <a:rPr lang="nl-BE" baseline="0" dirty="0" smtClean="0"/>
              <a:t> = behandelde cellen</a:t>
            </a:r>
          </a:p>
          <a:p>
            <a:pPr marL="228600" indent="-228600">
              <a:buFont typeface="+mj-lt"/>
              <a:buNone/>
            </a:pPr>
            <a:r>
              <a:rPr lang="nl-BE" baseline="0" dirty="0" smtClean="0"/>
              <a:t>2. </a:t>
            </a:r>
            <a:r>
              <a:rPr lang="nl-BE" baseline="0" dirty="0" err="1" smtClean="0"/>
              <a:t>mRNA</a:t>
            </a:r>
            <a:r>
              <a:rPr lang="nl-BE" baseline="0" dirty="0" smtClean="0"/>
              <a:t> isoleren</a:t>
            </a:r>
          </a:p>
          <a:p>
            <a:pPr marL="228600" indent="-228600">
              <a:buFont typeface="+mj-lt"/>
              <a:buNone/>
            </a:pPr>
            <a:r>
              <a:rPr lang="nl-BE" baseline="0" dirty="0" smtClean="0"/>
              <a:t>3. </a:t>
            </a:r>
            <a:r>
              <a:rPr lang="nl-BE" baseline="0" dirty="0" err="1" smtClean="0"/>
              <a:t>mRNA</a:t>
            </a:r>
            <a:r>
              <a:rPr lang="nl-BE" baseline="0" dirty="0" smtClean="0"/>
              <a:t> </a:t>
            </a:r>
            <a:r>
              <a:rPr lang="nl-BE" baseline="0" dirty="0" smtClean="0">
                <a:sym typeface="Wingdings" pitchFamily="2" charset="2"/>
              </a:rPr>
              <a:t> </a:t>
            </a:r>
            <a:r>
              <a:rPr lang="nl-BE" baseline="0" dirty="0" err="1" smtClean="0">
                <a:sym typeface="Wingdings" pitchFamily="2" charset="2"/>
              </a:rPr>
              <a:t>cDNA</a:t>
            </a:r>
            <a:endParaRPr lang="nl-BE" baseline="0" dirty="0" smtClean="0">
              <a:sym typeface="Wingdings" pitchFamily="2" charset="2"/>
            </a:endParaRPr>
          </a:p>
          <a:p>
            <a:pPr marL="228600" indent="-228600">
              <a:buFont typeface="+mj-lt"/>
              <a:buNone/>
            </a:pPr>
            <a:r>
              <a:rPr lang="nl-BE" baseline="0" dirty="0" smtClean="0">
                <a:sym typeface="Wingdings" pitchFamily="2" charset="2"/>
              </a:rPr>
              <a:t>4. Kleurstof </a:t>
            </a:r>
          </a:p>
          <a:p>
            <a:pPr marL="228600" marR="0" indent="-22860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 typeface="+mj-lt"/>
              <a:buNone/>
              <a:tabLst/>
              <a:defRPr/>
            </a:pPr>
            <a:r>
              <a:rPr lang="nl-BE" baseline="0" dirty="0" smtClean="0">
                <a:sym typeface="Wingdings" pitchFamily="2" charset="2"/>
              </a:rPr>
              <a:t>5. </a:t>
            </a:r>
            <a:r>
              <a:rPr lang="nl-BE" baseline="0" dirty="0" err="1" smtClean="0">
                <a:sym typeface="Wingdings" pitchFamily="2" charset="2"/>
              </a:rPr>
              <a:t>Hybridiseren</a:t>
            </a:r>
            <a:r>
              <a:rPr lang="nl-BE" baseline="0" dirty="0" smtClean="0">
                <a:sym typeface="Wingdings" pitchFamily="2" charset="2"/>
              </a:rPr>
              <a:t> op </a:t>
            </a:r>
            <a:r>
              <a:rPr lang="nl-BE" baseline="0" dirty="0" err="1" smtClean="0">
                <a:sym typeface="Wingdings" pitchFamily="2" charset="2"/>
              </a:rPr>
              <a:t>array</a:t>
            </a:r>
            <a:r>
              <a:rPr lang="nl-BE" baseline="0" dirty="0" smtClean="0">
                <a:sym typeface="Wingdings" pitchFamily="2" charset="2"/>
              </a:rPr>
              <a:t> (probes! </a:t>
            </a:r>
            <a:r>
              <a:rPr lang="nl-BE" baseline="0" dirty="0" err="1" smtClean="0">
                <a:sym typeface="Wingdings" pitchFamily="2" charset="2"/>
              </a:rPr>
              <a:t>Affymetrix</a:t>
            </a:r>
            <a:r>
              <a:rPr lang="nl-BE" baseline="0" dirty="0" smtClean="0">
                <a:sym typeface="Wingdings" pitchFamily="2" charset="2"/>
              </a:rPr>
              <a:t>  perfect match/mismatch)</a:t>
            </a:r>
          </a:p>
          <a:p>
            <a:pPr marL="228600" indent="-228600">
              <a:buFont typeface="+mj-lt"/>
              <a:buNone/>
            </a:pPr>
            <a:r>
              <a:rPr lang="nl-BE" baseline="0" dirty="0" smtClean="0">
                <a:sym typeface="Wingdings" pitchFamily="2" charset="2"/>
              </a:rPr>
              <a:t>6. Scannen </a:t>
            </a:r>
          </a:p>
          <a:p>
            <a:pPr marL="228600" indent="-228600">
              <a:buFont typeface="+mj-lt"/>
              <a:buNone/>
            </a:pPr>
            <a:r>
              <a:rPr lang="nl-BE" baseline="0" dirty="0" smtClean="0">
                <a:sym typeface="Wingdings" pitchFamily="2" charset="2"/>
              </a:rPr>
              <a:t>7. Analyse </a:t>
            </a:r>
          </a:p>
          <a:p>
            <a:pPr marL="228600" indent="-228600">
              <a:buFont typeface="+mj-lt"/>
              <a:buNone/>
            </a:pPr>
            <a:endParaRPr lang="nl-BE" baseline="0" dirty="0" smtClean="0">
              <a:sym typeface="Wingdings" pitchFamily="2" charset="2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714-B40A-44BF-9D0C-E25A0B680969}" type="slidenum">
              <a:rPr lang="nl-BE" smtClean="0"/>
              <a:pPr/>
              <a:t>7</a:t>
            </a:fld>
            <a:endParaRPr lang="nl-BE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nl-BE" dirty="0" smtClean="0"/>
              <a:t>Achtergrondcorrectie </a:t>
            </a:r>
            <a:r>
              <a:rPr lang="nl-BE" dirty="0" smtClean="0">
                <a:sym typeface="Wingdings" pitchFamily="2" charset="2"/>
              </a:rPr>
              <a:t> ruis elimineren</a:t>
            </a:r>
          </a:p>
          <a:p>
            <a:pPr>
              <a:buFontTx/>
              <a:buNone/>
            </a:pPr>
            <a:endParaRPr lang="nl-BE" dirty="0" smtClean="0">
              <a:sym typeface="Wingdings" pitchFamily="2" charset="2"/>
            </a:endParaRPr>
          </a:p>
          <a:p>
            <a:pPr>
              <a:buFontTx/>
              <a:buNone/>
            </a:pPr>
            <a:r>
              <a:rPr lang="nl-BE" dirty="0" smtClean="0">
                <a:sym typeface="Wingdings" pitchFamily="2" charset="2"/>
              </a:rPr>
              <a:t>Log2</a:t>
            </a:r>
            <a:r>
              <a:rPr lang="nl-BE" baseline="0" dirty="0" smtClean="0">
                <a:sym typeface="Wingdings" pitchFamily="2" charset="2"/>
              </a:rPr>
              <a:t> transformeren  normale verdeling</a:t>
            </a:r>
          </a:p>
          <a:p>
            <a:pPr>
              <a:buFont typeface="Arial" pitchFamily="34" charset="0"/>
              <a:buNone/>
            </a:pPr>
            <a:endParaRPr lang="nl-BE" baseline="0" dirty="0" smtClean="0"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r>
              <a:rPr lang="nl-BE" dirty="0" smtClean="0"/>
              <a:t>Normaliseren</a:t>
            </a:r>
            <a:r>
              <a:rPr lang="nl-BE" baseline="0" dirty="0" smtClean="0"/>
              <a:t> </a:t>
            </a:r>
            <a:r>
              <a:rPr lang="nl-BE" baseline="0" dirty="0" smtClean="0">
                <a:sym typeface="Wingdings" pitchFamily="2" charset="2"/>
              </a:rPr>
              <a:t> data rechtstreeks vergelijkbaar maken </a:t>
            </a:r>
            <a:r>
              <a:rPr lang="nl-BE" baseline="0" dirty="0" err="1" smtClean="0">
                <a:sym typeface="Wingdings" pitchFamily="2" charset="2"/>
              </a:rPr>
              <a:t>tss</a:t>
            </a:r>
            <a:r>
              <a:rPr lang="nl-BE" baseline="0" dirty="0" smtClean="0">
                <a:sym typeface="Wingdings" pitchFamily="2" charset="2"/>
              </a:rPr>
              <a:t> </a:t>
            </a:r>
            <a:r>
              <a:rPr lang="nl-BE" baseline="0" dirty="0" err="1" smtClean="0">
                <a:sym typeface="Wingdings" pitchFamily="2" charset="2"/>
              </a:rPr>
              <a:t>arrays</a:t>
            </a:r>
            <a:r>
              <a:rPr lang="nl-BE" baseline="0" dirty="0" smtClean="0">
                <a:sym typeface="Wingdings" pitchFamily="2" charset="2"/>
              </a:rPr>
              <a:t> (figuur)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714-B40A-44BF-9D0C-E25A0B680969}" type="slidenum">
              <a:rPr lang="nl-BE" smtClean="0"/>
              <a:pPr/>
              <a:t>8</a:t>
            </a:fld>
            <a:endParaRPr lang="nl-BE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 typeface="Arial" pitchFamily="34" charset="0"/>
              <a:buNone/>
            </a:pPr>
            <a:r>
              <a:rPr lang="nl-BE" dirty="0" smtClean="0"/>
              <a:t>PM = perfect</a:t>
            </a:r>
            <a:r>
              <a:rPr lang="nl-BE" baseline="0" dirty="0" smtClean="0"/>
              <a:t> match, </a:t>
            </a:r>
            <a:r>
              <a:rPr lang="nl-BE" dirty="0" smtClean="0"/>
              <a:t>MM = mismatch (non-specifieke hybridisatie)</a:t>
            </a:r>
          </a:p>
          <a:p>
            <a:pPr>
              <a:buFontTx/>
              <a:buNone/>
            </a:pPr>
            <a:endParaRPr lang="nl-BE" sz="1200" kern="120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>
              <a:buFontTx/>
              <a:buNone/>
            </a:pPr>
            <a:r>
              <a:rPr lang="nl-BE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ukey’s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biweight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=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gebruikt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afstand</a:t>
            </a:r>
            <a:r>
              <a:rPr lang="en-GB" sz="1200" kern="120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1200" kern="120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tss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mediaan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&amp;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metingen</a:t>
            </a:r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>
              <a:buFontTx/>
              <a:buNone/>
            </a:pPr>
            <a:endParaRPr lang="en-GB" sz="1200" kern="1200" baseline="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>
              <a:buFontTx/>
              <a:buNone/>
            </a:pP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Kwantiel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en-GB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normalisatie</a:t>
            </a:r>
            <a:r>
              <a:rPr lang="en-GB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= 2 </a:t>
            </a:r>
            <a:r>
              <a:rPr lang="nl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verdelingen identiek maken in statistische eigenschappen</a:t>
            </a:r>
          </a:p>
          <a:p>
            <a:pPr>
              <a:buFont typeface="Arial" pitchFamily="34" charset="0"/>
              <a:buNone/>
            </a:pPr>
            <a:endParaRPr lang="nl-BE" sz="1200" kern="1200" baseline="0" dirty="0" smtClean="0">
              <a:solidFill>
                <a:schemeClr val="tx1"/>
              </a:solidFill>
              <a:latin typeface="+mn-lt"/>
              <a:ea typeface="+mn-ea"/>
              <a:cs typeface="Arial" pitchFamily="34" charset="0"/>
            </a:endParaRPr>
          </a:p>
          <a:p>
            <a:pPr>
              <a:buFont typeface="Arial" pitchFamily="34" charset="0"/>
              <a:buNone/>
            </a:pPr>
            <a:r>
              <a:rPr lang="nl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Median</a:t>
            </a:r>
            <a:r>
              <a:rPr lang="nl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</a:t>
            </a:r>
            <a:r>
              <a:rPr lang="nl-BE" sz="120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polish</a:t>
            </a:r>
            <a:r>
              <a:rPr lang="nl-BE" sz="1200" kern="1200" baseline="0" dirty="0" smtClean="0">
                <a:solidFill>
                  <a:schemeClr val="tx1"/>
                </a:solidFill>
                <a:latin typeface="+mn-lt"/>
                <a:ea typeface="+mn-ea"/>
                <a:cs typeface="Arial" pitchFamily="34" charset="0"/>
              </a:rPr>
              <a:t> = gebruikt mediaan rijen en kolommen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714-B40A-44BF-9D0C-E25A0B680969}" type="slidenum">
              <a:rPr lang="nl-BE" smtClean="0"/>
              <a:pPr/>
              <a:t>9</a:t>
            </a:fld>
            <a:endParaRPr lang="nl-BE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>
              <a:buFontTx/>
              <a:buNone/>
            </a:pPr>
            <a:r>
              <a:rPr lang="nl-BE" dirty="0" smtClean="0"/>
              <a:t>Groepen data: controle </a:t>
            </a:r>
            <a:r>
              <a:rPr lang="nl-BE" dirty="0" err="1" smtClean="0"/>
              <a:t>vs</a:t>
            </a:r>
            <a:r>
              <a:rPr lang="nl-BE" baseline="0" dirty="0" smtClean="0"/>
              <a:t> b</a:t>
            </a:r>
            <a:r>
              <a:rPr lang="nl-BE" dirty="0" smtClean="0"/>
              <a:t>ehandeling (per gen!)</a:t>
            </a:r>
          </a:p>
          <a:p>
            <a:pPr>
              <a:buFontTx/>
              <a:buNone/>
            </a:pPr>
            <a:endParaRPr lang="nl-BE" dirty="0" smtClean="0"/>
          </a:p>
          <a:p>
            <a:pPr>
              <a:buFont typeface="Arial" pitchFamily="34" charset="0"/>
              <a:buNone/>
            </a:pPr>
            <a:r>
              <a:rPr lang="nl-BE" dirty="0" err="1" smtClean="0"/>
              <a:t>T-test</a:t>
            </a:r>
            <a:r>
              <a:rPr lang="nl-BE" baseline="0" dirty="0" smtClean="0"/>
              <a:t> </a:t>
            </a:r>
            <a:r>
              <a:rPr lang="nl-BE" baseline="0" dirty="0" smtClean="0">
                <a:sym typeface="Wingdings" pitchFamily="2" charset="2"/>
              </a:rPr>
              <a:t> </a:t>
            </a:r>
            <a:r>
              <a:rPr lang="nl-BE" baseline="0" dirty="0" err="1" smtClean="0">
                <a:sym typeface="Wingdings" pitchFamily="2" charset="2"/>
              </a:rPr>
              <a:t>t-waarde</a:t>
            </a:r>
            <a:r>
              <a:rPr lang="nl-BE" baseline="0" dirty="0" smtClean="0">
                <a:sym typeface="Wingdings" pitchFamily="2" charset="2"/>
              </a:rPr>
              <a:t>  </a:t>
            </a:r>
            <a:r>
              <a:rPr lang="nl-BE" baseline="0" dirty="0" err="1" smtClean="0">
                <a:sym typeface="Wingdings" pitchFamily="2" charset="2"/>
              </a:rPr>
              <a:t>t-distributietabel</a:t>
            </a:r>
            <a:r>
              <a:rPr lang="nl-BE" baseline="0" dirty="0" smtClean="0">
                <a:sym typeface="Wingdings" pitchFamily="2" charset="2"/>
              </a:rPr>
              <a:t>  </a:t>
            </a:r>
            <a:r>
              <a:rPr lang="nl-BE" baseline="0" dirty="0" err="1" smtClean="0">
                <a:sym typeface="Wingdings" pitchFamily="2" charset="2"/>
              </a:rPr>
              <a:t>p-waarde</a:t>
            </a:r>
            <a:endParaRPr lang="nl-BE" baseline="0" dirty="0" smtClean="0"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endParaRPr lang="nl-BE" baseline="0" dirty="0" smtClean="0"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endParaRPr lang="nl-BE" baseline="0" dirty="0" smtClean="0"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endParaRPr lang="nl-BE" baseline="0" dirty="0" smtClean="0">
              <a:sym typeface="Wingdings" pitchFamily="2" charset="2"/>
            </a:endParaRPr>
          </a:p>
          <a:p>
            <a:pPr>
              <a:buFont typeface="Arial" pitchFamily="34" charset="0"/>
              <a:buNone/>
            </a:pPr>
            <a:r>
              <a:rPr lang="nl-BE" baseline="0" dirty="0" err="1" smtClean="0">
                <a:sym typeface="Wingdings" pitchFamily="2" charset="2"/>
              </a:rPr>
              <a:t>Fisher</a:t>
            </a:r>
            <a:r>
              <a:rPr lang="nl-BE" baseline="0" dirty="0" smtClean="0">
                <a:sym typeface="Wingdings" pitchFamily="2" charset="2"/>
              </a:rPr>
              <a:t>  </a:t>
            </a:r>
            <a:r>
              <a:rPr lang="nl-BE" baseline="0" dirty="0" err="1" smtClean="0">
                <a:sym typeface="Wingdings" pitchFamily="2" charset="2"/>
              </a:rPr>
              <a:t>contigency</a:t>
            </a:r>
            <a:r>
              <a:rPr lang="nl-BE" baseline="0" dirty="0" smtClean="0">
                <a:sym typeface="Wingdings" pitchFamily="2" charset="2"/>
              </a:rPr>
              <a:t> tabel</a:t>
            </a:r>
            <a:endParaRPr lang="nl-BE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714-B40A-44BF-9D0C-E25A0B680969}" type="slidenum">
              <a:rPr lang="nl-BE" smtClean="0"/>
              <a:pPr/>
              <a:t>15</a:t>
            </a:fld>
            <a:endParaRPr lang="nl-BE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 lnSpcReduction="10000"/>
          </a:bodyPr>
          <a:lstStyle/>
          <a:p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 GSE30457 ------------</a:t>
            </a:r>
          </a:p>
          <a:p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CHX </a:t>
            </a:r>
            <a:r>
              <a:rPr lang="nl-BE" sz="1200" b="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inhibeert</a:t>
            </a:r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aanmaak Ch25h </a:t>
            </a:r>
          </a:p>
          <a:p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Ch25h gereguleerd </a:t>
            </a:r>
            <a:r>
              <a:rPr lang="nl-BE" sz="1200" b="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</a:t>
            </a:r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Stat1, Stat1 </a:t>
            </a:r>
            <a:r>
              <a:rPr lang="nl-BE" sz="1200" b="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dr</a:t>
            </a:r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IFN</a:t>
            </a:r>
            <a:endParaRPr lang="nl-BE" sz="1200" b="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b="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pPr marL="0" marR="0" indent="0" algn="l" defTabSz="914400" rtl="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endParaRPr lang="nl-BE" sz="1200" b="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 GSE17948 ------------</a:t>
            </a:r>
          </a:p>
          <a:p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EGFR = </a:t>
            </a:r>
            <a:r>
              <a:rPr lang="nl-B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epidermal</a:t>
            </a:r>
            <a:r>
              <a:rPr lang="nl-B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growth</a:t>
            </a:r>
            <a:r>
              <a:rPr lang="nl-B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factor receptor</a:t>
            </a:r>
            <a:endParaRPr lang="nl-BE" sz="1200" b="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EGFR speelt rol in binnendringen virus, </a:t>
            </a:r>
            <a:r>
              <a:rPr lang="nl-BE" sz="1200" b="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EGFR-antilichaam</a:t>
            </a:r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en </a:t>
            </a:r>
            <a:r>
              <a:rPr lang="nl-BE" sz="1200" b="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inhiberende</a:t>
            </a:r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agent gebruikt om receptor te blokken</a:t>
            </a:r>
          </a:p>
          <a:p>
            <a:endParaRPr lang="nl-BE" sz="1200" b="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BE" sz="1200" b="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 MITH24 ------------</a:t>
            </a:r>
          </a:p>
          <a:p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Effect IFN bij aan/afwezigheid </a:t>
            </a:r>
            <a:r>
              <a:rPr lang="nl-BE" sz="1200" b="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mCMV</a:t>
            </a:r>
            <a:endParaRPr lang="nl-BE" sz="1200" b="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nl-BE" sz="1200" b="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mCMV</a:t>
            </a:r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induceert werking IFN</a:t>
            </a:r>
          </a:p>
          <a:p>
            <a:endParaRPr lang="nl-BE" sz="1200" b="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endParaRPr lang="nl-BE" sz="1200" b="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  <a:p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------------ GPX-50 ------------</a:t>
            </a:r>
          </a:p>
          <a:p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Effect van </a:t>
            </a:r>
            <a:r>
              <a:rPr lang="nl-B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adenylate</a:t>
            </a:r>
            <a:r>
              <a:rPr lang="nl-B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cyclase</a:t>
            </a:r>
            <a:r>
              <a:rPr lang="nl-B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</a:t>
            </a:r>
            <a:r>
              <a:rPr lang="nl-B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toxin</a:t>
            </a:r>
            <a:r>
              <a:rPr lang="nl-B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(</a:t>
            </a:r>
            <a:r>
              <a:rPr lang="nl-B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CyaA</a:t>
            </a:r>
            <a:r>
              <a:rPr lang="nl-B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) op BMDM</a:t>
            </a:r>
          </a:p>
          <a:p>
            <a:pPr>
              <a:buFontTx/>
              <a:buNone/>
            </a:pPr>
            <a:r>
              <a:rPr lang="nl-B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- </a:t>
            </a:r>
            <a:r>
              <a:rPr lang="nl-B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CyaA</a:t>
            </a:r>
            <a:r>
              <a:rPr lang="nl-B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:		wild type</a:t>
            </a:r>
          </a:p>
          <a:p>
            <a:pPr>
              <a:buFontTx/>
              <a:buNone/>
            </a:pPr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nl-BE" sz="1200" b="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Cya</a:t>
            </a:r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*: 		</a:t>
            </a:r>
            <a:r>
              <a:rPr lang="nl-BE" sz="1200" b="0" kern="1200" baseline="0" noProof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invasief</a:t>
            </a:r>
            <a:r>
              <a:rPr lang="nl-BE" sz="1200" b="0" kern="1200" baseline="0" noProof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niet actief</a:t>
            </a:r>
          </a:p>
          <a:p>
            <a:r>
              <a:rPr lang="nl-B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  </a:t>
            </a:r>
            <a:r>
              <a:rPr lang="nl-B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proCyaA</a:t>
            </a:r>
            <a:r>
              <a:rPr lang="nl-B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*: 	niet </a:t>
            </a:r>
            <a:r>
              <a:rPr lang="nl-BE" sz="1200" b="0" kern="1200" baseline="0" dirty="0" err="1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invasief</a:t>
            </a:r>
            <a:r>
              <a:rPr lang="nl-BE" sz="1200" b="0" kern="1200" baseline="0" dirty="0" smtClean="0">
                <a:solidFill>
                  <a:schemeClr val="tx1"/>
                </a:solidFill>
                <a:latin typeface="+mn-lt"/>
                <a:ea typeface="+mn-ea"/>
                <a:cs typeface="+mn-cs"/>
              </a:rPr>
              <a:t>, niet actief</a:t>
            </a:r>
            <a:endParaRPr lang="nl-BE" sz="1200" b="0" kern="1200" baseline="0" noProof="0" dirty="0" smtClean="0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A4A48714-B40A-44BF-9D0C-E25A0B680969}" type="slidenum">
              <a:rPr lang="nl-BE" smtClean="0"/>
              <a:pPr/>
              <a:t>17</a:t>
            </a:fld>
            <a:endParaRPr lang="nl-BE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19-6-2013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19-6-2013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19-6-2013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19-6-2013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19-6-2013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19-6-2013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19-6-2013</a:t>
            </a:fld>
            <a:endParaRPr lang="nl-NL" dirty="0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19-6-2013</a:t>
            </a:fld>
            <a:endParaRPr lang="nl-NL" dirty="0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19-6-2013</a:t>
            </a:fld>
            <a:endParaRPr lang="nl-NL" dirty="0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19-6-2013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 dirty="0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opmaakprofielen van de modeltekst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638F0FA-503B-447F-A02E-6BF1D880434F}" type="datetimeFigureOut">
              <a:rPr lang="nl-NL" smtClean="0"/>
              <a:pPr/>
              <a:t>19-6-2013</a:t>
            </a:fld>
            <a:endParaRPr lang="nl-NL" dirty="0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 dirty="0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Ovr>
    <a:masterClrMapping/>
  </p:clrMapOvr>
  <p:transition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print">
            <a:alphaModFix amt="50000"/>
            <a:lum/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het opmaakprofiel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opmaakprofielen van de modeltekst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8638F0FA-503B-447F-A02E-6BF1D880434F}" type="datetimeFigureOut">
              <a:rPr lang="nl-NL" smtClean="0"/>
              <a:pPr/>
              <a:t>19-6-2013</a:t>
            </a:fld>
            <a:endParaRPr lang="nl-NL" dirty="0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 dirty="0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C3EE7185-A582-4542-8FF0-969B3F80C0A5}" type="slidenum">
              <a:rPr lang="nl-NL" smtClean="0"/>
              <a:pPr/>
              <a:t>‹nr.›</a:t>
            </a:fld>
            <a:endParaRPr lang="nl-NL" dirty="0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/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png"/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3.png"/><Relationship Id="rId4" Type="http://schemas.openxmlformats.org/officeDocument/2006/relationships/image" Target="../media/image12.png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png"/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17.png"/><Relationship Id="rId4" Type="http://schemas.openxmlformats.org/officeDocument/2006/relationships/image" Target="../media/image16.png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4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gif"/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1.xml"/><Relationship Id="rId4" Type="http://schemas.openxmlformats.org/officeDocument/2006/relationships/image" Target="../media/image4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6.png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030983"/>
            <a:ext cx="9144000" cy="1830065"/>
          </a:xfrm>
        </p:spPr>
        <p:txBody>
          <a:bodyPr>
            <a:normAutofit/>
          </a:bodyPr>
          <a:lstStyle/>
          <a:p>
            <a:r>
              <a:rPr lang="en-GB" sz="3500" dirty="0" smtClean="0">
                <a:cs typeface="Arial" pitchFamily="34" charset="0"/>
              </a:rPr>
              <a:t>Systematic analysis and visualisation of microarray studies</a:t>
            </a:r>
            <a:endParaRPr lang="en-GB" sz="3500" dirty="0">
              <a:cs typeface="Arial" pitchFamily="34" charset="0"/>
            </a:endParaRPr>
          </a:p>
        </p:txBody>
      </p:sp>
      <p:pic>
        <p:nvPicPr>
          <p:cNvPr id="4" name="Picture 2" descr="http://logonoid.com/images/university-of-edinburgh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6752" y="42562"/>
            <a:ext cx="1153616" cy="1152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</p:pic>
      <p:pic>
        <p:nvPicPr>
          <p:cNvPr id="5" name="Picture 4" descr="http://www.rnaiglobal.org/uploadedImages/Public/Member_List/Europe/division-pathway-medicine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4752"/>
            <a:ext cx="1733284" cy="1152000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6" name="Afbeelding 35" descr="logo_howes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2057400" cy="842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Ondertitel 2"/>
          <p:cNvSpPr txBox="1">
            <a:spLocks/>
          </p:cNvSpPr>
          <p:nvPr/>
        </p:nvSpPr>
        <p:spPr>
          <a:xfrm>
            <a:off x="4572000" y="6309320"/>
            <a:ext cx="4572000" cy="528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GB" sz="1400" dirty="0" smtClean="0">
                <a:latin typeface="+mj-lt"/>
                <a:cs typeface="Arial" pitchFamily="34" charset="0"/>
              </a:rPr>
              <a:t>2012 - 2013</a:t>
            </a:r>
          </a:p>
        </p:txBody>
      </p:sp>
      <p:sp>
        <p:nvSpPr>
          <p:cNvPr id="9" name="Ondertitel 2"/>
          <p:cNvSpPr txBox="1">
            <a:spLocks/>
          </p:cNvSpPr>
          <p:nvPr/>
        </p:nvSpPr>
        <p:spPr>
          <a:xfrm>
            <a:off x="0" y="4149080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274638">
              <a:spcBef>
                <a:spcPts val="0"/>
              </a:spcBef>
            </a:pPr>
            <a:r>
              <a:rPr lang="en-GB" sz="3000" b="1" dirty="0" smtClean="0">
                <a:latin typeface="+mj-lt"/>
                <a:cs typeface="Arial" pitchFamily="34" charset="0"/>
              </a:rPr>
              <a:t>Sander Claus </a:t>
            </a:r>
          </a:p>
          <a:p>
            <a:pPr algn="ctr" defTabSz="274638">
              <a:spcBef>
                <a:spcPts val="0"/>
              </a:spcBef>
            </a:pPr>
            <a:r>
              <a:rPr lang="en-GB" sz="2000" dirty="0" smtClean="0">
                <a:latin typeface="+mj-lt"/>
                <a:cs typeface="Arial" pitchFamily="34" charset="0"/>
              </a:rPr>
              <a:t>Professional Bachelor Biomedical laboratory science      </a:t>
            </a:r>
          </a:p>
          <a:p>
            <a:pPr algn="ctr" defTabSz="274638"/>
            <a:r>
              <a:rPr lang="en-GB" sz="2000" dirty="0" smtClean="0">
                <a:latin typeface="+mj-lt"/>
                <a:cs typeface="Arial" pitchFamily="34" charset="0"/>
              </a:rPr>
              <a:t>Bioinformatics 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77459" y="5843473"/>
          <a:ext cx="303663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8681"/>
                <a:gridCol w="1397953"/>
              </a:tblGrid>
              <a:tr h="134888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Tutor: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Peter Ghazal</a:t>
                      </a:r>
                    </a:p>
                  </a:txBody>
                  <a:tcPr/>
                </a:tc>
              </a:tr>
              <a:tr h="134888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Supervisor: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Nigel Binns</a:t>
                      </a:r>
                    </a:p>
                  </a:txBody>
                  <a:tcPr/>
                </a:tc>
              </a:tr>
              <a:tr h="134888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Belgian</a:t>
                      </a:r>
                      <a:r>
                        <a:rPr lang="en-GB" sz="1400" baseline="0" noProof="0" dirty="0" smtClean="0"/>
                        <a:t> supervisor: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Raphaël Kiekens</a:t>
                      </a:r>
                      <a:endParaRPr lang="en-GB" sz="1400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cs typeface="Arial" pitchFamily="34" charset="0"/>
              </a:rPr>
              <a:t>Datasets</a:t>
            </a:r>
            <a:r>
              <a:rPr lang="en-GB" sz="3500" dirty="0" smtClean="0">
                <a:cs typeface="Arial" pitchFamily="34" charset="0"/>
              </a:rPr>
              <a:t/>
            </a:r>
            <a:br>
              <a:rPr lang="en-GB" sz="3500" dirty="0" smtClean="0">
                <a:cs typeface="Arial" pitchFamily="34" charset="0"/>
              </a:rPr>
            </a:br>
            <a:endParaRPr lang="en-GB" sz="3500" dirty="0">
              <a:cs typeface="Arial" pitchFamily="34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251521" y="1397000"/>
          <a:ext cx="8640000" cy="432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000"/>
                <a:gridCol w="1152000"/>
                <a:gridCol w="1260000"/>
                <a:gridCol w="4788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/>
                        <a:t>Dataset	</a:t>
                      </a:r>
                      <a:endParaRPr lang="en-GB" sz="18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/>
                        <a:t>Organism</a:t>
                      </a:r>
                      <a:endParaRPr lang="en-GB" sz="18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Cell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GSE30457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Fibroblasts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 of IFNα and IFNγ in absence and presence of CHX</a:t>
                      </a:r>
                      <a:endParaRPr lang="nl-BE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GSE30550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Peripheral </a:t>
                      </a:r>
                    </a:p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blood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Response to influenza virus infection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GSE17948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Human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Monocytes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 of EGFR on HCMV-infection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GPX-000029 </a:t>
                      </a:r>
                    </a:p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(MITH24)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BMDM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 of IFNα and IFNγ on MCMV-infection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RNA_half</a:t>
                      </a:r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_</a:t>
                      </a:r>
                    </a:p>
                    <a:p>
                      <a:pPr algn="ctr"/>
                      <a:r>
                        <a:rPr lang="en-GB" sz="1800" kern="1200" noProof="0" dirty="0" err="1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life_kevin</a:t>
                      </a:r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BMDM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 of IFNγ on RNA-synthesis </a:t>
                      </a:r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cs typeface="Arial" pitchFamily="34" charset="0"/>
              </a:rPr>
              <a:t>Datasets</a:t>
            </a:r>
            <a:r>
              <a:rPr lang="en-GB" sz="3500" dirty="0" smtClean="0">
                <a:cs typeface="Arial" pitchFamily="34" charset="0"/>
              </a:rPr>
              <a:t/>
            </a:r>
            <a:br>
              <a:rPr lang="en-GB" sz="3500" dirty="0" smtClean="0">
                <a:cs typeface="Arial" pitchFamily="34" charset="0"/>
              </a:rPr>
            </a:br>
            <a:endParaRPr lang="en-GB" sz="3500" dirty="0">
              <a:cs typeface="Arial" pitchFamily="34" charset="0"/>
            </a:endParaRPr>
          </a:p>
        </p:txBody>
      </p:sp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251521" y="1397000"/>
          <a:ext cx="8640287" cy="50400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440159"/>
                <a:gridCol w="1152128"/>
                <a:gridCol w="1260000"/>
                <a:gridCol w="4788000"/>
              </a:tblGrid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/>
                        <a:t>Dataset	</a:t>
                      </a:r>
                      <a:endParaRPr lang="en-GB" sz="18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noProof="0" dirty="0" smtClean="0"/>
                        <a:t>Organism</a:t>
                      </a:r>
                      <a:endParaRPr lang="en-GB" sz="1800" b="1" noProof="0" dirty="0"/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Cell type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b="1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Description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GPX-000008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BMDM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 of phagocytosis of apoptotic cells </a:t>
                      </a:r>
                      <a:endParaRPr lang="nl-BE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GPX-000011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BMDM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 of MCMV infection </a:t>
                      </a:r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GPX-000029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BMDM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Role of IFNα and IFNγ in MCMV infection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GPX-000044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BMDM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Mock</a:t>
                      </a:r>
                      <a:r>
                        <a:rPr lang="en-GB" sz="1800" kern="1200" baseline="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 infection</a:t>
                      </a:r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GPX-000050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BMDM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 of Bordetella pertussis adenylate cyclase toxin </a:t>
                      </a:r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720000"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GPX-000068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Mouse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800" kern="1200" noProof="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BMDM</a:t>
                      </a: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r>
                        <a:rPr lang="en-GB" sz="1800" kern="1200" dirty="0" smtClean="0">
                          <a:solidFill>
                            <a:schemeClr val="tx1"/>
                          </a:solidFill>
                          <a:latin typeface="+mn-lt"/>
                          <a:ea typeface="+mn-ea"/>
                          <a:cs typeface="+mn-cs"/>
                        </a:rPr>
                        <a:t>Effect of virus infection </a:t>
                      </a:r>
                      <a:endParaRPr lang="en-GB" sz="1800" kern="1200" noProof="0" dirty="0" smtClean="0">
                        <a:solidFill>
                          <a:schemeClr val="tx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" name="Afgeronde rechthoek 48"/>
          <p:cNvSpPr/>
          <p:nvPr/>
        </p:nvSpPr>
        <p:spPr>
          <a:xfrm>
            <a:off x="4809956" y="1268760"/>
            <a:ext cx="1440000" cy="14400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cs typeface="Arial" pitchFamily="34" charset="0"/>
              </a:rPr>
              <a:t>Workflow</a:t>
            </a:r>
            <a:r>
              <a:rPr lang="en-GB" sz="3500" dirty="0" smtClean="0">
                <a:cs typeface="Arial" pitchFamily="34" charset="0"/>
              </a:rPr>
              <a:t/>
            </a:r>
            <a:br>
              <a:rPr lang="en-GB" sz="3500" dirty="0" smtClean="0">
                <a:cs typeface="Arial" pitchFamily="34" charset="0"/>
              </a:rPr>
            </a:br>
            <a:endParaRPr lang="en-GB" sz="3500" dirty="0">
              <a:cs typeface="Arial" pitchFamily="34" charset="0"/>
            </a:endParaRPr>
          </a:p>
        </p:txBody>
      </p:sp>
      <p:sp>
        <p:nvSpPr>
          <p:cNvPr id="42" name="Afgeronde rechthoek 41"/>
          <p:cNvSpPr/>
          <p:nvPr/>
        </p:nvSpPr>
        <p:spPr>
          <a:xfrm>
            <a:off x="169238" y="1258826"/>
            <a:ext cx="1440000" cy="1440000"/>
          </a:xfrm>
          <a:prstGeom prst="roundRect">
            <a:avLst>
              <a:gd name="adj" fmla="val 10000"/>
            </a:avLst>
          </a:prstGeom>
          <a:blipFill rotWithShape="0">
            <a:blip r:embed="rId3" cstate="print"/>
            <a:stretch>
              <a:fillRect/>
            </a:stretch>
          </a:blipFill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3" name="Vrije vorm 42"/>
          <p:cNvSpPr/>
          <p:nvPr/>
        </p:nvSpPr>
        <p:spPr>
          <a:xfrm>
            <a:off x="529438" y="1989000"/>
            <a:ext cx="1440000" cy="1080000"/>
          </a:xfrm>
          <a:custGeom>
            <a:avLst/>
            <a:gdLst>
              <a:gd name="connsiteX0" fmla="*/ 0 w 873546"/>
              <a:gd name="connsiteY0" fmla="*/ 87355 h 873546"/>
              <a:gd name="connsiteX1" fmla="*/ 25586 w 873546"/>
              <a:gd name="connsiteY1" fmla="*/ 25586 h 873546"/>
              <a:gd name="connsiteX2" fmla="*/ 87355 w 873546"/>
              <a:gd name="connsiteY2" fmla="*/ 0 h 873546"/>
              <a:gd name="connsiteX3" fmla="*/ 786191 w 873546"/>
              <a:gd name="connsiteY3" fmla="*/ 0 h 873546"/>
              <a:gd name="connsiteX4" fmla="*/ 847960 w 873546"/>
              <a:gd name="connsiteY4" fmla="*/ 25586 h 873546"/>
              <a:gd name="connsiteX5" fmla="*/ 873546 w 873546"/>
              <a:gd name="connsiteY5" fmla="*/ 87355 h 873546"/>
              <a:gd name="connsiteX6" fmla="*/ 873546 w 873546"/>
              <a:gd name="connsiteY6" fmla="*/ 786191 h 873546"/>
              <a:gd name="connsiteX7" fmla="*/ 847960 w 873546"/>
              <a:gd name="connsiteY7" fmla="*/ 847960 h 873546"/>
              <a:gd name="connsiteX8" fmla="*/ 786191 w 873546"/>
              <a:gd name="connsiteY8" fmla="*/ 873546 h 873546"/>
              <a:gd name="connsiteX9" fmla="*/ 87355 w 873546"/>
              <a:gd name="connsiteY9" fmla="*/ 873546 h 873546"/>
              <a:gd name="connsiteX10" fmla="*/ 25586 w 873546"/>
              <a:gd name="connsiteY10" fmla="*/ 847960 h 873546"/>
              <a:gd name="connsiteX11" fmla="*/ 0 w 873546"/>
              <a:gd name="connsiteY11" fmla="*/ 786191 h 873546"/>
              <a:gd name="connsiteX12" fmla="*/ 0 w 873546"/>
              <a:gd name="connsiteY12" fmla="*/ 87355 h 87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3546" h="873546">
                <a:moveTo>
                  <a:pt x="0" y="87355"/>
                </a:moveTo>
                <a:cubicBezTo>
                  <a:pt x="0" y="64187"/>
                  <a:pt x="9204" y="41968"/>
                  <a:pt x="25586" y="25586"/>
                </a:cubicBezTo>
                <a:cubicBezTo>
                  <a:pt x="41968" y="9204"/>
                  <a:pt x="64187" y="0"/>
                  <a:pt x="87355" y="0"/>
                </a:cubicBezTo>
                <a:lnTo>
                  <a:pt x="786191" y="0"/>
                </a:lnTo>
                <a:cubicBezTo>
                  <a:pt x="809359" y="0"/>
                  <a:pt x="831578" y="9204"/>
                  <a:pt x="847960" y="25586"/>
                </a:cubicBezTo>
                <a:cubicBezTo>
                  <a:pt x="864342" y="41968"/>
                  <a:pt x="873546" y="64187"/>
                  <a:pt x="873546" y="87355"/>
                </a:cubicBezTo>
                <a:lnTo>
                  <a:pt x="873546" y="786191"/>
                </a:lnTo>
                <a:cubicBezTo>
                  <a:pt x="873546" y="809359"/>
                  <a:pt x="864343" y="831578"/>
                  <a:pt x="847960" y="847960"/>
                </a:cubicBezTo>
                <a:cubicBezTo>
                  <a:pt x="831578" y="864342"/>
                  <a:pt x="809359" y="873546"/>
                  <a:pt x="786191" y="873546"/>
                </a:cubicBezTo>
                <a:lnTo>
                  <a:pt x="87355" y="873546"/>
                </a:lnTo>
                <a:cubicBezTo>
                  <a:pt x="64187" y="873546"/>
                  <a:pt x="41968" y="864343"/>
                  <a:pt x="25586" y="847960"/>
                </a:cubicBezTo>
                <a:cubicBezTo>
                  <a:pt x="9204" y="831578"/>
                  <a:pt x="0" y="809359"/>
                  <a:pt x="0" y="786191"/>
                </a:cubicBezTo>
                <a:lnTo>
                  <a:pt x="0" y="87355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685" tIns="63685" rIns="63685" bIns="63685" numCol="1" spcCol="1270" anchor="t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kern="1200" noProof="0" dirty="0" smtClean="0">
                <a:latin typeface="+mj-lt"/>
              </a:rPr>
              <a:t>GEO</a:t>
            </a:r>
            <a:endParaRPr lang="en-GB" sz="2000" kern="1200" dirty="0" smtClean="0">
              <a:latin typeface="+mj-lt"/>
            </a:endParaRPr>
          </a:p>
          <a:p>
            <a:pPr marL="84138" lvl="1" indent="-84138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kern="1200" dirty="0" smtClean="0">
                <a:latin typeface="+mj-lt"/>
              </a:rPr>
              <a:t> Raw data</a:t>
            </a:r>
          </a:p>
          <a:p>
            <a:pPr marL="84138" lvl="1" indent="-84138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kern="1200" dirty="0" smtClean="0">
                <a:latin typeface="+mj-lt"/>
              </a:rPr>
              <a:t> Annotations</a:t>
            </a:r>
            <a:endParaRPr lang="en-GB" sz="1600" kern="1200" dirty="0">
              <a:latin typeface="+mj-lt"/>
            </a:endParaRPr>
          </a:p>
        </p:txBody>
      </p:sp>
      <p:sp>
        <p:nvSpPr>
          <p:cNvPr id="44" name="Afgeronde rechthoek 43"/>
          <p:cNvSpPr/>
          <p:nvPr/>
        </p:nvSpPr>
        <p:spPr>
          <a:xfrm>
            <a:off x="179512" y="4581088"/>
            <a:ext cx="1440000" cy="1440000"/>
          </a:xfrm>
          <a:prstGeom prst="roundRect">
            <a:avLst>
              <a:gd name="adj" fmla="val 10000"/>
            </a:avLst>
          </a:prstGeom>
          <a:blipFill rotWithShape="0">
            <a:blip r:embed="rId4" cstate="print"/>
            <a:stretch>
              <a:fillRect/>
            </a:stretch>
          </a:blipFill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5" name="Vrije vorm 44"/>
          <p:cNvSpPr/>
          <p:nvPr/>
        </p:nvSpPr>
        <p:spPr>
          <a:xfrm>
            <a:off x="467544" y="5301328"/>
            <a:ext cx="1440000" cy="1080000"/>
          </a:xfrm>
          <a:custGeom>
            <a:avLst/>
            <a:gdLst>
              <a:gd name="connsiteX0" fmla="*/ 0 w 873546"/>
              <a:gd name="connsiteY0" fmla="*/ 87355 h 873546"/>
              <a:gd name="connsiteX1" fmla="*/ 25586 w 873546"/>
              <a:gd name="connsiteY1" fmla="*/ 25586 h 873546"/>
              <a:gd name="connsiteX2" fmla="*/ 87355 w 873546"/>
              <a:gd name="connsiteY2" fmla="*/ 0 h 873546"/>
              <a:gd name="connsiteX3" fmla="*/ 786191 w 873546"/>
              <a:gd name="connsiteY3" fmla="*/ 0 h 873546"/>
              <a:gd name="connsiteX4" fmla="*/ 847960 w 873546"/>
              <a:gd name="connsiteY4" fmla="*/ 25586 h 873546"/>
              <a:gd name="connsiteX5" fmla="*/ 873546 w 873546"/>
              <a:gd name="connsiteY5" fmla="*/ 87355 h 873546"/>
              <a:gd name="connsiteX6" fmla="*/ 873546 w 873546"/>
              <a:gd name="connsiteY6" fmla="*/ 786191 h 873546"/>
              <a:gd name="connsiteX7" fmla="*/ 847960 w 873546"/>
              <a:gd name="connsiteY7" fmla="*/ 847960 h 873546"/>
              <a:gd name="connsiteX8" fmla="*/ 786191 w 873546"/>
              <a:gd name="connsiteY8" fmla="*/ 873546 h 873546"/>
              <a:gd name="connsiteX9" fmla="*/ 87355 w 873546"/>
              <a:gd name="connsiteY9" fmla="*/ 873546 h 873546"/>
              <a:gd name="connsiteX10" fmla="*/ 25586 w 873546"/>
              <a:gd name="connsiteY10" fmla="*/ 847960 h 873546"/>
              <a:gd name="connsiteX11" fmla="*/ 0 w 873546"/>
              <a:gd name="connsiteY11" fmla="*/ 786191 h 873546"/>
              <a:gd name="connsiteX12" fmla="*/ 0 w 873546"/>
              <a:gd name="connsiteY12" fmla="*/ 87355 h 87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3546" h="873546">
                <a:moveTo>
                  <a:pt x="0" y="87355"/>
                </a:moveTo>
                <a:cubicBezTo>
                  <a:pt x="0" y="64187"/>
                  <a:pt x="9204" y="41968"/>
                  <a:pt x="25586" y="25586"/>
                </a:cubicBezTo>
                <a:cubicBezTo>
                  <a:pt x="41968" y="9204"/>
                  <a:pt x="64187" y="0"/>
                  <a:pt x="87355" y="0"/>
                </a:cubicBezTo>
                <a:lnTo>
                  <a:pt x="786191" y="0"/>
                </a:lnTo>
                <a:cubicBezTo>
                  <a:pt x="809359" y="0"/>
                  <a:pt x="831578" y="9204"/>
                  <a:pt x="847960" y="25586"/>
                </a:cubicBezTo>
                <a:cubicBezTo>
                  <a:pt x="864342" y="41968"/>
                  <a:pt x="873546" y="64187"/>
                  <a:pt x="873546" y="87355"/>
                </a:cubicBezTo>
                <a:lnTo>
                  <a:pt x="873546" y="786191"/>
                </a:lnTo>
                <a:cubicBezTo>
                  <a:pt x="873546" y="809359"/>
                  <a:pt x="864343" y="831578"/>
                  <a:pt x="847960" y="847960"/>
                </a:cubicBezTo>
                <a:cubicBezTo>
                  <a:pt x="831578" y="864342"/>
                  <a:pt x="809359" y="873546"/>
                  <a:pt x="786191" y="873546"/>
                </a:cubicBezTo>
                <a:lnTo>
                  <a:pt x="87355" y="873546"/>
                </a:lnTo>
                <a:cubicBezTo>
                  <a:pt x="64187" y="873546"/>
                  <a:pt x="41968" y="864343"/>
                  <a:pt x="25586" y="847960"/>
                </a:cubicBezTo>
                <a:cubicBezTo>
                  <a:pt x="9204" y="831578"/>
                  <a:pt x="0" y="809359"/>
                  <a:pt x="0" y="786191"/>
                </a:cubicBezTo>
                <a:lnTo>
                  <a:pt x="0" y="87355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685" tIns="63685" rIns="63685" bIns="63685" numCol="1" spcCol="1270" anchor="t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kern="1200" dirty="0" smtClean="0">
                <a:latin typeface="+mj-lt"/>
              </a:rPr>
              <a:t>GPX</a:t>
            </a:r>
          </a:p>
          <a:p>
            <a:pPr marL="84138" lvl="1" indent="-84138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kern="1200" dirty="0" smtClean="0">
                <a:latin typeface="+mj-lt"/>
              </a:rPr>
              <a:t> Raw data</a:t>
            </a:r>
            <a:endParaRPr lang="en-GB" sz="1600" kern="1200" dirty="0">
              <a:latin typeface="+mj-lt"/>
            </a:endParaRPr>
          </a:p>
        </p:txBody>
      </p:sp>
      <p:sp>
        <p:nvSpPr>
          <p:cNvPr id="46" name="Afgeronde rechthoek 45"/>
          <p:cNvSpPr/>
          <p:nvPr/>
        </p:nvSpPr>
        <p:spPr>
          <a:xfrm>
            <a:off x="2699792" y="2883718"/>
            <a:ext cx="1440000" cy="1440000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47" name="Vrije vorm 46"/>
          <p:cNvSpPr/>
          <p:nvPr/>
        </p:nvSpPr>
        <p:spPr>
          <a:xfrm>
            <a:off x="3059992" y="3603958"/>
            <a:ext cx="1476000" cy="1080000"/>
          </a:xfrm>
          <a:custGeom>
            <a:avLst/>
            <a:gdLst>
              <a:gd name="connsiteX0" fmla="*/ 0 w 873546"/>
              <a:gd name="connsiteY0" fmla="*/ 87355 h 873546"/>
              <a:gd name="connsiteX1" fmla="*/ 25586 w 873546"/>
              <a:gd name="connsiteY1" fmla="*/ 25586 h 873546"/>
              <a:gd name="connsiteX2" fmla="*/ 87355 w 873546"/>
              <a:gd name="connsiteY2" fmla="*/ 0 h 873546"/>
              <a:gd name="connsiteX3" fmla="*/ 786191 w 873546"/>
              <a:gd name="connsiteY3" fmla="*/ 0 h 873546"/>
              <a:gd name="connsiteX4" fmla="*/ 847960 w 873546"/>
              <a:gd name="connsiteY4" fmla="*/ 25586 h 873546"/>
              <a:gd name="connsiteX5" fmla="*/ 873546 w 873546"/>
              <a:gd name="connsiteY5" fmla="*/ 87355 h 873546"/>
              <a:gd name="connsiteX6" fmla="*/ 873546 w 873546"/>
              <a:gd name="connsiteY6" fmla="*/ 786191 h 873546"/>
              <a:gd name="connsiteX7" fmla="*/ 847960 w 873546"/>
              <a:gd name="connsiteY7" fmla="*/ 847960 h 873546"/>
              <a:gd name="connsiteX8" fmla="*/ 786191 w 873546"/>
              <a:gd name="connsiteY8" fmla="*/ 873546 h 873546"/>
              <a:gd name="connsiteX9" fmla="*/ 87355 w 873546"/>
              <a:gd name="connsiteY9" fmla="*/ 873546 h 873546"/>
              <a:gd name="connsiteX10" fmla="*/ 25586 w 873546"/>
              <a:gd name="connsiteY10" fmla="*/ 847960 h 873546"/>
              <a:gd name="connsiteX11" fmla="*/ 0 w 873546"/>
              <a:gd name="connsiteY11" fmla="*/ 786191 h 873546"/>
              <a:gd name="connsiteX12" fmla="*/ 0 w 873546"/>
              <a:gd name="connsiteY12" fmla="*/ 87355 h 87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3546" h="873546">
                <a:moveTo>
                  <a:pt x="0" y="87355"/>
                </a:moveTo>
                <a:cubicBezTo>
                  <a:pt x="0" y="64187"/>
                  <a:pt x="9204" y="41968"/>
                  <a:pt x="25586" y="25586"/>
                </a:cubicBezTo>
                <a:cubicBezTo>
                  <a:pt x="41968" y="9204"/>
                  <a:pt x="64187" y="0"/>
                  <a:pt x="87355" y="0"/>
                </a:cubicBezTo>
                <a:lnTo>
                  <a:pt x="786191" y="0"/>
                </a:lnTo>
                <a:cubicBezTo>
                  <a:pt x="809359" y="0"/>
                  <a:pt x="831578" y="9204"/>
                  <a:pt x="847960" y="25586"/>
                </a:cubicBezTo>
                <a:cubicBezTo>
                  <a:pt x="864342" y="41968"/>
                  <a:pt x="873546" y="64187"/>
                  <a:pt x="873546" y="87355"/>
                </a:cubicBezTo>
                <a:lnTo>
                  <a:pt x="873546" y="786191"/>
                </a:lnTo>
                <a:cubicBezTo>
                  <a:pt x="873546" y="809359"/>
                  <a:pt x="864343" y="831578"/>
                  <a:pt x="847960" y="847960"/>
                </a:cubicBezTo>
                <a:cubicBezTo>
                  <a:pt x="831578" y="864342"/>
                  <a:pt x="809359" y="873546"/>
                  <a:pt x="786191" y="873546"/>
                </a:cubicBezTo>
                <a:lnTo>
                  <a:pt x="87355" y="873546"/>
                </a:lnTo>
                <a:cubicBezTo>
                  <a:pt x="64187" y="873546"/>
                  <a:pt x="41968" y="864343"/>
                  <a:pt x="25586" y="847960"/>
                </a:cubicBezTo>
                <a:cubicBezTo>
                  <a:pt x="9204" y="831578"/>
                  <a:pt x="0" y="809359"/>
                  <a:pt x="0" y="786191"/>
                </a:cubicBezTo>
                <a:lnTo>
                  <a:pt x="0" y="87355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685" tIns="63685" rIns="63685" bIns="63685" numCol="1" spcCol="1270" anchor="t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kern="1200" noProof="0" dirty="0" smtClean="0">
                <a:latin typeface="+mj-lt"/>
              </a:rPr>
              <a:t>R</a:t>
            </a:r>
            <a:endParaRPr lang="en-GB" sz="2000" kern="1200" dirty="0" smtClean="0">
              <a:latin typeface="+mj-lt"/>
            </a:endParaRPr>
          </a:p>
          <a:p>
            <a:pPr marL="84138" lvl="1" indent="-84138" algn="l" defTabSz="355600" rtl="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kern="1200" noProof="0" dirty="0" smtClean="0">
                <a:latin typeface="+mj-lt"/>
              </a:rPr>
              <a:t> Normalisation</a:t>
            </a:r>
            <a:endParaRPr lang="en-GB" sz="1600" kern="1200" dirty="0" smtClean="0">
              <a:latin typeface="+mj-lt"/>
            </a:endParaRPr>
          </a:p>
        </p:txBody>
      </p:sp>
      <p:sp>
        <p:nvSpPr>
          <p:cNvPr id="50" name="Vrije vorm 49"/>
          <p:cNvSpPr/>
          <p:nvPr/>
        </p:nvSpPr>
        <p:spPr>
          <a:xfrm>
            <a:off x="5148224" y="1989000"/>
            <a:ext cx="1440000" cy="1080000"/>
          </a:xfrm>
          <a:custGeom>
            <a:avLst/>
            <a:gdLst>
              <a:gd name="connsiteX0" fmla="*/ 0 w 873546"/>
              <a:gd name="connsiteY0" fmla="*/ 87355 h 873546"/>
              <a:gd name="connsiteX1" fmla="*/ 25586 w 873546"/>
              <a:gd name="connsiteY1" fmla="*/ 25586 h 873546"/>
              <a:gd name="connsiteX2" fmla="*/ 87355 w 873546"/>
              <a:gd name="connsiteY2" fmla="*/ 0 h 873546"/>
              <a:gd name="connsiteX3" fmla="*/ 786191 w 873546"/>
              <a:gd name="connsiteY3" fmla="*/ 0 h 873546"/>
              <a:gd name="connsiteX4" fmla="*/ 847960 w 873546"/>
              <a:gd name="connsiteY4" fmla="*/ 25586 h 873546"/>
              <a:gd name="connsiteX5" fmla="*/ 873546 w 873546"/>
              <a:gd name="connsiteY5" fmla="*/ 87355 h 873546"/>
              <a:gd name="connsiteX6" fmla="*/ 873546 w 873546"/>
              <a:gd name="connsiteY6" fmla="*/ 786191 h 873546"/>
              <a:gd name="connsiteX7" fmla="*/ 847960 w 873546"/>
              <a:gd name="connsiteY7" fmla="*/ 847960 h 873546"/>
              <a:gd name="connsiteX8" fmla="*/ 786191 w 873546"/>
              <a:gd name="connsiteY8" fmla="*/ 873546 h 873546"/>
              <a:gd name="connsiteX9" fmla="*/ 87355 w 873546"/>
              <a:gd name="connsiteY9" fmla="*/ 873546 h 873546"/>
              <a:gd name="connsiteX10" fmla="*/ 25586 w 873546"/>
              <a:gd name="connsiteY10" fmla="*/ 847960 h 873546"/>
              <a:gd name="connsiteX11" fmla="*/ 0 w 873546"/>
              <a:gd name="connsiteY11" fmla="*/ 786191 h 873546"/>
              <a:gd name="connsiteX12" fmla="*/ 0 w 873546"/>
              <a:gd name="connsiteY12" fmla="*/ 87355 h 87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3546" h="873546">
                <a:moveTo>
                  <a:pt x="0" y="87355"/>
                </a:moveTo>
                <a:cubicBezTo>
                  <a:pt x="0" y="64187"/>
                  <a:pt x="9204" y="41968"/>
                  <a:pt x="25586" y="25586"/>
                </a:cubicBezTo>
                <a:cubicBezTo>
                  <a:pt x="41968" y="9204"/>
                  <a:pt x="64187" y="0"/>
                  <a:pt x="87355" y="0"/>
                </a:cubicBezTo>
                <a:lnTo>
                  <a:pt x="786191" y="0"/>
                </a:lnTo>
                <a:cubicBezTo>
                  <a:pt x="809359" y="0"/>
                  <a:pt x="831578" y="9204"/>
                  <a:pt x="847960" y="25586"/>
                </a:cubicBezTo>
                <a:cubicBezTo>
                  <a:pt x="864342" y="41968"/>
                  <a:pt x="873546" y="64187"/>
                  <a:pt x="873546" y="87355"/>
                </a:cubicBezTo>
                <a:lnTo>
                  <a:pt x="873546" y="786191"/>
                </a:lnTo>
                <a:cubicBezTo>
                  <a:pt x="873546" y="809359"/>
                  <a:pt x="864343" y="831578"/>
                  <a:pt x="847960" y="847960"/>
                </a:cubicBezTo>
                <a:cubicBezTo>
                  <a:pt x="831578" y="864342"/>
                  <a:pt x="809359" y="873546"/>
                  <a:pt x="786191" y="873546"/>
                </a:cubicBezTo>
                <a:lnTo>
                  <a:pt x="87355" y="873546"/>
                </a:lnTo>
                <a:cubicBezTo>
                  <a:pt x="64187" y="873546"/>
                  <a:pt x="41968" y="864343"/>
                  <a:pt x="25586" y="847960"/>
                </a:cubicBezTo>
                <a:cubicBezTo>
                  <a:pt x="9204" y="831578"/>
                  <a:pt x="0" y="809359"/>
                  <a:pt x="0" y="786191"/>
                </a:cubicBezTo>
                <a:lnTo>
                  <a:pt x="0" y="87355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685" tIns="63685" rIns="63685" bIns="63685" numCol="1" spcCol="1270" anchor="t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kern="1200" dirty="0" smtClean="0">
                <a:latin typeface="+mj-lt"/>
              </a:rPr>
              <a:t>R</a:t>
            </a:r>
          </a:p>
          <a:p>
            <a:pPr marL="84138" lvl="1" indent="-84138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dirty="0" smtClean="0"/>
              <a:t> Visualisation</a:t>
            </a:r>
            <a:endParaRPr lang="en-GB" sz="1600" dirty="0"/>
          </a:p>
        </p:txBody>
      </p:sp>
      <p:sp>
        <p:nvSpPr>
          <p:cNvPr id="51" name="Afgeronde rechthoek 50"/>
          <p:cNvSpPr/>
          <p:nvPr/>
        </p:nvSpPr>
        <p:spPr>
          <a:xfrm>
            <a:off x="4788024" y="4653136"/>
            <a:ext cx="1440000" cy="1440000"/>
          </a:xfrm>
          <a:prstGeom prst="roundRect">
            <a:avLst>
              <a:gd name="adj" fmla="val 10000"/>
            </a:avLst>
          </a:prstGeom>
          <a:blipFill rotWithShape="0">
            <a:blip r:embed="rId5" cstate="print"/>
            <a:stretch>
              <a:fillRect/>
            </a:stretch>
          </a:blipFill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52" name="Vrije vorm 51"/>
          <p:cNvSpPr/>
          <p:nvPr/>
        </p:nvSpPr>
        <p:spPr>
          <a:xfrm>
            <a:off x="5123805" y="5373176"/>
            <a:ext cx="1800000" cy="1080000"/>
          </a:xfrm>
          <a:custGeom>
            <a:avLst/>
            <a:gdLst>
              <a:gd name="connsiteX0" fmla="*/ 0 w 873546"/>
              <a:gd name="connsiteY0" fmla="*/ 87355 h 873546"/>
              <a:gd name="connsiteX1" fmla="*/ 25586 w 873546"/>
              <a:gd name="connsiteY1" fmla="*/ 25586 h 873546"/>
              <a:gd name="connsiteX2" fmla="*/ 87355 w 873546"/>
              <a:gd name="connsiteY2" fmla="*/ 0 h 873546"/>
              <a:gd name="connsiteX3" fmla="*/ 786191 w 873546"/>
              <a:gd name="connsiteY3" fmla="*/ 0 h 873546"/>
              <a:gd name="connsiteX4" fmla="*/ 847960 w 873546"/>
              <a:gd name="connsiteY4" fmla="*/ 25586 h 873546"/>
              <a:gd name="connsiteX5" fmla="*/ 873546 w 873546"/>
              <a:gd name="connsiteY5" fmla="*/ 87355 h 873546"/>
              <a:gd name="connsiteX6" fmla="*/ 873546 w 873546"/>
              <a:gd name="connsiteY6" fmla="*/ 786191 h 873546"/>
              <a:gd name="connsiteX7" fmla="*/ 847960 w 873546"/>
              <a:gd name="connsiteY7" fmla="*/ 847960 h 873546"/>
              <a:gd name="connsiteX8" fmla="*/ 786191 w 873546"/>
              <a:gd name="connsiteY8" fmla="*/ 873546 h 873546"/>
              <a:gd name="connsiteX9" fmla="*/ 87355 w 873546"/>
              <a:gd name="connsiteY9" fmla="*/ 873546 h 873546"/>
              <a:gd name="connsiteX10" fmla="*/ 25586 w 873546"/>
              <a:gd name="connsiteY10" fmla="*/ 847960 h 873546"/>
              <a:gd name="connsiteX11" fmla="*/ 0 w 873546"/>
              <a:gd name="connsiteY11" fmla="*/ 786191 h 873546"/>
              <a:gd name="connsiteX12" fmla="*/ 0 w 873546"/>
              <a:gd name="connsiteY12" fmla="*/ 87355 h 87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3546" h="873546">
                <a:moveTo>
                  <a:pt x="0" y="87355"/>
                </a:moveTo>
                <a:cubicBezTo>
                  <a:pt x="0" y="64187"/>
                  <a:pt x="9204" y="41968"/>
                  <a:pt x="25586" y="25586"/>
                </a:cubicBezTo>
                <a:cubicBezTo>
                  <a:pt x="41968" y="9204"/>
                  <a:pt x="64187" y="0"/>
                  <a:pt x="87355" y="0"/>
                </a:cubicBezTo>
                <a:lnTo>
                  <a:pt x="786191" y="0"/>
                </a:lnTo>
                <a:cubicBezTo>
                  <a:pt x="809359" y="0"/>
                  <a:pt x="831578" y="9204"/>
                  <a:pt x="847960" y="25586"/>
                </a:cubicBezTo>
                <a:cubicBezTo>
                  <a:pt x="864342" y="41968"/>
                  <a:pt x="873546" y="64187"/>
                  <a:pt x="873546" y="87355"/>
                </a:cubicBezTo>
                <a:lnTo>
                  <a:pt x="873546" y="786191"/>
                </a:lnTo>
                <a:cubicBezTo>
                  <a:pt x="873546" y="809359"/>
                  <a:pt x="864343" y="831578"/>
                  <a:pt x="847960" y="847960"/>
                </a:cubicBezTo>
                <a:cubicBezTo>
                  <a:pt x="831578" y="864342"/>
                  <a:pt x="809359" y="873546"/>
                  <a:pt x="786191" y="873546"/>
                </a:cubicBezTo>
                <a:lnTo>
                  <a:pt x="87355" y="873546"/>
                </a:lnTo>
                <a:cubicBezTo>
                  <a:pt x="64187" y="873546"/>
                  <a:pt x="41968" y="864343"/>
                  <a:pt x="25586" y="847960"/>
                </a:cubicBezTo>
                <a:cubicBezTo>
                  <a:pt x="9204" y="831578"/>
                  <a:pt x="0" y="809359"/>
                  <a:pt x="0" y="786191"/>
                </a:cubicBezTo>
                <a:lnTo>
                  <a:pt x="0" y="87355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685" tIns="63685" rIns="63685" bIns="63685" numCol="1" spcCol="1270" anchor="t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kern="1200" dirty="0" smtClean="0">
                <a:latin typeface="+mj-lt"/>
              </a:rPr>
              <a:t>R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kern="1200" dirty="0" smtClean="0">
                <a:latin typeface="+mj-lt"/>
              </a:rPr>
              <a:t> Student’s T-test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kern="1200" dirty="0" smtClean="0">
                <a:latin typeface="+mj-lt"/>
              </a:rPr>
              <a:t> Fisher’s exact test</a:t>
            </a:r>
            <a:endParaRPr lang="en-GB" sz="1600" kern="1200" dirty="0">
              <a:latin typeface="+mj-lt"/>
            </a:endParaRPr>
          </a:p>
        </p:txBody>
      </p:sp>
      <p:sp>
        <p:nvSpPr>
          <p:cNvPr id="53" name="Vrije vorm 52"/>
          <p:cNvSpPr/>
          <p:nvPr/>
        </p:nvSpPr>
        <p:spPr>
          <a:xfrm>
            <a:off x="7236456" y="4652976"/>
            <a:ext cx="1440000" cy="1080000"/>
          </a:xfrm>
          <a:custGeom>
            <a:avLst/>
            <a:gdLst>
              <a:gd name="connsiteX0" fmla="*/ 0 w 873546"/>
              <a:gd name="connsiteY0" fmla="*/ 87355 h 873546"/>
              <a:gd name="connsiteX1" fmla="*/ 25586 w 873546"/>
              <a:gd name="connsiteY1" fmla="*/ 25586 h 873546"/>
              <a:gd name="connsiteX2" fmla="*/ 87355 w 873546"/>
              <a:gd name="connsiteY2" fmla="*/ 0 h 873546"/>
              <a:gd name="connsiteX3" fmla="*/ 786191 w 873546"/>
              <a:gd name="connsiteY3" fmla="*/ 0 h 873546"/>
              <a:gd name="connsiteX4" fmla="*/ 847960 w 873546"/>
              <a:gd name="connsiteY4" fmla="*/ 25586 h 873546"/>
              <a:gd name="connsiteX5" fmla="*/ 873546 w 873546"/>
              <a:gd name="connsiteY5" fmla="*/ 87355 h 873546"/>
              <a:gd name="connsiteX6" fmla="*/ 873546 w 873546"/>
              <a:gd name="connsiteY6" fmla="*/ 786191 h 873546"/>
              <a:gd name="connsiteX7" fmla="*/ 847960 w 873546"/>
              <a:gd name="connsiteY7" fmla="*/ 847960 h 873546"/>
              <a:gd name="connsiteX8" fmla="*/ 786191 w 873546"/>
              <a:gd name="connsiteY8" fmla="*/ 873546 h 873546"/>
              <a:gd name="connsiteX9" fmla="*/ 87355 w 873546"/>
              <a:gd name="connsiteY9" fmla="*/ 873546 h 873546"/>
              <a:gd name="connsiteX10" fmla="*/ 25586 w 873546"/>
              <a:gd name="connsiteY10" fmla="*/ 847960 h 873546"/>
              <a:gd name="connsiteX11" fmla="*/ 0 w 873546"/>
              <a:gd name="connsiteY11" fmla="*/ 786191 h 873546"/>
              <a:gd name="connsiteX12" fmla="*/ 0 w 873546"/>
              <a:gd name="connsiteY12" fmla="*/ 87355 h 87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3546" h="873546">
                <a:moveTo>
                  <a:pt x="0" y="87355"/>
                </a:moveTo>
                <a:cubicBezTo>
                  <a:pt x="0" y="64187"/>
                  <a:pt x="9204" y="41968"/>
                  <a:pt x="25586" y="25586"/>
                </a:cubicBezTo>
                <a:cubicBezTo>
                  <a:pt x="41968" y="9204"/>
                  <a:pt x="64187" y="0"/>
                  <a:pt x="87355" y="0"/>
                </a:cubicBezTo>
                <a:lnTo>
                  <a:pt x="786191" y="0"/>
                </a:lnTo>
                <a:cubicBezTo>
                  <a:pt x="809359" y="0"/>
                  <a:pt x="831578" y="9204"/>
                  <a:pt x="847960" y="25586"/>
                </a:cubicBezTo>
                <a:cubicBezTo>
                  <a:pt x="864342" y="41968"/>
                  <a:pt x="873546" y="64187"/>
                  <a:pt x="873546" y="87355"/>
                </a:cubicBezTo>
                <a:lnTo>
                  <a:pt x="873546" y="786191"/>
                </a:lnTo>
                <a:cubicBezTo>
                  <a:pt x="873546" y="809359"/>
                  <a:pt x="864343" y="831578"/>
                  <a:pt x="847960" y="847960"/>
                </a:cubicBezTo>
                <a:cubicBezTo>
                  <a:pt x="831578" y="864342"/>
                  <a:pt x="809359" y="873546"/>
                  <a:pt x="786191" y="873546"/>
                </a:cubicBezTo>
                <a:lnTo>
                  <a:pt x="87355" y="873546"/>
                </a:lnTo>
                <a:cubicBezTo>
                  <a:pt x="64187" y="873546"/>
                  <a:pt x="41968" y="864343"/>
                  <a:pt x="25586" y="847960"/>
                </a:cubicBezTo>
                <a:cubicBezTo>
                  <a:pt x="9204" y="831578"/>
                  <a:pt x="0" y="809359"/>
                  <a:pt x="0" y="786191"/>
                </a:cubicBezTo>
                <a:lnTo>
                  <a:pt x="0" y="87355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685" tIns="63685" rIns="63685" bIns="63685" numCol="1" spcCol="1270" anchor="ctr" anchorCtr="0">
            <a:noAutofit/>
          </a:bodyPr>
          <a:lstStyle/>
          <a:p>
            <a:pPr lvl="0" algn="ctr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kern="1200" dirty="0" smtClean="0">
                <a:latin typeface="+mj-lt"/>
              </a:rPr>
              <a:t>Confirm or reject hypothesis</a:t>
            </a:r>
            <a:endParaRPr lang="en-GB" sz="2000" kern="1200" dirty="0">
              <a:latin typeface="+mj-lt"/>
            </a:endParaRPr>
          </a:p>
        </p:txBody>
      </p:sp>
      <p:sp>
        <p:nvSpPr>
          <p:cNvPr id="55" name="PIJL-RECHTS 54"/>
          <p:cNvSpPr>
            <a:spLocks/>
          </p:cNvSpPr>
          <p:nvPr/>
        </p:nvSpPr>
        <p:spPr bwMode="auto">
          <a:xfrm rot="-1800000">
            <a:off x="4569014" y="3368177"/>
            <a:ext cx="720000" cy="18097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746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6" name="PIJL-RECHTS 55"/>
          <p:cNvSpPr>
            <a:spLocks/>
          </p:cNvSpPr>
          <p:nvPr/>
        </p:nvSpPr>
        <p:spPr bwMode="auto">
          <a:xfrm rot="1800000">
            <a:off x="4569014" y="4028925"/>
            <a:ext cx="720000" cy="18097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746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7" name="PIJL-RECHTS 56"/>
          <p:cNvSpPr/>
          <p:nvPr/>
        </p:nvSpPr>
        <p:spPr bwMode="auto">
          <a:xfrm>
            <a:off x="6732240" y="5013016"/>
            <a:ext cx="360000" cy="18097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746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8" name="PIJL-RECHTS 57"/>
          <p:cNvSpPr>
            <a:spLocks/>
          </p:cNvSpPr>
          <p:nvPr/>
        </p:nvSpPr>
        <p:spPr bwMode="auto">
          <a:xfrm rot="1800000">
            <a:off x="1972504" y="3164829"/>
            <a:ext cx="720000" cy="18097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746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59" name="PIJL-RECHTS 58"/>
          <p:cNvSpPr>
            <a:spLocks/>
          </p:cNvSpPr>
          <p:nvPr/>
        </p:nvSpPr>
        <p:spPr bwMode="auto">
          <a:xfrm rot="-1800000">
            <a:off x="1972504" y="4232273"/>
            <a:ext cx="720000" cy="180978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746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  <p:sp>
        <p:nvSpPr>
          <p:cNvPr id="19" name="Afgeronde rechthoek 18"/>
          <p:cNvSpPr/>
          <p:nvPr/>
        </p:nvSpPr>
        <p:spPr>
          <a:xfrm>
            <a:off x="7258228" y="1268760"/>
            <a:ext cx="1440000" cy="1440000"/>
          </a:xfrm>
          <a:prstGeom prst="roundRect">
            <a:avLst>
              <a:gd name="adj" fmla="val 10000"/>
            </a:avLst>
          </a:prstGeom>
          <a:blipFill rotWithShape="0">
            <a:blip r:embed="rId2" cstate="print"/>
            <a:stretch>
              <a:fillRect/>
            </a:stretch>
          </a:blipFill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1">
            <a:scrgbClr r="0" g="0" b="0"/>
          </a:fillRef>
          <a:effectRef idx="3">
            <a:schemeClr val="accent1">
              <a:tint val="40000"/>
              <a:hueOff val="0"/>
              <a:satOff val="0"/>
              <a:lumOff val="0"/>
              <a:alphaOff val="0"/>
            </a:schemeClr>
          </a:effectRef>
          <a:fontRef idx="minor">
            <a:schemeClr val="lt1">
              <a:hueOff val="0"/>
              <a:satOff val="0"/>
              <a:lumOff val="0"/>
              <a:alphaOff val="0"/>
            </a:schemeClr>
          </a:fontRef>
        </p:style>
      </p:sp>
      <p:sp>
        <p:nvSpPr>
          <p:cNvPr id="20" name="Vrije vorm 19"/>
          <p:cNvSpPr/>
          <p:nvPr/>
        </p:nvSpPr>
        <p:spPr>
          <a:xfrm>
            <a:off x="7596496" y="1989000"/>
            <a:ext cx="1440000" cy="1080000"/>
          </a:xfrm>
          <a:custGeom>
            <a:avLst/>
            <a:gdLst>
              <a:gd name="connsiteX0" fmla="*/ 0 w 873546"/>
              <a:gd name="connsiteY0" fmla="*/ 87355 h 873546"/>
              <a:gd name="connsiteX1" fmla="*/ 25586 w 873546"/>
              <a:gd name="connsiteY1" fmla="*/ 25586 h 873546"/>
              <a:gd name="connsiteX2" fmla="*/ 87355 w 873546"/>
              <a:gd name="connsiteY2" fmla="*/ 0 h 873546"/>
              <a:gd name="connsiteX3" fmla="*/ 786191 w 873546"/>
              <a:gd name="connsiteY3" fmla="*/ 0 h 873546"/>
              <a:gd name="connsiteX4" fmla="*/ 847960 w 873546"/>
              <a:gd name="connsiteY4" fmla="*/ 25586 h 873546"/>
              <a:gd name="connsiteX5" fmla="*/ 873546 w 873546"/>
              <a:gd name="connsiteY5" fmla="*/ 87355 h 873546"/>
              <a:gd name="connsiteX6" fmla="*/ 873546 w 873546"/>
              <a:gd name="connsiteY6" fmla="*/ 786191 h 873546"/>
              <a:gd name="connsiteX7" fmla="*/ 847960 w 873546"/>
              <a:gd name="connsiteY7" fmla="*/ 847960 h 873546"/>
              <a:gd name="connsiteX8" fmla="*/ 786191 w 873546"/>
              <a:gd name="connsiteY8" fmla="*/ 873546 h 873546"/>
              <a:gd name="connsiteX9" fmla="*/ 87355 w 873546"/>
              <a:gd name="connsiteY9" fmla="*/ 873546 h 873546"/>
              <a:gd name="connsiteX10" fmla="*/ 25586 w 873546"/>
              <a:gd name="connsiteY10" fmla="*/ 847960 h 873546"/>
              <a:gd name="connsiteX11" fmla="*/ 0 w 873546"/>
              <a:gd name="connsiteY11" fmla="*/ 786191 h 873546"/>
              <a:gd name="connsiteX12" fmla="*/ 0 w 873546"/>
              <a:gd name="connsiteY12" fmla="*/ 87355 h 873546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</a:cxnLst>
            <a:rect l="l" t="t" r="r" b="b"/>
            <a:pathLst>
              <a:path w="873546" h="873546">
                <a:moveTo>
                  <a:pt x="0" y="87355"/>
                </a:moveTo>
                <a:cubicBezTo>
                  <a:pt x="0" y="64187"/>
                  <a:pt x="9204" y="41968"/>
                  <a:pt x="25586" y="25586"/>
                </a:cubicBezTo>
                <a:cubicBezTo>
                  <a:pt x="41968" y="9204"/>
                  <a:pt x="64187" y="0"/>
                  <a:pt x="87355" y="0"/>
                </a:cubicBezTo>
                <a:lnTo>
                  <a:pt x="786191" y="0"/>
                </a:lnTo>
                <a:cubicBezTo>
                  <a:pt x="809359" y="0"/>
                  <a:pt x="831578" y="9204"/>
                  <a:pt x="847960" y="25586"/>
                </a:cubicBezTo>
                <a:cubicBezTo>
                  <a:pt x="864342" y="41968"/>
                  <a:pt x="873546" y="64187"/>
                  <a:pt x="873546" y="87355"/>
                </a:cubicBezTo>
                <a:lnTo>
                  <a:pt x="873546" y="786191"/>
                </a:lnTo>
                <a:cubicBezTo>
                  <a:pt x="873546" y="809359"/>
                  <a:pt x="864343" y="831578"/>
                  <a:pt x="847960" y="847960"/>
                </a:cubicBezTo>
                <a:cubicBezTo>
                  <a:pt x="831578" y="864342"/>
                  <a:pt x="809359" y="873546"/>
                  <a:pt x="786191" y="873546"/>
                </a:cubicBezTo>
                <a:lnTo>
                  <a:pt x="87355" y="873546"/>
                </a:lnTo>
                <a:cubicBezTo>
                  <a:pt x="64187" y="873546"/>
                  <a:pt x="41968" y="864343"/>
                  <a:pt x="25586" y="847960"/>
                </a:cubicBezTo>
                <a:cubicBezTo>
                  <a:pt x="9204" y="831578"/>
                  <a:pt x="0" y="809359"/>
                  <a:pt x="0" y="786191"/>
                </a:cubicBezTo>
                <a:lnTo>
                  <a:pt x="0" y="87355"/>
                </a:lnTo>
                <a:close/>
              </a:path>
            </a:pathLst>
          </a:custGeom>
        </p:spPr>
        <p:style>
          <a:lnRef idx="0">
            <a:schemeClr val="accent1">
              <a:shade val="80000"/>
              <a:hueOff val="0"/>
              <a:satOff val="0"/>
              <a:lumOff val="0"/>
              <a:alphaOff val="0"/>
            </a:schemeClr>
          </a:lnRef>
          <a:fillRef idx="3">
            <a:schemeClr val="lt1">
              <a:hueOff val="0"/>
              <a:satOff val="0"/>
              <a:lumOff val="0"/>
              <a:alphaOff val="0"/>
            </a:schemeClr>
          </a:fillRef>
          <a:effectRef idx="3">
            <a:schemeClr val="lt1">
              <a:hueOff val="0"/>
              <a:satOff val="0"/>
              <a:lumOff val="0"/>
              <a:alphaOff val="0"/>
            </a:schemeClr>
          </a:effectRef>
          <a:fontRef idx="minor">
            <a:schemeClr val="dk1">
              <a:hueOff val="0"/>
              <a:satOff val="0"/>
              <a:lumOff val="0"/>
              <a:alphaOff val="0"/>
            </a:schemeClr>
          </a:fontRef>
        </p:style>
        <p:txBody>
          <a:bodyPr spcFirstLastPara="0" vert="horz" wrap="square" lIns="63685" tIns="63685" rIns="63685" bIns="63685" numCol="1" spcCol="1270" anchor="t" anchorCtr="0">
            <a:noAutofit/>
          </a:bodyPr>
          <a:lstStyle/>
          <a:p>
            <a:pPr lvl="0" algn="l" defTabSz="444500">
              <a:lnSpc>
                <a:spcPct val="90000"/>
              </a:lnSpc>
              <a:spcBef>
                <a:spcPct val="0"/>
              </a:spcBef>
              <a:spcAft>
                <a:spcPct val="35000"/>
              </a:spcAft>
            </a:pPr>
            <a:r>
              <a:rPr lang="en-GB" sz="2000" kern="1200" dirty="0" smtClean="0">
                <a:latin typeface="+mj-lt"/>
              </a:rPr>
              <a:t>GEVisE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kern="1200" dirty="0" smtClean="0">
                <a:latin typeface="+mj-lt"/>
              </a:rPr>
              <a:t> Genes</a:t>
            </a:r>
          </a:p>
          <a:p>
            <a:pPr marL="57150" lvl="1" indent="-57150" algn="l" defTabSz="355600">
              <a:lnSpc>
                <a:spcPct val="90000"/>
              </a:lnSpc>
              <a:spcBef>
                <a:spcPct val="0"/>
              </a:spcBef>
              <a:spcAft>
                <a:spcPct val="15000"/>
              </a:spcAft>
              <a:buChar char="••"/>
            </a:pPr>
            <a:r>
              <a:rPr lang="en-GB" sz="1600" kern="1200" dirty="0" smtClean="0">
                <a:latin typeface="+mj-lt"/>
              </a:rPr>
              <a:t> Pathways </a:t>
            </a:r>
            <a:endParaRPr lang="en-GB" sz="1600" kern="1200" dirty="0">
              <a:latin typeface="+mj-lt"/>
            </a:endParaRPr>
          </a:p>
        </p:txBody>
      </p:sp>
      <p:sp>
        <p:nvSpPr>
          <p:cNvPr id="21" name="PIJL-RECHTS 20"/>
          <p:cNvSpPr/>
          <p:nvPr/>
        </p:nvSpPr>
        <p:spPr bwMode="auto">
          <a:xfrm>
            <a:off x="6732240" y="1906468"/>
            <a:ext cx="360000" cy="180975"/>
          </a:xfrm>
          <a:prstGeom prst="rightArrow">
            <a:avLst/>
          </a:prstGeom>
          <a:ln>
            <a:headEnd type="none" w="med" len="med"/>
            <a:tailEnd type="none" w="med" len="med"/>
          </a:ln>
        </p:spPr>
        <p:style>
          <a:lnRef idx="0">
            <a:schemeClr val="accent5"/>
          </a:lnRef>
          <a:fillRef idx="3">
            <a:schemeClr val="accent5"/>
          </a:fillRef>
          <a:effectRef idx="3">
            <a:schemeClr val="accent5"/>
          </a:effectRef>
          <a:fontRef idx="minor">
            <a:schemeClr val="lt1"/>
          </a:fontRef>
        </p:style>
        <p:txBody>
          <a:bodyPr vert="horz" wrap="square" lIns="91440" tIns="45720" rIns="91440" bIns="45720" numCol="1" rtlCol="0" anchor="t" anchorCtr="0" compatLnSpc="1">
            <a:prstTxWarp prst="textNoShape">
              <a:avLst/>
            </a:prstTxWarp>
          </a:bodyPr>
          <a:lstStyle/>
          <a:p>
            <a:pPr marL="0" marR="0" indent="0" algn="l" defTabSz="274638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n-GB" sz="700" b="0" i="0" u="none" strike="noStrike" cap="none" normalizeH="0" baseline="0" dirty="0" smtClean="0">
              <a:ln>
                <a:noFill/>
              </a:ln>
              <a:solidFill>
                <a:schemeClr val="tx1"/>
              </a:solidFill>
              <a:effectLst/>
              <a:latin typeface="+mj-lt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en-GB" sz="2800" dirty="0" smtClean="0">
                <a:latin typeface="+mj-lt"/>
              </a:rPr>
              <a:t>Retrieve data and annotations</a:t>
            </a:r>
          </a:p>
          <a:p>
            <a:pPr lvl="0">
              <a:spcBef>
                <a:spcPts val="600"/>
              </a:spcBef>
            </a:pPr>
            <a:r>
              <a:rPr lang="en-GB" sz="2800" dirty="0" smtClean="0">
                <a:latin typeface="+mj-lt"/>
              </a:rPr>
              <a:t>Normalise data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latin typeface="+mj-lt"/>
              </a:rPr>
              <a:t>MAS5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latin typeface="+mj-lt"/>
              </a:rPr>
              <a:t>RMA</a:t>
            </a:r>
          </a:p>
          <a:p>
            <a:pPr lvl="0">
              <a:spcBef>
                <a:spcPts val="600"/>
              </a:spcBef>
            </a:pPr>
            <a:r>
              <a:rPr lang="en-GB" sz="2800" dirty="0" smtClean="0">
                <a:latin typeface="+mj-lt"/>
              </a:rPr>
              <a:t>Further processing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latin typeface="+mj-lt"/>
              </a:rPr>
              <a:t>Sorting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latin typeface="+mj-lt"/>
              </a:rPr>
              <a:t>Mean 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latin typeface="+mj-lt"/>
              </a:rPr>
              <a:t>...</a:t>
            </a:r>
          </a:p>
          <a:p>
            <a:pPr lvl="0">
              <a:spcBef>
                <a:spcPts val="600"/>
              </a:spcBef>
            </a:pPr>
            <a:r>
              <a:rPr lang="en-GB" sz="2800" dirty="0" smtClean="0">
                <a:latin typeface="+mj-lt"/>
              </a:rPr>
              <a:t>Export files</a:t>
            </a:r>
          </a:p>
          <a:p>
            <a:pPr lvl="0">
              <a:spcBef>
                <a:spcPts val="600"/>
              </a:spcBef>
            </a:pPr>
            <a:r>
              <a:rPr lang="en-GB" sz="2800" dirty="0" smtClean="0">
                <a:latin typeface="+mj-lt"/>
              </a:rPr>
              <a:t>Plot data</a:t>
            </a:r>
            <a:endParaRPr lang="en-GB" sz="2800" dirty="0"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cs typeface="Arial" pitchFamily="34" charset="0"/>
              </a:rPr>
              <a:t>Processing and visualisation of the data</a:t>
            </a:r>
            <a:r>
              <a:rPr lang="en-GB" sz="3500" dirty="0" smtClean="0">
                <a:cs typeface="Arial" pitchFamily="34" charset="0"/>
              </a:rPr>
              <a:t/>
            </a:r>
            <a:br>
              <a:rPr lang="en-GB" sz="3500" dirty="0" smtClean="0">
                <a:cs typeface="Arial" pitchFamily="34" charset="0"/>
              </a:rPr>
            </a:br>
            <a:endParaRPr lang="en-GB" sz="3500" dirty="0">
              <a:cs typeface="Arial" pitchFamily="34" charset="0"/>
            </a:endParaRPr>
          </a:p>
        </p:txBody>
      </p:sp>
      <p:pic>
        <p:nvPicPr>
          <p:cNvPr id="1028" name="Picture 4" descr="E:\School\Howest\4de_jaar\Tweede_semester\Eindwerk\Script.png"/>
          <p:cNvPicPr>
            <a:picLocks noChangeAspect="1" noChangeArrowheads="1"/>
          </p:cNvPicPr>
          <p:nvPr/>
        </p:nvPicPr>
        <p:blipFill>
          <a:blip r:embed="rId2" cstate="print"/>
          <a:srcRect r="30569" b="64553"/>
          <a:stretch>
            <a:fillRect/>
          </a:stretch>
        </p:blipFill>
        <p:spPr bwMode="auto">
          <a:xfrm>
            <a:off x="4932040" y="2086011"/>
            <a:ext cx="4104456" cy="477198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10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>
            <a:normAutofit/>
          </a:bodyPr>
          <a:lstStyle/>
          <a:p>
            <a:pPr lvl="0">
              <a:spcBef>
                <a:spcPts val="600"/>
              </a:spcBef>
            </a:pPr>
            <a:r>
              <a:rPr lang="en-GB" sz="2800" dirty="0" smtClean="0">
                <a:latin typeface="+mj-lt"/>
              </a:rPr>
              <a:t>Retrieve data and annotations</a:t>
            </a:r>
          </a:p>
          <a:p>
            <a:pPr lvl="0">
              <a:spcBef>
                <a:spcPts val="600"/>
              </a:spcBef>
            </a:pPr>
            <a:r>
              <a:rPr lang="en-GB" sz="2800" dirty="0" smtClean="0">
                <a:latin typeface="+mj-lt"/>
              </a:rPr>
              <a:t>Normalise data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latin typeface="+mj-lt"/>
              </a:rPr>
              <a:t>MAS5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latin typeface="+mj-lt"/>
              </a:rPr>
              <a:t>RMA</a:t>
            </a:r>
          </a:p>
          <a:p>
            <a:pPr lvl="0">
              <a:spcBef>
                <a:spcPts val="600"/>
              </a:spcBef>
            </a:pPr>
            <a:r>
              <a:rPr lang="en-GB" sz="2800" dirty="0" smtClean="0">
                <a:latin typeface="+mj-lt"/>
              </a:rPr>
              <a:t>Further processing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latin typeface="+mj-lt"/>
              </a:rPr>
              <a:t>Sorting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latin typeface="+mj-lt"/>
              </a:rPr>
              <a:t>Mean </a:t>
            </a:r>
          </a:p>
          <a:p>
            <a:pPr lvl="1">
              <a:spcBef>
                <a:spcPts val="600"/>
              </a:spcBef>
            </a:pPr>
            <a:r>
              <a:rPr lang="en-GB" sz="2400" dirty="0" smtClean="0">
                <a:latin typeface="+mj-lt"/>
              </a:rPr>
              <a:t>...</a:t>
            </a:r>
          </a:p>
          <a:p>
            <a:pPr lvl="0">
              <a:spcBef>
                <a:spcPts val="600"/>
              </a:spcBef>
            </a:pPr>
            <a:r>
              <a:rPr lang="en-GB" sz="2800" dirty="0" smtClean="0"/>
              <a:t>Export files</a:t>
            </a:r>
            <a:endParaRPr lang="en-GB" sz="2800" dirty="0" smtClean="0">
              <a:latin typeface="+mj-lt"/>
            </a:endParaRPr>
          </a:p>
          <a:p>
            <a:pPr lvl="0">
              <a:spcBef>
                <a:spcPts val="600"/>
              </a:spcBef>
            </a:pPr>
            <a:r>
              <a:rPr lang="en-GB" sz="2800" dirty="0" smtClean="0">
                <a:latin typeface="+mj-lt"/>
              </a:rPr>
              <a:t>Plot data</a:t>
            </a:r>
            <a:endParaRPr lang="en-GB" sz="2800" dirty="0">
              <a:latin typeface="+mj-lt"/>
            </a:endParaRPr>
          </a:p>
        </p:txBody>
      </p:sp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cs typeface="Arial" pitchFamily="34" charset="0"/>
              </a:rPr>
              <a:t>Processing and visualisation of the data</a:t>
            </a:r>
            <a:r>
              <a:rPr lang="en-GB" sz="3500" dirty="0" smtClean="0">
                <a:cs typeface="Arial" pitchFamily="34" charset="0"/>
              </a:rPr>
              <a:t/>
            </a:r>
            <a:br>
              <a:rPr lang="en-GB" sz="3500" dirty="0" smtClean="0">
                <a:cs typeface="Arial" pitchFamily="34" charset="0"/>
              </a:rPr>
            </a:br>
            <a:endParaRPr lang="en-GB" sz="3500" dirty="0">
              <a:cs typeface="Arial" pitchFamily="34" charset="0"/>
            </a:endParaRPr>
          </a:p>
        </p:txBody>
      </p:sp>
      <p:pic>
        <p:nvPicPr>
          <p:cNvPr id="1028" name="Picture 4" descr="E:\School\Howest\4de_jaar\Tweede_semester\Eindwerk\Script.png"/>
          <p:cNvPicPr>
            <a:picLocks noChangeAspect="1" noChangeArrowheads="1"/>
          </p:cNvPicPr>
          <p:nvPr/>
        </p:nvPicPr>
        <p:blipFill>
          <a:blip r:embed="rId2" cstate="print"/>
          <a:srcRect r="30569" b="64553"/>
          <a:stretch>
            <a:fillRect/>
          </a:stretch>
        </p:blipFill>
        <p:spPr bwMode="auto">
          <a:xfrm>
            <a:off x="4932040" y="2086011"/>
            <a:ext cx="4104456" cy="4771988"/>
          </a:xfrm>
          <a:prstGeom prst="rect">
            <a:avLst/>
          </a:prstGeom>
          <a:noFill/>
        </p:spPr>
      </p:pic>
      <p:pic>
        <p:nvPicPr>
          <p:cNvPr id="1026" name="Picture 2" descr="E:\School\Howest\4de_jaar\Tweede_semester\Bestanden\R_scripts\9_GPX-combined\3_graphs_filt\101465_at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9512" y="1196752"/>
            <a:ext cx="5715000" cy="342900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</a:ln>
        </p:spPr>
      </p:pic>
      <p:pic>
        <p:nvPicPr>
          <p:cNvPr id="3" name="Picture 2" descr="E:\School\Howest\4de_jaar\Tweede_semester\Bestanden\R_scripts\5_GSE30550_raw\graphs\3_117_at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4355976" y="1036732"/>
            <a:ext cx="4572000" cy="571500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</a:ln>
        </p:spPr>
      </p:pic>
      <p:pic>
        <p:nvPicPr>
          <p:cNvPr id="1027" name="Picture 3" descr="E:\School\Howest\4de_jaar\Tweede_semester\Bestanden\R_scripts\6_GSE17948_raw\graphs\7_1005_at.png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827584" y="3750175"/>
            <a:ext cx="4572000" cy="2857500"/>
          </a:xfrm>
          <a:prstGeom prst="rect">
            <a:avLst/>
          </a:prstGeom>
          <a:noFill/>
          <a:ln w="9525">
            <a:solidFill>
              <a:schemeClr val="tx1"/>
            </a:solidFill>
            <a:prstDash val="solid"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10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1600200"/>
            <a:ext cx="4896544" cy="5257800"/>
          </a:xfrm>
        </p:spPr>
        <p:txBody>
          <a:bodyPr>
            <a:normAutofit/>
          </a:bodyPr>
          <a:lstStyle/>
          <a:p>
            <a:pPr marL="266700" lvl="1" indent="-266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>
                <a:latin typeface="+mj-lt"/>
                <a:cs typeface="Arial" pitchFamily="34" charset="0"/>
              </a:rPr>
              <a:t>Student’s T-test</a:t>
            </a:r>
          </a:p>
          <a:p>
            <a:pPr marL="627063" lvl="1" indent="-2270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Test if two groups of data are significantly different</a:t>
            </a:r>
          </a:p>
          <a:p>
            <a:pPr marL="627063" lvl="1" indent="-2270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Result </a:t>
            </a:r>
            <a:r>
              <a:rPr lang="en-GB" sz="2200" dirty="0" smtClean="0">
                <a:latin typeface="+mj-lt"/>
                <a:cs typeface="Arial" pitchFamily="34" charset="0"/>
                <a:sym typeface="Wingdings" pitchFamily="2" charset="2"/>
              </a:rPr>
              <a:t> P-value</a:t>
            </a:r>
          </a:p>
          <a:p>
            <a:pPr marL="627063" lvl="1" indent="-2270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endParaRPr lang="en-GB" sz="2200" dirty="0" smtClean="0">
              <a:latin typeface="+mj-lt"/>
              <a:cs typeface="Arial" pitchFamily="34" charset="0"/>
            </a:endParaRPr>
          </a:p>
          <a:p>
            <a:pPr marL="266700" lvl="1" indent="-266700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>
                <a:latin typeface="+mj-lt"/>
                <a:cs typeface="Arial" pitchFamily="34" charset="0"/>
              </a:rPr>
              <a:t>Fisher’s exact test</a:t>
            </a:r>
          </a:p>
          <a:p>
            <a:pPr marL="627063" lvl="1" indent="-2270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Test to assess relationship between two conditions</a:t>
            </a:r>
          </a:p>
          <a:p>
            <a:pPr marL="627063" lvl="1" indent="-227013">
              <a:lnSpc>
                <a:spcPct val="120000"/>
              </a:lnSpc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Uses N to calculate P-value</a:t>
            </a:r>
          </a:p>
        </p:txBody>
      </p:sp>
      <p:pic>
        <p:nvPicPr>
          <p:cNvPr id="6" name="Afbeelding 5" descr="http://upload.wikimedia.org/wikipedia/en/0/00/P-value_Graph.png"/>
          <p:cNvPicPr/>
          <p:nvPr/>
        </p:nvPicPr>
        <p:blipFill>
          <a:blip r:embed="rId3" cstate="print"/>
          <a:stretch>
            <a:fillRect/>
          </a:stretch>
        </p:blipFill>
        <p:spPr bwMode="auto">
          <a:xfrm>
            <a:off x="5191125" y="1755254"/>
            <a:ext cx="3952875" cy="2609850"/>
          </a:xfrm>
          <a:prstGeom prst="rect">
            <a:avLst/>
          </a:prstGeom>
          <a:noFill/>
          <a:ln>
            <a:noFill/>
          </a:ln>
        </p:spPr>
      </p:pic>
      <p:graphicFrame>
        <p:nvGraphicFramePr>
          <p:cNvPr id="7" name="Tabel 6"/>
          <p:cNvGraphicFramePr>
            <a:graphicFrameLocks noGrp="1"/>
          </p:cNvGraphicFramePr>
          <p:nvPr/>
        </p:nvGraphicFramePr>
        <p:xfrm>
          <a:off x="5107850" y="5280620"/>
          <a:ext cx="3928646" cy="1028700"/>
        </p:xfrm>
        <a:graphic>
          <a:graphicData uri="http://schemas.openxmlformats.org/drawingml/2006/table">
            <a:tbl>
              <a:tblPr/>
              <a:tblGrid>
                <a:gridCol w="1100721"/>
                <a:gridCol w="926873"/>
                <a:gridCol w="996145"/>
                <a:gridCol w="904907"/>
              </a:tblGrid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endParaRPr lang="nl-BE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latin typeface="+mj-lt"/>
                          <a:ea typeface="Calibri"/>
                          <a:cs typeface="Arial"/>
                        </a:rPr>
                        <a:t>Significant</a:t>
                      </a:r>
                      <a:endParaRPr lang="nl-BE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latin typeface="+mj-lt"/>
                          <a:ea typeface="Calibri"/>
                          <a:cs typeface="Arial"/>
                        </a:rPr>
                        <a:t>Not significant</a:t>
                      </a:r>
                      <a:endParaRPr lang="nl-BE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latin typeface="+mj-lt"/>
                          <a:ea typeface="Calibri"/>
                          <a:cs typeface="Arial"/>
                        </a:rPr>
                        <a:t>Total</a:t>
                      </a:r>
                      <a:endParaRPr lang="nl-BE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latin typeface="+mj-lt"/>
                          <a:ea typeface="Calibri"/>
                          <a:cs typeface="Arial"/>
                        </a:rPr>
                        <a:t>Sterol genes</a:t>
                      </a:r>
                      <a:endParaRPr lang="nl-BE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latin typeface="+mj-lt"/>
                          <a:ea typeface="Calibri"/>
                          <a:cs typeface="Arial"/>
                        </a:rPr>
                        <a:t>a</a:t>
                      </a:r>
                      <a:endParaRPr lang="nl-BE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latin typeface="+mj-lt"/>
                          <a:ea typeface="Calibri"/>
                          <a:cs typeface="Arial"/>
                        </a:rPr>
                        <a:t>b</a:t>
                      </a:r>
                      <a:endParaRPr lang="nl-BE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latin typeface="+mj-lt"/>
                          <a:ea typeface="Calibri"/>
                          <a:cs typeface="Arial"/>
                        </a:rPr>
                        <a:t>a+b</a:t>
                      </a:r>
                      <a:endParaRPr lang="nl-BE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latin typeface="+mj-lt"/>
                          <a:ea typeface="Calibri"/>
                          <a:cs typeface="Arial"/>
                        </a:rPr>
                        <a:t>Not sterol genes</a:t>
                      </a:r>
                      <a:endParaRPr lang="nl-BE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latin typeface="+mj-lt"/>
                          <a:ea typeface="Calibri"/>
                          <a:cs typeface="Arial"/>
                        </a:rPr>
                        <a:t>c</a:t>
                      </a:r>
                      <a:endParaRPr lang="nl-BE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latin typeface="+mj-lt"/>
                          <a:ea typeface="Calibri"/>
                          <a:cs typeface="Arial"/>
                        </a:rPr>
                        <a:t>d</a:t>
                      </a:r>
                      <a:endParaRPr lang="nl-BE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latin typeface="+mj-lt"/>
                          <a:ea typeface="Calibri"/>
                          <a:cs typeface="Arial"/>
                        </a:rPr>
                        <a:t>c+d</a:t>
                      </a:r>
                      <a:endParaRPr lang="nl-BE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b="1" dirty="0">
                          <a:latin typeface="+mj-lt"/>
                          <a:ea typeface="Calibri"/>
                          <a:cs typeface="Arial"/>
                        </a:rPr>
                        <a:t>Total</a:t>
                      </a:r>
                      <a:endParaRPr lang="nl-BE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latin typeface="+mj-lt"/>
                          <a:ea typeface="Calibri"/>
                          <a:cs typeface="Arial"/>
                        </a:rPr>
                        <a:t>a+c</a:t>
                      </a:r>
                      <a:endParaRPr lang="nl-BE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latin typeface="+mj-lt"/>
                          <a:ea typeface="Calibri"/>
                          <a:cs typeface="Arial"/>
                        </a:rPr>
                        <a:t>b+d</a:t>
                      </a:r>
                      <a:endParaRPr lang="nl-BE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Bef>
                          <a:spcPts val="600"/>
                        </a:spcBef>
                        <a:spcAft>
                          <a:spcPts val="600"/>
                        </a:spcAft>
                      </a:pPr>
                      <a:r>
                        <a:rPr lang="en-GB" sz="1100" dirty="0">
                          <a:latin typeface="+mj-lt"/>
                          <a:ea typeface="Calibri"/>
                          <a:cs typeface="Arial"/>
                        </a:rPr>
                        <a:t>N (=a+b+c+d)</a:t>
                      </a:r>
                      <a:endParaRPr lang="nl-BE" sz="1200" dirty="0"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15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cs typeface="Arial" pitchFamily="34" charset="0"/>
              </a:rPr>
              <a:t>Hypothesis testing</a:t>
            </a:r>
            <a:r>
              <a:rPr lang="en-GB" sz="3500" dirty="0" smtClean="0">
                <a:cs typeface="Arial" pitchFamily="34" charset="0"/>
              </a:rPr>
              <a:t/>
            </a:r>
            <a:br>
              <a:rPr lang="en-GB" sz="3500" dirty="0" smtClean="0">
                <a:cs typeface="Arial" pitchFamily="34" charset="0"/>
              </a:rPr>
            </a:br>
            <a:endParaRPr lang="en-GB" sz="3500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cs typeface="Arial" pitchFamily="34" charset="0"/>
              </a:rPr>
              <a:t>Hypothesis testing</a:t>
            </a:r>
            <a:r>
              <a:rPr lang="en-GB" sz="3500" dirty="0" smtClean="0">
                <a:cs typeface="Arial" pitchFamily="34" charset="0"/>
              </a:rPr>
              <a:t/>
            </a:r>
            <a:br>
              <a:rPr lang="en-GB" sz="3500" dirty="0" smtClean="0">
                <a:cs typeface="Arial" pitchFamily="34" charset="0"/>
              </a:rPr>
            </a:br>
            <a:endParaRPr lang="en-GB" sz="3500" dirty="0">
              <a:cs typeface="Arial" pitchFamily="34" charset="0"/>
            </a:endParaRPr>
          </a:p>
        </p:txBody>
      </p:sp>
      <p:sp>
        <p:nvSpPr>
          <p:cNvPr id="13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1600200"/>
            <a:ext cx="4320480" cy="5257800"/>
          </a:xfrm>
        </p:spPr>
        <p:txBody>
          <a:bodyPr>
            <a:normAutofit/>
          </a:bodyPr>
          <a:lstStyle/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>
                <a:latin typeface="+mj-lt"/>
                <a:cs typeface="Arial" pitchFamily="34" charset="0"/>
              </a:rPr>
              <a:t>Normalise data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>
                <a:latin typeface="+mj-lt"/>
                <a:cs typeface="Arial" pitchFamily="34" charset="0"/>
              </a:rPr>
              <a:t>Perform T-test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>
                <a:latin typeface="+mj-lt"/>
                <a:cs typeface="Arial" pitchFamily="34" charset="0"/>
              </a:rPr>
              <a:t>Split data in different categories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>
                <a:latin typeface="+mj-lt"/>
                <a:cs typeface="Arial" pitchFamily="34" charset="0"/>
              </a:rPr>
              <a:t>Create contingency tables</a:t>
            </a:r>
          </a:p>
          <a:p>
            <a:pPr>
              <a:spcBef>
                <a:spcPts val="1200"/>
              </a:spcBef>
              <a:spcAft>
                <a:spcPts val="1200"/>
              </a:spcAft>
            </a:pPr>
            <a:r>
              <a:rPr lang="en-GB" sz="2800" dirty="0" smtClean="0">
                <a:latin typeface="+mj-lt"/>
                <a:cs typeface="Arial" pitchFamily="34" charset="0"/>
              </a:rPr>
              <a:t>Perform Fisher’s exact test</a:t>
            </a:r>
          </a:p>
        </p:txBody>
      </p:sp>
      <p:pic>
        <p:nvPicPr>
          <p:cNvPr id="5121" name="Picture 1" descr="E:\School\Howest\4de_jaar\Tweede_semester\Eindwerk\Script_fisher.png"/>
          <p:cNvPicPr>
            <a:picLocks noChangeAspect="1" noChangeArrowheads="1"/>
          </p:cNvPicPr>
          <p:nvPr/>
        </p:nvPicPr>
        <p:blipFill>
          <a:blip r:embed="rId2" cstate="print"/>
          <a:srcRect b="51894"/>
          <a:stretch>
            <a:fillRect/>
          </a:stretch>
        </p:blipFill>
        <p:spPr bwMode="auto">
          <a:xfrm>
            <a:off x="4572000" y="1628800"/>
            <a:ext cx="4465944" cy="511256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5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cs typeface="Arial" pitchFamily="34" charset="0"/>
              </a:rPr>
              <a:t>Hypothesis testing</a:t>
            </a:r>
            <a:r>
              <a:rPr lang="en-GB" sz="3500" dirty="0" smtClean="0">
                <a:cs typeface="Arial" pitchFamily="34" charset="0"/>
              </a:rPr>
              <a:t/>
            </a:r>
            <a:br>
              <a:rPr lang="en-GB" sz="3500" dirty="0" smtClean="0">
                <a:cs typeface="Arial" pitchFamily="34" charset="0"/>
              </a:rPr>
            </a:br>
            <a:endParaRPr lang="en-GB" sz="3500" dirty="0">
              <a:cs typeface="Arial" pitchFamily="34" charset="0"/>
            </a:endParaRPr>
          </a:p>
        </p:txBody>
      </p:sp>
      <p:graphicFrame>
        <p:nvGraphicFramePr>
          <p:cNvPr id="6" name="Tabel 5"/>
          <p:cNvGraphicFramePr>
            <a:graphicFrameLocks noGrp="1"/>
          </p:cNvGraphicFramePr>
          <p:nvPr/>
        </p:nvGraphicFramePr>
        <p:xfrm>
          <a:off x="961327" y="1322704"/>
          <a:ext cx="7200799" cy="3258424"/>
        </p:xfrm>
        <a:graphic>
          <a:graphicData uri="http://schemas.openxmlformats.org/drawingml/2006/table">
            <a:tbl>
              <a:tblPr/>
              <a:tblGrid>
                <a:gridCol w="1198301"/>
                <a:gridCol w="1198301"/>
                <a:gridCol w="1198301"/>
                <a:gridCol w="582957"/>
                <a:gridCol w="939208"/>
                <a:gridCol w="939208"/>
                <a:gridCol w="939208"/>
                <a:gridCol w="205315"/>
              </a:tblGrid>
              <a:tr h="1846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b="1" i="0" u="sng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GSE30457</a:t>
                      </a:r>
                      <a:endParaRPr lang="en-GB" sz="1200" b="1" i="0" u="sng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b="1" i="0" u="sng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GPX-000029 (MITH24)</a:t>
                      </a:r>
                      <a:endParaRPr lang="en-GB" sz="1200" b="1" i="0" u="sng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sng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Mock without CHX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IFNα without CHX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9C0006"/>
                          </a:solidFill>
                          <a:latin typeface="+mj-lt"/>
                        </a:rPr>
                        <a:t>0.062245282</a:t>
                      </a:r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CM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CC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9C0006"/>
                          </a:solidFill>
                          <a:latin typeface="+mj-lt"/>
                        </a:rPr>
                        <a:t>1</a:t>
                      </a:r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Mock without CHX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IFNγ without CHX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006100"/>
                          </a:solidFill>
                          <a:latin typeface="+mj-lt"/>
                        </a:rPr>
                        <a:t>3.41E-05</a:t>
                      </a:r>
                      <a:endParaRPr lang="en-GB" sz="1200" b="0" i="0" u="none" strike="noStrike" noProof="0" dirty="0">
                        <a:solidFill>
                          <a:srgbClr val="0061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CM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AM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006100"/>
                          </a:solidFill>
                          <a:latin typeface="+mj-lt"/>
                        </a:rPr>
                        <a:t>0.027072473</a:t>
                      </a:r>
                      <a:endParaRPr lang="en-GB" sz="1200" b="0" i="0" u="none" strike="noStrike" noProof="0" dirty="0">
                        <a:solidFill>
                          <a:srgbClr val="0061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noProof="0" dirty="0">
                        <a:solidFill>
                          <a:srgbClr val="0061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Mock with CHX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IFNα with CHX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9C0006"/>
                          </a:solidFill>
                          <a:latin typeface="+mj-lt"/>
                        </a:rPr>
                        <a:t>0.179046704</a:t>
                      </a:r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CM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GC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9C0006"/>
                          </a:solidFill>
                          <a:latin typeface="+mj-lt"/>
                        </a:rPr>
                        <a:t>0.31970225</a:t>
                      </a:r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Mock with CHX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IFNγ with CHX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9C0006"/>
                          </a:solidFill>
                          <a:latin typeface="+mj-lt"/>
                        </a:rPr>
                        <a:t>1</a:t>
                      </a:r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CM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GM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9C0006"/>
                          </a:solidFill>
                          <a:latin typeface="+mj-lt"/>
                        </a:rPr>
                        <a:t>0.196831051</a:t>
                      </a:r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CM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GRC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9C0006"/>
                          </a:solidFill>
                          <a:latin typeface="+mj-lt"/>
                        </a:rPr>
                        <a:t>0.248411036</a:t>
                      </a:r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CM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GRM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006100"/>
                          </a:solidFill>
                          <a:latin typeface="+mj-lt"/>
                        </a:rPr>
                        <a:t>6.00E-12</a:t>
                      </a:r>
                      <a:endParaRPr lang="en-GB" sz="1200" b="0" i="0" u="none" strike="noStrike" noProof="0" dirty="0">
                        <a:solidFill>
                          <a:srgbClr val="0061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noProof="0" dirty="0">
                        <a:solidFill>
                          <a:srgbClr val="0061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CM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GRM72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006100"/>
                          </a:solidFill>
                          <a:latin typeface="+mj-lt"/>
                        </a:rPr>
                        <a:t>0.04026449</a:t>
                      </a:r>
                      <a:endParaRPr lang="en-GB" sz="1200" b="0" i="0" u="none" strike="noStrike" noProof="0" dirty="0">
                        <a:solidFill>
                          <a:srgbClr val="0061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noProof="0" dirty="0">
                        <a:solidFill>
                          <a:srgbClr val="0061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84638">
                <a:tc gridSpan="2">
                  <a:txBody>
                    <a:bodyPr/>
                    <a:lstStyle/>
                    <a:p>
                      <a:pPr algn="l" fontAlgn="b"/>
                      <a:r>
                        <a:rPr lang="en-GB" sz="1200" b="1" i="0" u="sng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GSE17948</a:t>
                      </a:r>
                      <a:endParaRPr lang="en-GB" sz="1200" b="1" i="0" u="sng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gridSpan="3">
                  <a:txBody>
                    <a:bodyPr/>
                    <a:lstStyle/>
                    <a:p>
                      <a:pPr algn="l" fontAlgn="b"/>
                      <a:r>
                        <a:rPr lang="en-GB" sz="1200" b="1" i="0" u="sng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GPX-000050</a:t>
                      </a:r>
                      <a:endParaRPr lang="en-GB" sz="1200" b="1" i="0" u="sng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 hMerge="1">
                  <a:txBody>
                    <a:bodyPr/>
                    <a:lstStyle/>
                    <a:p>
                      <a:endParaRPr lang="nl-BE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1" i="0" u="sng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Mock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HCMV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9C0006"/>
                          </a:solidFill>
                          <a:latin typeface="+mj-lt"/>
                        </a:rPr>
                        <a:t>0.665235594</a:t>
                      </a:r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Urea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Cya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006100"/>
                          </a:solidFill>
                          <a:latin typeface="+mj-lt"/>
                        </a:rPr>
                        <a:t>0.032416526</a:t>
                      </a:r>
                      <a:endParaRPr lang="en-GB" sz="1200" b="0" i="0" u="none" strike="noStrike" noProof="0" dirty="0">
                        <a:solidFill>
                          <a:srgbClr val="0061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noProof="0" dirty="0">
                        <a:solidFill>
                          <a:srgbClr val="0061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Mock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HCMV + anti EGFR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9C0006"/>
                          </a:solidFill>
                          <a:latin typeface="+mj-lt"/>
                        </a:rPr>
                        <a:t>0.422543076</a:t>
                      </a:r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Urea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Cya*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006100"/>
                          </a:solidFill>
                          <a:latin typeface="+mj-lt"/>
                        </a:rPr>
                        <a:t>0.002359388</a:t>
                      </a:r>
                      <a:endParaRPr lang="en-GB" sz="1200" b="0" i="0" u="none" strike="noStrike" noProof="0" dirty="0">
                        <a:solidFill>
                          <a:srgbClr val="0061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noProof="0" dirty="0">
                        <a:solidFill>
                          <a:srgbClr val="0061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Mock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HCMV + AG1478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006100"/>
                          </a:solidFill>
                          <a:latin typeface="+mj-lt"/>
                        </a:rPr>
                        <a:t>0.011301786</a:t>
                      </a:r>
                      <a:endParaRPr lang="en-GB" sz="1200" b="0" i="0" u="none" strike="noStrike" noProof="0" dirty="0">
                        <a:solidFill>
                          <a:srgbClr val="0061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C6EFCE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 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Urea 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r>
                        <a:rPr lang="en-GB" sz="1200" b="0" i="0" u="none" strike="noStrike" noProof="0" dirty="0" smtClean="0">
                          <a:solidFill>
                            <a:srgbClr val="000000"/>
                          </a:solidFill>
                          <a:latin typeface="+mj-lt"/>
                        </a:rPr>
                        <a:t>proCyaA*</a:t>
                      </a:r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FFFF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r>
                        <a:rPr lang="en-GB" sz="1200" b="0" i="0" u="none" strike="noStrike" noProof="0" dirty="0" smtClean="0">
                          <a:solidFill>
                            <a:srgbClr val="9C0006"/>
                          </a:solidFill>
                          <a:latin typeface="+mj-lt"/>
                        </a:rPr>
                        <a:t>0.197035284</a:t>
                      </a:r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rgbClr val="FFC7CE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  <a:tr h="177605"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noProof="0" dirty="0">
                        <a:solidFill>
                          <a:srgbClr val="0061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l" fontAlgn="b"/>
                      <a:endParaRPr lang="en-GB" sz="1200" b="0" i="0" u="none" strike="noStrike" noProof="0" dirty="0">
                        <a:solidFill>
                          <a:srgbClr val="000000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r" fontAlgn="b"/>
                      <a:endParaRPr lang="en-GB" sz="1200" b="0" i="0" u="none" strike="noStrike" noProof="0" dirty="0">
                        <a:solidFill>
                          <a:srgbClr val="9C0006"/>
                        </a:solidFill>
                        <a:latin typeface="+mj-lt"/>
                      </a:endParaRPr>
                    </a:p>
                  </a:txBody>
                  <a:tcPr marL="8792" marR="8792" marT="8792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graphicFrame>
        <p:nvGraphicFramePr>
          <p:cNvPr id="5" name="Tabel 4"/>
          <p:cNvGraphicFramePr>
            <a:graphicFrameLocks noGrp="1"/>
          </p:cNvGraphicFramePr>
          <p:nvPr/>
        </p:nvGraphicFramePr>
        <p:xfrm>
          <a:off x="3095457" y="4834730"/>
          <a:ext cx="2913062" cy="1906905"/>
        </p:xfrm>
        <a:graphic>
          <a:graphicData uri="http://schemas.openxmlformats.org/drawingml/2006/table">
            <a:tbl>
              <a:tblPr/>
              <a:tblGrid>
                <a:gridCol w="479425"/>
                <a:gridCol w="838200"/>
                <a:gridCol w="687387"/>
                <a:gridCol w="568325"/>
                <a:gridCol w="339725"/>
              </a:tblGrid>
              <a:tr h="190500">
                <a:tc gridSpan="5">
                  <a:txBody>
                    <a:bodyPr/>
                    <a:lstStyle/>
                    <a:p>
                      <a:pPr algn="l" fontAlgn="b"/>
                      <a:r>
                        <a:rPr lang="en-GB" sz="1200" b="1" i="0" u="sng" strike="noStrike" kern="1200" noProof="0" dirty="0" smtClean="0">
                          <a:solidFill>
                            <a:srgbClr val="000000"/>
                          </a:solidFill>
                          <a:latin typeface="+mj-lt"/>
                          <a:ea typeface="+mn-ea"/>
                          <a:cs typeface="+mn-cs"/>
                        </a:rPr>
                        <a:t>Legend of GPX-000029</a:t>
                      </a:r>
                      <a:endParaRPr lang="en-GB" sz="1200" b="1" i="0" u="sng" strike="noStrike" kern="1200" noProof="0" dirty="0">
                        <a:solidFill>
                          <a:srgbClr val="000000"/>
                        </a:solidFill>
                        <a:latin typeface="+mj-lt"/>
                        <a:ea typeface="+mn-ea"/>
                        <a:cs typeface="+mn-cs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 hMerge="1">
                  <a:txBody>
                    <a:bodyPr/>
                    <a:lstStyle/>
                    <a:p>
                      <a:pPr algn="ctr" fontAlgn="b"/>
                      <a:endParaRPr lang="en-GB" sz="1100" b="1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1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Sample</a:t>
                      </a:r>
                      <a:endParaRPr lang="en-GB" sz="1100" b="0" i="1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1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Pretreatment</a:t>
                      </a:r>
                      <a:endParaRPr lang="en-GB" sz="1100" b="0" i="1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1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Treatment</a:t>
                      </a:r>
                      <a:endParaRPr lang="en-GB" sz="1100" b="0" i="1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1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Infection</a:t>
                      </a:r>
                      <a:endParaRPr lang="en-GB" sz="1100" b="0" i="1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1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Time</a:t>
                      </a:r>
                      <a:endParaRPr lang="en-GB" sz="1100" b="0" i="1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CM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Mock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24h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CC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mCMV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24h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AM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IFN</a:t>
                      </a:r>
                      <a:r>
                        <a:rPr lang="el-GR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α</a:t>
                      </a:r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IFN</a:t>
                      </a:r>
                      <a:r>
                        <a:rPr lang="el-GR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α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Mock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24h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GC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IFN</a:t>
                      </a:r>
                      <a:r>
                        <a:rPr lang="el-GR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γ</a:t>
                      </a:r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IFN</a:t>
                      </a:r>
                      <a:r>
                        <a:rPr lang="el-GR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γ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mCMV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24h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GM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IFN</a:t>
                      </a:r>
                      <a:r>
                        <a:rPr lang="el-GR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γ</a:t>
                      </a:r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IFN</a:t>
                      </a:r>
                      <a:r>
                        <a:rPr lang="el-GR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γ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Mock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24h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GRC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IFN</a:t>
                      </a:r>
                      <a:r>
                        <a:rPr lang="el-GR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γ</a:t>
                      </a:r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mCMV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24h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GRM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IFN</a:t>
                      </a:r>
                      <a:r>
                        <a:rPr lang="el-GR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γ</a:t>
                      </a:r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Mock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24h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190500"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GRM72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IFN</a:t>
                      </a:r>
                      <a:r>
                        <a:rPr lang="el-GR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γ</a:t>
                      </a:r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 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/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Mock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 fontAlgn="b"/>
                      <a:r>
                        <a:rPr lang="en-GB" sz="1100" b="0" i="0" u="none" strike="noStrike" noProof="0" dirty="0" smtClean="0">
                          <a:solidFill>
                            <a:srgbClr val="000000"/>
                          </a:solidFill>
                          <a:latin typeface="Calibri"/>
                        </a:rPr>
                        <a:t>72h</a:t>
                      </a:r>
                      <a:endParaRPr lang="en-GB" sz="1100" b="0" i="0" u="none" strike="noStrike" noProof="0" dirty="0">
                        <a:solidFill>
                          <a:srgbClr val="000000"/>
                        </a:solidFill>
                        <a:latin typeface="Calibri"/>
                      </a:endParaRPr>
                    </a:p>
                  </a:txBody>
                  <a:tcPr marL="9525" marR="9525" marT="9525" marB="0" anchor="b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cs typeface="Arial" pitchFamily="34" charset="0"/>
              </a:rPr>
              <a:t>Conclusion</a:t>
            </a:r>
            <a:br>
              <a:rPr lang="en-GB" sz="4000" dirty="0" smtClean="0">
                <a:cs typeface="Arial" pitchFamily="34" charset="0"/>
              </a:rPr>
            </a:br>
            <a:endParaRPr lang="en-GB" sz="3500" dirty="0">
              <a:cs typeface="Arial" pitchFamily="34" charset="0"/>
            </a:endParaRPr>
          </a:p>
        </p:txBody>
      </p:sp>
      <p:sp>
        <p:nvSpPr>
          <p:cNvPr id="13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>
            <a:normAutofit/>
          </a:bodyPr>
          <a:lstStyle/>
          <a:p>
            <a:pPr>
              <a:lnSpc>
                <a:spcPct val="150000"/>
              </a:lnSpc>
            </a:pPr>
            <a:r>
              <a:rPr lang="en-GB" sz="2800" dirty="0" smtClean="0">
                <a:latin typeface="+mj-lt"/>
                <a:cs typeface="Arial" pitchFamily="34" charset="0"/>
              </a:rPr>
              <a:t>Processing microarray gene expression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+mj-lt"/>
                <a:cs typeface="Arial" pitchFamily="34" charset="0"/>
              </a:rPr>
              <a:t>Visualise data as graphs 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j-lt"/>
                <a:cs typeface="Arial" pitchFamily="34" charset="0"/>
                <a:sym typeface="Wingdings" pitchFamily="2" charset="2"/>
              </a:rPr>
              <a:t>Upload graphs to GEVisE</a:t>
            </a:r>
          </a:p>
          <a:p>
            <a:pPr>
              <a:lnSpc>
                <a:spcPct val="150000"/>
              </a:lnSpc>
            </a:pPr>
            <a:r>
              <a:rPr lang="en-GB" sz="2800" dirty="0" smtClean="0">
                <a:latin typeface="+mj-lt"/>
                <a:cs typeface="Arial" pitchFamily="34" charset="0"/>
                <a:sym typeface="Wingdings" pitchFamily="2" charset="2"/>
              </a:rPr>
              <a:t>Use data in Fisher’s exact test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j-lt"/>
                <a:cs typeface="Arial" pitchFamily="34" charset="0"/>
                <a:sym typeface="Wingdings" pitchFamily="2" charset="2"/>
              </a:rPr>
              <a:t>Confirm/reject hypothesis</a:t>
            </a:r>
          </a:p>
          <a:p>
            <a:pPr lvl="1">
              <a:lnSpc>
                <a:spcPct val="150000"/>
              </a:lnSpc>
            </a:pPr>
            <a:r>
              <a:rPr lang="en-GB" sz="2400" dirty="0" smtClean="0">
                <a:latin typeface="+mj-lt"/>
                <a:cs typeface="Arial" pitchFamily="34" charset="0"/>
              </a:rPr>
              <a:t>GSE30457 </a:t>
            </a:r>
            <a:r>
              <a:rPr lang="en-GB" sz="2400" dirty="0" smtClean="0">
                <a:latin typeface="+mj-lt"/>
                <a:cs typeface="Arial" pitchFamily="34" charset="0"/>
                <a:sym typeface="Wingdings" pitchFamily="2" charset="2"/>
              </a:rPr>
              <a:t> future project</a:t>
            </a:r>
            <a:endParaRPr lang="en-GB" sz="2400" dirty="0" smtClean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0" y="2030983"/>
            <a:ext cx="9144000" cy="1830065"/>
          </a:xfrm>
        </p:spPr>
        <p:txBody>
          <a:bodyPr>
            <a:normAutofit/>
          </a:bodyPr>
          <a:lstStyle/>
          <a:p>
            <a:r>
              <a:rPr lang="en-GB" sz="3500" smtClean="0">
                <a:cs typeface="Arial" pitchFamily="34" charset="0"/>
              </a:rPr>
              <a:t>Systematic analysis and visualisation of microarray studies</a:t>
            </a:r>
            <a:endParaRPr lang="en-GB" sz="3500">
              <a:cs typeface="Arial" pitchFamily="34" charset="0"/>
            </a:endParaRPr>
          </a:p>
        </p:txBody>
      </p:sp>
      <p:pic>
        <p:nvPicPr>
          <p:cNvPr id="4" name="Picture 2" descr="http://logonoid.com/images/university-of-edinburgh-logo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946752" y="42562"/>
            <a:ext cx="1153616" cy="1152000"/>
          </a:xfrm>
          <a:prstGeom prst="rect">
            <a:avLst/>
          </a:prstGeom>
          <a:solidFill>
            <a:schemeClr val="bg1"/>
          </a:solidFill>
          <a:ln w="3175">
            <a:noFill/>
          </a:ln>
        </p:spPr>
      </p:pic>
      <p:pic>
        <p:nvPicPr>
          <p:cNvPr id="5" name="Picture 4" descr="http://www.rnaiglobal.org/uploadedImages/Public/Member_List/Europe/division-pathway-medicine-logo.gif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012160" y="44752"/>
            <a:ext cx="1733284" cy="1152000"/>
          </a:xfrm>
          <a:prstGeom prst="rect">
            <a:avLst/>
          </a:prstGeom>
          <a:noFill/>
          <a:ln w="3175">
            <a:noFill/>
          </a:ln>
        </p:spPr>
      </p:pic>
      <p:pic>
        <p:nvPicPr>
          <p:cNvPr id="6" name="Afbeelding 35" descr="logo_howest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35496" y="44624"/>
            <a:ext cx="2057400" cy="842963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Ondertitel 2"/>
          <p:cNvSpPr txBox="1">
            <a:spLocks/>
          </p:cNvSpPr>
          <p:nvPr/>
        </p:nvSpPr>
        <p:spPr>
          <a:xfrm>
            <a:off x="4572000" y="6309320"/>
            <a:ext cx="4572000" cy="528464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/>
          <a:p>
            <a:pPr algn="r"/>
            <a:r>
              <a:rPr lang="en-GB" sz="1400" smtClean="0">
                <a:latin typeface="+mj-lt"/>
                <a:cs typeface="Arial" pitchFamily="34" charset="0"/>
              </a:rPr>
              <a:t>2012 - 2013</a:t>
            </a:r>
          </a:p>
        </p:txBody>
      </p:sp>
      <p:sp>
        <p:nvSpPr>
          <p:cNvPr id="9" name="Ondertitel 2"/>
          <p:cNvSpPr txBox="1">
            <a:spLocks/>
          </p:cNvSpPr>
          <p:nvPr/>
        </p:nvSpPr>
        <p:spPr>
          <a:xfrm>
            <a:off x="0" y="4149080"/>
            <a:ext cx="9144000" cy="129614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algn="ctr" defTabSz="274638">
              <a:spcBef>
                <a:spcPts val="0"/>
              </a:spcBef>
            </a:pPr>
            <a:r>
              <a:rPr lang="en-GB" sz="3000" b="1" dirty="0" smtClean="0">
                <a:latin typeface="+mj-lt"/>
                <a:cs typeface="Arial" pitchFamily="34" charset="0"/>
              </a:rPr>
              <a:t>Sander Claus </a:t>
            </a:r>
          </a:p>
          <a:p>
            <a:pPr algn="ctr" defTabSz="274638">
              <a:spcBef>
                <a:spcPts val="0"/>
              </a:spcBef>
            </a:pPr>
            <a:r>
              <a:rPr lang="en-GB" sz="2000" dirty="0" smtClean="0">
                <a:latin typeface="+mj-lt"/>
                <a:cs typeface="Arial" pitchFamily="34" charset="0"/>
              </a:rPr>
              <a:t>Professional Bachelor Biomedical laboratory science </a:t>
            </a:r>
          </a:p>
          <a:p>
            <a:pPr algn="ctr" defTabSz="274638"/>
            <a:r>
              <a:rPr lang="en-GB" sz="2000" dirty="0" smtClean="0">
                <a:latin typeface="+mj-lt"/>
                <a:cs typeface="Arial" pitchFamily="34" charset="0"/>
              </a:rPr>
              <a:t>Bioinformatics </a:t>
            </a:r>
          </a:p>
        </p:txBody>
      </p:sp>
      <p:graphicFrame>
        <p:nvGraphicFramePr>
          <p:cNvPr id="10" name="Tabel 9"/>
          <p:cNvGraphicFramePr>
            <a:graphicFrameLocks noGrp="1"/>
          </p:cNvGraphicFramePr>
          <p:nvPr/>
        </p:nvGraphicFramePr>
        <p:xfrm>
          <a:off x="110510" y="5877272"/>
          <a:ext cx="3036634" cy="914400"/>
        </p:xfrm>
        <a:graphic>
          <a:graphicData uri="http://schemas.openxmlformats.org/drawingml/2006/table">
            <a:tbl>
              <a:tblPr firstRow="1" bandRow="1">
                <a:tableStyleId>{2D5ABB26-0587-4C30-8999-92F81FD0307C}</a:tableStyleId>
              </a:tblPr>
              <a:tblGrid>
                <a:gridCol w="1638681"/>
                <a:gridCol w="1397953"/>
              </a:tblGrid>
              <a:tr h="134888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Tutor: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Peter Ghazal</a:t>
                      </a:r>
                    </a:p>
                  </a:txBody>
                  <a:tcPr/>
                </a:tc>
              </a:tr>
              <a:tr h="134888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Supervisor: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en-GB" sz="1400" noProof="0" dirty="0" smtClean="0"/>
                        <a:t>Nigel Binns</a:t>
                      </a:r>
                    </a:p>
                  </a:txBody>
                  <a:tcPr/>
                </a:tc>
              </a:tr>
              <a:tr h="134888"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Belgian</a:t>
                      </a:r>
                      <a:r>
                        <a:rPr lang="en-GB" sz="1400" baseline="0" noProof="0" dirty="0" smtClean="0"/>
                        <a:t> supervisor: </a:t>
                      </a:r>
                      <a:endParaRPr lang="en-GB" sz="1400" noProof="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GB" sz="1400" noProof="0" dirty="0" smtClean="0"/>
                        <a:t>Raphaël Kiekens</a:t>
                      </a:r>
                      <a:endParaRPr lang="en-GB" sz="1400" noProof="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>
            <a:normAutofit/>
          </a:bodyPr>
          <a:lstStyle/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500" dirty="0" smtClean="0">
                <a:latin typeface="+mj-lt"/>
                <a:cs typeface="Arial" pitchFamily="34" charset="0"/>
              </a:rPr>
              <a:t>Aim and hypothesis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500" dirty="0" smtClean="0">
                <a:latin typeface="+mj-lt"/>
                <a:cs typeface="Arial" pitchFamily="34" charset="0"/>
              </a:rPr>
              <a:t>Sterol pathway 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500" dirty="0" smtClean="0">
                <a:latin typeface="+mj-lt"/>
                <a:cs typeface="Arial" pitchFamily="34" charset="0"/>
              </a:rPr>
              <a:t>Microarrays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500" dirty="0" smtClean="0">
                <a:latin typeface="+mj-lt"/>
                <a:cs typeface="Arial" pitchFamily="34" charset="0"/>
              </a:rPr>
              <a:t>Datasets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500" dirty="0" smtClean="0">
                <a:latin typeface="+mj-lt"/>
                <a:cs typeface="Arial" pitchFamily="34" charset="0"/>
              </a:rPr>
              <a:t>Workflow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500" dirty="0" smtClean="0">
                <a:latin typeface="+mj-lt"/>
                <a:cs typeface="Arial" pitchFamily="34" charset="0"/>
              </a:rPr>
              <a:t>Processing and visualisation of the data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500" dirty="0" smtClean="0">
                <a:latin typeface="+mj-lt"/>
                <a:cs typeface="Arial" pitchFamily="34" charset="0"/>
              </a:rPr>
              <a:t>Hypothesis testing</a:t>
            </a:r>
          </a:p>
          <a:p>
            <a:pPr marL="514350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500" dirty="0" smtClean="0">
                <a:latin typeface="+mj-lt"/>
                <a:cs typeface="Arial" pitchFamily="34" charset="0"/>
              </a:rPr>
              <a:t>Conclusion</a:t>
            </a:r>
          </a:p>
        </p:txBody>
      </p:sp>
      <p:sp>
        <p:nvSpPr>
          <p:cNvPr id="6" name="Titel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cs typeface="Arial" pitchFamily="34" charset="0"/>
              </a:rPr>
              <a:t>Overview</a:t>
            </a:r>
            <a:br>
              <a:rPr lang="en-GB" sz="4000" dirty="0" smtClean="0">
                <a:cs typeface="Arial" pitchFamily="34" charset="0"/>
              </a:rPr>
            </a:br>
            <a:endParaRPr lang="en-GB" sz="3500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4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cs typeface="Arial" pitchFamily="34" charset="0"/>
              </a:rPr>
              <a:t>Aim and hypothesis</a:t>
            </a:r>
            <a:r>
              <a:rPr lang="en-GB" sz="3500" dirty="0" smtClean="0">
                <a:cs typeface="Arial" pitchFamily="34" charset="0"/>
              </a:rPr>
              <a:t/>
            </a:r>
            <a:br>
              <a:rPr lang="en-GB" sz="3500" dirty="0" smtClean="0">
                <a:cs typeface="Arial" pitchFamily="34" charset="0"/>
              </a:rPr>
            </a:br>
            <a:endParaRPr lang="en-GB" sz="3500" dirty="0">
              <a:cs typeface="Arial" pitchFamily="34" charset="0"/>
            </a:endParaRPr>
          </a:p>
        </p:txBody>
      </p:sp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latin typeface="+mj-lt"/>
                <a:cs typeface="Arial" pitchFamily="34" charset="0"/>
              </a:rPr>
              <a:t>Aim</a:t>
            </a:r>
          </a:p>
          <a:p>
            <a:pPr marL="627063" lvl="1" indent="-227013"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Process microarray data using R</a:t>
            </a:r>
          </a:p>
          <a:p>
            <a:pPr marL="627063" lvl="1" indent="-227013"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Generate graphs</a:t>
            </a:r>
          </a:p>
          <a:p>
            <a:pPr marL="627063" lvl="1" indent="-227013"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Test hypothesis</a:t>
            </a:r>
          </a:p>
          <a:p>
            <a:pPr marL="627063" lvl="1" indent="-227013">
              <a:spcBef>
                <a:spcPts val="600"/>
              </a:spcBef>
              <a:spcAft>
                <a:spcPts val="600"/>
              </a:spcAft>
            </a:pPr>
            <a:endParaRPr lang="en-GB" sz="2000" dirty="0" smtClean="0">
              <a:latin typeface="+mj-lt"/>
              <a:cs typeface="Arial" pitchFamily="34" charset="0"/>
            </a:endParaRPr>
          </a:p>
          <a:p>
            <a:pPr marL="266700" indent="-266700"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latin typeface="+mj-lt"/>
                <a:cs typeface="Arial" pitchFamily="34" charset="0"/>
              </a:rPr>
              <a:t>Hypothesis</a:t>
            </a:r>
          </a:p>
          <a:p>
            <a:pPr marL="627063" lvl="1" indent="-227013"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Is the sterol pathway perturbed in a broad range of pathogen studies?</a:t>
            </a:r>
          </a:p>
          <a:p>
            <a:pPr marL="1027113" lvl="2" indent="-227013">
              <a:spcBef>
                <a:spcPts val="600"/>
              </a:spcBef>
              <a:spcAft>
                <a:spcPts val="600"/>
              </a:spcAft>
            </a:pPr>
            <a:r>
              <a:rPr lang="en-GB" sz="1800" i="1" dirty="0" smtClean="0">
                <a:latin typeface="+mj-lt"/>
                <a:cs typeface="Arial" pitchFamily="34" charset="0"/>
              </a:rPr>
              <a:t>Does this occur in cells other than macrophages?</a:t>
            </a:r>
          </a:p>
          <a:p>
            <a:pPr marL="1027113" lvl="2" indent="-227013">
              <a:spcBef>
                <a:spcPts val="600"/>
              </a:spcBef>
              <a:spcAft>
                <a:spcPts val="600"/>
              </a:spcAft>
            </a:pPr>
            <a:r>
              <a:rPr lang="en-GB" sz="1800" i="1" dirty="0" smtClean="0">
                <a:latin typeface="+mj-lt"/>
                <a:cs typeface="Arial" pitchFamily="34" charset="0"/>
              </a:rPr>
              <a:t>Is this a common theme for other pathogens? </a:t>
            </a:r>
            <a:endParaRPr lang="en-GB" sz="1800" i="1" dirty="0">
              <a:latin typeface="+mj-lt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cs typeface="Arial" pitchFamily="34" charset="0"/>
              </a:rPr>
              <a:t>Sterol pathway </a:t>
            </a:r>
            <a:r>
              <a:rPr lang="en-GB" sz="3500" dirty="0" smtClean="0">
                <a:cs typeface="Arial" pitchFamily="34" charset="0"/>
              </a:rPr>
              <a:t/>
            </a:r>
            <a:br>
              <a:rPr lang="en-GB" sz="3500" dirty="0" smtClean="0">
                <a:cs typeface="Arial" pitchFamily="34" charset="0"/>
              </a:rPr>
            </a:br>
            <a:endParaRPr lang="en-GB" sz="3500" dirty="0">
              <a:cs typeface="Arial" pitchFamily="34" charset="0"/>
            </a:endParaRPr>
          </a:p>
        </p:txBody>
      </p:sp>
      <p:pic>
        <p:nvPicPr>
          <p:cNvPr id="4" name="Afbeelding 3" descr="http://upload.wikimedia.org/wikipedia/commons/thumb/a/a5/Sterol.svg/2000px-Sterol.svg.png"/>
          <p:cNvPicPr>
            <a:picLocks noChangeAspect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6732240" y="1258486"/>
            <a:ext cx="2160000" cy="115318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6" name="Tijdelijke aanduiding voor inhoud 2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latin typeface="+mj-lt"/>
                <a:cs typeface="Arial" pitchFamily="34" charset="0"/>
              </a:rPr>
              <a:t>Function of sterols</a:t>
            </a:r>
          </a:p>
          <a:p>
            <a:pPr marL="627063" lvl="1" indent="-227013"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Physiology of the cell</a:t>
            </a:r>
          </a:p>
          <a:p>
            <a:pPr marL="627063" lvl="1" indent="-227013"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Protection of cells against infection</a:t>
            </a:r>
          </a:p>
          <a:p>
            <a:pPr marL="627063" lvl="1" indent="-227013">
              <a:spcBef>
                <a:spcPts val="600"/>
              </a:spcBef>
              <a:spcAft>
                <a:spcPts val="600"/>
              </a:spcAft>
            </a:pPr>
            <a:endParaRPr lang="en-GB" sz="2200" dirty="0" smtClean="0">
              <a:latin typeface="+mj-lt"/>
              <a:cs typeface="Arial" pitchFamily="34" charset="0"/>
            </a:endParaRPr>
          </a:p>
          <a:p>
            <a:pPr marL="266700" indent="-266700">
              <a:spcBef>
                <a:spcPts val="600"/>
              </a:spcBef>
              <a:spcAft>
                <a:spcPts val="600"/>
              </a:spcAft>
            </a:pPr>
            <a:r>
              <a:rPr lang="en-GB" sz="2800" dirty="0" smtClean="0">
                <a:latin typeface="+mj-lt"/>
                <a:cs typeface="Arial" pitchFamily="34" charset="0"/>
              </a:rPr>
              <a:t>Interference of the pathway</a:t>
            </a:r>
          </a:p>
          <a:p>
            <a:pPr marL="627063" lvl="1" indent="-227013"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Statins: </a:t>
            </a:r>
          </a:p>
          <a:p>
            <a:pPr marL="1027113" lvl="2" indent="-227013"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+mj-lt"/>
                <a:cs typeface="Arial" pitchFamily="34" charset="0"/>
              </a:rPr>
              <a:t>Interfere with mevalonate pathway through inhibition of HMG-CoA</a:t>
            </a:r>
          </a:p>
          <a:p>
            <a:pPr marL="1027113" lvl="2" indent="-227013">
              <a:spcBef>
                <a:spcPts val="600"/>
              </a:spcBef>
              <a:spcAft>
                <a:spcPts val="600"/>
              </a:spcAft>
            </a:pPr>
            <a:r>
              <a:rPr lang="en-GB" sz="1800" dirty="0" smtClean="0">
                <a:latin typeface="+mj-lt"/>
                <a:cs typeface="Arial" pitchFamily="34" charset="0"/>
              </a:rPr>
              <a:t>Used in cholesterol treatment</a:t>
            </a:r>
          </a:p>
          <a:p>
            <a:pPr marL="627063" lvl="1" indent="-227013"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IFN: down regulation (important for macrophage host defence)</a:t>
            </a:r>
          </a:p>
        </p:txBody>
      </p:sp>
      <p:pic>
        <p:nvPicPr>
          <p:cNvPr id="5" name="Afbeelding 4" descr="http://upload.wikimedia.org/wikipedia/commons/thumb/9/9a/Cholesterol.svg/2000px-Cholesterol.svg.png"/>
          <p:cNvPicPr>
            <a:picLocks noChangeAspect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732240" y="2564904"/>
            <a:ext cx="2160000" cy="1454924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cs typeface="Arial" pitchFamily="34" charset="0"/>
              </a:rPr>
              <a:t>Sterol pathway </a:t>
            </a:r>
            <a:r>
              <a:rPr lang="en-GB" sz="3500" dirty="0" smtClean="0">
                <a:cs typeface="Arial" pitchFamily="34" charset="0"/>
              </a:rPr>
              <a:t/>
            </a:r>
            <a:br>
              <a:rPr lang="en-GB" sz="3500" dirty="0" smtClean="0">
                <a:cs typeface="Arial" pitchFamily="34" charset="0"/>
              </a:rPr>
            </a:br>
            <a:endParaRPr lang="en-GB" sz="3500" dirty="0">
              <a:cs typeface="Arial" pitchFamily="34" charset="0"/>
            </a:endParaRPr>
          </a:p>
        </p:txBody>
      </p:sp>
      <p:pic>
        <p:nvPicPr>
          <p:cNvPr id="11" name="Afbeelding 10" descr="pbio.1000598.g003.jpg"/>
          <p:cNvPicPr>
            <a:picLocks noChangeAspect="1"/>
          </p:cNvPicPr>
          <p:nvPr/>
        </p:nvPicPr>
        <p:blipFill>
          <a:blip r:embed="rId2" cstate="print"/>
          <a:stretch>
            <a:fillRect/>
          </a:stretch>
        </p:blipFill>
        <p:spPr>
          <a:xfrm>
            <a:off x="539552" y="1002473"/>
            <a:ext cx="5536045" cy="5738895"/>
          </a:xfrm>
          <a:prstGeom prst="rect">
            <a:avLst/>
          </a:prstGeom>
        </p:spPr>
      </p:pic>
      <p:sp>
        <p:nvSpPr>
          <p:cNvPr id="12" name="Afgeronde rechthoek 11"/>
          <p:cNvSpPr/>
          <p:nvPr/>
        </p:nvSpPr>
        <p:spPr>
          <a:xfrm>
            <a:off x="3347864" y="980728"/>
            <a:ext cx="1080000" cy="28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smtClean="0">
                <a:solidFill>
                  <a:sysClr val="windowText" lastClr="000000"/>
                </a:solidFill>
              </a:rPr>
              <a:t>Acetyl-CoA</a:t>
            </a:r>
            <a:endParaRPr lang="en-GB" sz="1500" dirty="0">
              <a:solidFill>
                <a:sysClr val="windowText" lastClr="000000"/>
              </a:solidFill>
            </a:endParaRPr>
          </a:p>
        </p:txBody>
      </p:sp>
      <p:sp>
        <p:nvSpPr>
          <p:cNvPr id="13" name="Afgeronde rechthoek 12"/>
          <p:cNvSpPr/>
          <p:nvPr/>
        </p:nvSpPr>
        <p:spPr>
          <a:xfrm>
            <a:off x="3275856" y="1844824"/>
            <a:ext cx="1152000" cy="28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smtClean="0">
                <a:solidFill>
                  <a:sysClr val="windowText" lastClr="000000"/>
                </a:solidFill>
              </a:rPr>
              <a:t>Mevalonate</a:t>
            </a:r>
            <a:endParaRPr lang="en-GB" sz="1500" dirty="0">
              <a:solidFill>
                <a:sysClr val="windowText" lastClr="000000"/>
              </a:solidFill>
            </a:endParaRPr>
          </a:p>
        </p:txBody>
      </p:sp>
      <p:sp>
        <p:nvSpPr>
          <p:cNvPr id="14" name="Afgeronde rechthoek 13"/>
          <p:cNvSpPr/>
          <p:nvPr/>
        </p:nvSpPr>
        <p:spPr>
          <a:xfrm>
            <a:off x="3419872" y="4221088"/>
            <a:ext cx="1116000" cy="28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smtClean="0">
                <a:solidFill>
                  <a:sysClr val="windowText" lastClr="000000"/>
                </a:solidFill>
              </a:rPr>
              <a:t>Farnesyl-PP</a:t>
            </a:r>
            <a:endParaRPr lang="en-GB" sz="1500" dirty="0">
              <a:solidFill>
                <a:sysClr val="windowText" lastClr="000000"/>
              </a:solidFill>
            </a:endParaRPr>
          </a:p>
        </p:txBody>
      </p:sp>
      <p:sp>
        <p:nvSpPr>
          <p:cNvPr id="15" name="Rechteraccolade 14"/>
          <p:cNvSpPr/>
          <p:nvPr/>
        </p:nvSpPr>
        <p:spPr>
          <a:xfrm>
            <a:off x="5868144" y="980728"/>
            <a:ext cx="288032" cy="1008000"/>
          </a:xfrm>
          <a:prstGeom prst="rightBrace">
            <a:avLst>
              <a:gd name="adj1" fmla="val 36870"/>
              <a:gd name="adj2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6156176" y="1340768"/>
            <a:ext cx="2920928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latin typeface="+mj-lt"/>
              </a:rPr>
              <a:t>Mevalonate pathway</a:t>
            </a:r>
            <a:endParaRPr lang="en-GB" sz="2500" dirty="0">
              <a:latin typeface="+mj-lt"/>
            </a:endParaRPr>
          </a:p>
        </p:txBody>
      </p:sp>
      <p:sp>
        <p:nvSpPr>
          <p:cNvPr id="17" name="Rechteraccolade 16"/>
          <p:cNvSpPr/>
          <p:nvPr/>
        </p:nvSpPr>
        <p:spPr>
          <a:xfrm>
            <a:off x="5866074" y="2019662"/>
            <a:ext cx="288032" cy="2340000"/>
          </a:xfrm>
          <a:prstGeom prst="rightBrace">
            <a:avLst>
              <a:gd name="adj1" fmla="val 33302"/>
              <a:gd name="adj2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18" name="Tekstvak 17"/>
          <p:cNvSpPr txBox="1"/>
          <p:nvPr/>
        </p:nvSpPr>
        <p:spPr>
          <a:xfrm>
            <a:off x="6134674" y="2964472"/>
            <a:ext cx="2757806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latin typeface="+mj-lt"/>
              </a:rPr>
              <a:t>Isoprenoid pathway</a:t>
            </a:r>
            <a:endParaRPr lang="en-GB" sz="2500" dirty="0">
              <a:latin typeface="+mj-lt"/>
            </a:endParaRPr>
          </a:p>
        </p:txBody>
      </p:sp>
      <p:sp>
        <p:nvSpPr>
          <p:cNvPr id="20" name="Afgeronde rechthoek 19"/>
          <p:cNvSpPr/>
          <p:nvPr/>
        </p:nvSpPr>
        <p:spPr>
          <a:xfrm>
            <a:off x="467544" y="4941168"/>
            <a:ext cx="1116000" cy="288000"/>
          </a:xfrm>
          <a:prstGeom prst="roundRect">
            <a:avLst/>
          </a:prstGeom>
          <a:solidFill>
            <a:schemeClr val="tx2">
              <a:lumMod val="20000"/>
              <a:lumOff val="80000"/>
            </a:schemeClr>
          </a:solidFill>
          <a:ln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2">
            <a:schemeClr val="accent5">
              <a:shade val="50000"/>
            </a:schemeClr>
          </a:lnRef>
          <a:fillRef idx="1">
            <a:schemeClr val="accent5"/>
          </a:fillRef>
          <a:effectRef idx="0">
            <a:schemeClr val="accent5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GB" sz="1500" dirty="0" smtClean="0">
                <a:solidFill>
                  <a:sysClr val="windowText" lastClr="000000"/>
                </a:solidFill>
              </a:rPr>
              <a:t>Cholesterol</a:t>
            </a:r>
            <a:endParaRPr lang="en-GB" sz="1500" dirty="0">
              <a:solidFill>
                <a:sysClr val="windowText" lastClr="000000"/>
              </a:solidFill>
            </a:endParaRPr>
          </a:p>
        </p:txBody>
      </p:sp>
      <p:sp>
        <p:nvSpPr>
          <p:cNvPr id="21" name="Rechteraccolade 20"/>
          <p:cNvSpPr/>
          <p:nvPr/>
        </p:nvSpPr>
        <p:spPr>
          <a:xfrm>
            <a:off x="5868144" y="4401328"/>
            <a:ext cx="288000" cy="1224000"/>
          </a:xfrm>
          <a:prstGeom prst="rightBrace">
            <a:avLst>
              <a:gd name="adj1" fmla="val 40436"/>
              <a:gd name="adj2" fmla="val 50000"/>
            </a:avLst>
          </a:prstGeom>
          <a:noFill/>
          <a:ln w="127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/>
            <a:endParaRPr lang="en-GB" dirty="0">
              <a:latin typeface="+mj-lt"/>
            </a:endParaRPr>
          </a:p>
        </p:txBody>
      </p:sp>
      <p:sp>
        <p:nvSpPr>
          <p:cNvPr id="22" name="Tekstvak 21"/>
          <p:cNvSpPr txBox="1"/>
          <p:nvPr/>
        </p:nvSpPr>
        <p:spPr>
          <a:xfrm>
            <a:off x="6084168" y="4797152"/>
            <a:ext cx="2909262" cy="4770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GB" sz="2500" dirty="0" smtClean="0">
                <a:latin typeface="+mj-lt"/>
              </a:rPr>
              <a:t>Sterol biosynthesis</a:t>
            </a:r>
            <a:endParaRPr lang="en-GB" sz="2500" dirty="0">
              <a:latin typeface="+mj-lt"/>
            </a:endParaRPr>
          </a:p>
        </p:txBody>
      </p:sp>
      <p:cxnSp>
        <p:nvCxnSpPr>
          <p:cNvPr id="23" name="Rechte verbindingslijn 22"/>
          <p:cNvCxnSpPr/>
          <p:nvPr/>
        </p:nvCxnSpPr>
        <p:spPr>
          <a:xfrm>
            <a:off x="4355976" y="1772816"/>
            <a:ext cx="720080" cy="0"/>
          </a:xfrm>
          <a:prstGeom prst="line">
            <a:avLst/>
          </a:prstGeom>
          <a:ln w="25400" cmpd="sng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8" presetClass="entr" presetSubtype="1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strips(downLeft)">
                                      <p:cBhvr>
                                        <p:cTn id="7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10" presetClass="exit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4" dur="5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8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1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4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8" dur="5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8" dur="5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10" presetClass="exit" presetSubtype="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5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4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50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 animBg="1"/>
      <p:bldP spid="12" grpId="1" animBg="1"/>
      <p:bldP spid="13" grpId="0" animBg="1"/>
      <p:bldP spid="13" grpId="1" animBg="1"/>
      <p:bldP spid="14" grpId="0" animBg="1"/>
      <p:bldP spid="15" grpId="0" animBg="1"/>
      <p:bldP spid="16" grpId="0"/>
      <p:bldP spid="17" grpId="0" animBg="1"/>
      <p:bldP spid="18" grpId="0"/>
      <p:bldP spid="20" grpId="0" animBg="1"/>
      <p:bldP spid="21" grpId="0" animBg="1"/>
      <p:bldP spid="22" grpId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Tabel 3"/>
          <p:cNvGraphicFramePr>
            <a:graphicFrameLocks noGrp="1"/>
          </p:cNvGraphicFramePr>
          <p:nvPr/>
        </p:nvGraphicFramePr>
        <p:xfrm>
          <a:off x="2144366" y="836712"/>
          <a:ext cx="4820304" cy="5943600"/>
        </p:xfrm>
        <a:graphic>
          <a:graphicData uri="http://schemas.openxmlformats.org/drawingml/2006/table">
            <a:tbl>
              <a:tblPr/>
              <a:tblGrid>
                <a:gridCol w="902821"/>
                <a:gridCol w="3917483"/>
              </a:tblGrid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latin typeface="Arial"/>
                          <a:ea typeface="Calibri"/>
                          <a:cs typeface="Times New Roman"/>
                        </a:rPr>
                        <a:t>Symbol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b="1" dirty="0" smtClean="0">
                          <a:latin typeface="Arial"/>
                          <a:ea typeface="Calibri"/>
                          <a:cs typeface="Times New Roman"/>
                        </a:rPr>
                        <a:t>Name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Acat1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Acetyl-CoA acetyltransferase 1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Acat2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Acetyl-</a:t>
                      </a:r>
                      <a:r>
                        <a:rPr lang="en-GB" sz="1000" dirty="0" err="1">
                          <a:latin typeface="Arial"/>
                          <a:ea typeface="Calibri"/>
                          <a:cs typeface="Times New Roman"/>
                        </a:rPr>
                        <a:t>CoA</a:t>
                      </a: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 acetyltransferase 2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Hmgcs2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3-hydroxy-3-methylglutaryl-CoA synthase 2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Hmgcl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3-hydroxy-3-methylglutaryl-CoA lyase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Hmgcr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3-hydroxy-3-methylglutaryl-CoA reductase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Mvk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Mevalonate kinase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Pmvk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Phosphomevalonate kinase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Mvd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Mevalonate diphosphate decarboxylase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Idi1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Isopentenyl-diphosphate delta isomerase 1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Idi2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Isopentenyl-diphosphate delta isomerase 2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Fdps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Farnesyl diphosphate synthase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Ggps1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Geranylgeranyl diphosphate synthase 1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Dhdds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Dehydrodolichyl diphosphate synthase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Fdft1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Farnesyl-diphosphate farnesyltransferase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Sqle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Squalene monooxygenase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Lss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Lanosterol synthase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Dhcr24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24-dehydrocholesterol reductase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Cyp51a1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Lanosterol 14 alpha-demethylase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Tm7sf2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Delta(14)-sterol reductase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Sc4mol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Sterol-C4-methyl oxidase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Nsdhl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Sterol-4-alpha-carboxylate 3-dehydrogenase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Hsd17b7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3-keto-steroid reductase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Ebp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Emopamil binding protein (sterol isomerase)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Sc5d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Sterol-C5-desaturase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6000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>
                          <a:latin typeface="Arial"/>
                          <a:ea typeface="Calibri"/>
                          <a:cs typeface="Times New Roman"/>
                        </a:rPr>
                        <a:t>Dhcr7</a:t>
                      </a:r>
                      <a:endParaRPr lang="nl-BE" sz="100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GB" sz="1000" dirty="0">
                          <a:latin typeface="Arial"/>
                          <a:ea typeface="Calibri"/>
                          <a:cs typeface="Times New Roman"/>
                        </a:rPr>
                        <a:t>7-dehydrocholesterol reductase</a:t>
                      </a:r>
                      <a:endParaRPr lang="nl-BE" sz="1000" dirty="0">
                        <a:latin typeface="Arial"/>
                        <a:ea typeface="Times New Roman"/>
                        <a:cs typeface="Times New Roman"/>
                      </a:endParaRPr>
                    </a:p>
                  </a:txBody>
                  <a:tcPr marL="42629" marR="42629" marT="0" marB="0" anchor="ctr">
                    <a:lnL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6" name="Titel 1"/>
          <p:cNvSpPr>
            <a:spLocks noGrp="1"/>
          </p:cNvSpPr>
          <p:nvPr>
            <p:ph type="title"/>
          </p:nvPr>
        </p:nvSpPr>
        <p:spPr>
          <a:xfrm>
            <a:off x="0" y="136302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cs typeface="Arial" pitchFamily="34" charset="0"/>
              </a:rPr>
              <a:t>Genes of the sterol pathway </a:t>
            </a:r>
            <a:r>
              <a:rPr lang="en-GB" sz="3500" dirty="0" smtClean="0">
                <a:cs typeface="Arial" pitchFamily="34" charset="0"/>
              </a:rPr>
              <a:t/>
            </a:r>
            <a:br>
              <a:rPr lang="en-GB" sz="3500" dirty="0" smtClean="0">
                <a:cs typeface="Arial" pitchFamily="34" charset="0"/>
              </a:rPr>
            </a:br>
            <a:endParaRPr lang="en-GB" sz="3500" dirty="0"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r>
              <a:rPr lang="en-GB" sz="4000" dirty="0" smtClean="0">
                <a:cs typeface="Arial" pitchFamily="34" charset="0"/>
              </a:rPr>
              <a:t>Microarrays</a:t>
            </a:r>
            <a:r>
              <a:rPr lang="en-GB" sz="3500" dirty="0" smtClean="0">
                <a:cs typeface="Arial" pitchFamily="34" charset="0"/>
              </a:rPr>
              <a:t/>
            </a:r>
            <a:br>
              <a:rPr lang="en-GB" sz="3500" dirty="0" smtClean="0">
                <a:cs typeface="Arial" pitchFamily="34" charset="0"/>
              </a:rPr>
            </a:br>
            <a:endParaRPr lang="en-GB" sz="3500" dirty="0">
              <a:cs typeface="Arial" pitchFamily="34" charset="0"/>
            </a:endParaRPr>
          </a:p>
        </p:txBody>
      </p:sp>
      <p:sp>
        <p:nvSpPr>
          <p:cNvPr id="4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>
            <a:normAutofit/>
          </a:bodyPr>
          <a:lstStyle/>
          <a:p>
            <a:pPr marL="266700" indent="-266700">
              <a:spcBef>
                <a:spcPts val="600"/>
              </a:spcBef>
            </a:pPr>
            <a:r>
              <a:rPr lang="en-GB" sz="2800" dirty="0" smtClean="0">
                <a:latin typeface="+mj-lt"/>
                <a:cs typeface="Arial" pitchFamily="34" charset="0"/>
              </a:rPr>
              <a:t>Detect changes in gene expression levels in response to different conditions</a:t>
            </a:r>
          </a:p>
          <a:p>
            <a:pPr marL="266700" indent="-266700">
              <a:spcBef>
                <a:spcPts val="600"/>
              </a:spcBef>
            </a:pPr>
            <a:endParaRPr lang="en-GB" sz="2800" dirty="0" smtClean="0">
              <a:latin typeface="+mj-lt"/>
              <a:cs typeface="Arial" pitchFamily="34" charset="0"/>
            </a:endParaRPr>
          </a:p>
          <a:p>
            <a:pPr marL="266700" indent="-266700">
              <a:spcBef>
                <a:spcPts val="600"/>
              </a:spcBef>
            </a:pPr>
            <a:r>
              <a:rPr lang="en-GB" sz="2800" dirty="0" smtClean="0"/>
              <a:t>Hybridisation between two single stranded DNA molecules (target and probe)</a:t>
            </a:r>
          </a:p>
          <a:p>
            <a:pPr marL="266700" indent="-266700">
              <a:spcBef>
                <a:spcPts val="600"/>
              </a:spcBef>
            </a:pPr>
            <a:endParaRPr lang="en-GB" sz="2800" dirty="0" smtClean="0">
              <a:latin typeface="+mj-lt"/>
              <a:cs typeface="Arial" pitchFamily="34" charset="0"/>
            </a:endParaRPr>
          </a:p>
          <a:p>
            <a:pPr marL="266700" indent="-266700">
              <a:spcBef>
                <a:spcPts val="600"/>
              </a:spcBef>
            </a:pPr>
            <a:r>
              <a:rPr lang="en-GB" sz="2800" dirty="0" smtClean="0">
                <a:latin typeface="+mj-lt"/>
                <a:cs typeface="Arial" pitchFamily="34" charset="0"/>
              </a:rPr>
              <a:t>Workflow</a:t>
            </a:r>
          </a:p>
        </p:txBody>
      </p:sp>
      <p:pic>
        <p:nvPicPr>
          <p:cNvPr id="5" name="Picture 2" descr="http://upload.wikimedia.org/wikipedia/en/thumb/e/e8/Microarray_exp_horizontal.svg/2000px-Microarray_exp_horizontal.svg.png"/>
          <p:cNvPicPr>
            <a:picLocks noChangeAspect="1" noChangeArrowheads="1"/>
          </p:cNvPicPr>
          <p:nvPr/>
        </p:nvPicPr>
        <p:blipFill>
          <a:blip r:embed="rId3" cstate="print"/>
          <a:srcRect l="1058" t="2819" r="1982" b="2067"/>
          <a:stretch>
            <a:fillRect/>
          </a:stretch>
        </p:blipFill>
        <p:spPr bwMode="auto">
          <a:xfrm>
            <a:off x="0" y="5093176"/>
            <a:ext cx="9144000" cy="1792208"/>
          </a:xfrm>
          <a:prstGeom prst="rect">
            <a:avLst/>
          </a:prstGeom>
          <a:solidFill>
            <a:schemeClr val="bg1"/>
          </a:solidFill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4000" kern="120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Microarrays</a:t>
            </a:r>
            <a:br>
              <a:rPr lang="en-GB" sz="4000" kern="120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</a:br>
            <a:r>
              <a:rPr lang="en-GB" sz="3500" kern="120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Data analysis</a:t>
            </a:r>
            <a:endParaRPr lang="en-GB" sz="3500" kern="1200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  <p:graphicFrame>
        <p:nvGraphicFramePr>
          <p:cNvPr id="4" name="Tijdelijke aanduiding voor inhoud 3"/>
          <p:cNvGraphicFramePr>
            <a:graphicFrameLocks noGrp="1"/>
          </p:cNvGraphicFramePr>
          <p:nvPr>
            <p:ph sz="half" idx="1"/>
          </p:nvPr>
        </p:nvGraphicFramePr>
        <p:xfrm>
          <a:off x="2082632" y="1628800"/>
          <a:ext cx="4933285" cy="1854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613159"/>
                <a:gridCol w="1079885"/>
                <a:gridCol w="1080471"/>
                <a:gridCol w="1079885"/>
                <a:gridCol w="1079885"/>
              </a:tblGrid>
              <a:tr h="370840">
                <a:tc>
                  <a:txBody>
                    <a:bodyPr/>
                    <a:lstStyle/>
                    <a:p>
                      <a:pPr algn="ctr"/>
                      <a:endParaRPr lang="en-GB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Treatment</a:t>
                      </a:r>
                      <a:r>
                        <a:rPr lang="en-GB" sz="1200" b="1" baseline="0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</a:t>
                      </a:r>
                      <a:endParaRPr lang="nl-BE" sz="12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Treatment</a:t>
                      </a:r>
                      <a:r>
                        <a:rPr lang="en-GB" sz="12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</a:t>
                      </a:r>
                      <a:endParaRPr lang="nl-BE" sz="12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Treatment</a:t>
                      </a:r>
                      <a:r>
                        <a:rPr lang="en-GB" sz="12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</a:t>
                      </a:r>
                      <a:endParaRPr lang="nl-BE" sz="12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1" kern="120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Treatment</a:t>
                      </a:r>
                      <a:r>
                        <a:rPr lang="en-GB" sz="1200" b="1" kern="1200" baseline="0" dirty="0" smtClean="0">
                          <a:solidFill>
                            <a:srgbClr val="000000"/>
                          </a:solidFill>
                          <a:latin typeface="+mn-lt"/>
                          <a:ea typeface="Times New Roman"/>
                          <a:cs typeface="Times New Roman"/>
                        </a:rPr>
                        <a:t> </a:t>
                      </a:r>
                      <a:r>
                        <a:rPr lang="en-GB" sz="1200" b="1" dirty="0" smtClean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</a:t>
                      </a:r>
                      <a:endParaRPr lang="nl-BE" sz="12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mpd="sng">
                      <a:noFill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Gene 1</a:t>
                      </a:r>
                      <a:endParaRPr lang="nl-BE" sz="12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en-GB" sz="1200" b="0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1,1</a:t>
                      </a:r>
                      <a:endParaRPr lang="nl-BE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en-GB" sz="1200" b="0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1,2</a:t>
                      </a:r>
                      <a:endParaRPr lang="nl-BE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en-GB" sz="1200" b="0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1,3</a:t>
                      </a:r>
                      <a:endParaRPr lang="nl-BE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en-GB" sz="1200" b="0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1,4</a:t>
                      </a:r>
                      <a:endParaRPr lang="nl-BE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Gene 2</a:t>
                      </a:r>
                      <a:endParaRPr lang="nl-BE" sz="12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en-GB" sz="1200" b="0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2,1</a:t>
                      </a:r>
                      <a:endParaRPr lang="nl-BE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en-GB" sz="1200" b="0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2,2</a:t>
                      </a:r>
                      <a:endParaRPr lang="nl-BE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en-GB" sz="1200" b="0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2,3</a:t>
                      </a:r>
                      <a:endParaRPr lang="nl-BE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en-GB" sz="1200" b="0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2,4</a:t>
                      </a:r>
                      <a:endParaRPr lang="nl-BE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Gene 3</a:t>
                      </a:r>
                      <a:endParaRPr lang="nl-BE" sz="12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en-GB" sz="1200" b="0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3,1</a:t>
                      </a:r>
                      <a:endParaRPr lang="nl-BE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en-GB" sz="1200" b="0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3,2</a:t>
                      </a:r>
                      <a:endParaRPr lang="nl-BE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en-GB" sz="1200" b="0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3,3</a:t>
                      </a:r>
                      <a:endParaRPr lang="nl-BE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en-GB" sz="1200" b="0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3,4</a:t>
                      </a:r>
                      <a:endParaRPr lang="nl-BE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  <a:tr h="370840">
                <a:tc>
                  <a:txBody>
                    <a:bodyPr/>
                    <a:lstStyle/>
                    <a:p>
                      <a:pPr algn="ctr"/>
                      <a:r>
                        <a:rPr lang="en-GB" sz="1200" b="1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Gene 4</a:t>
                      </a:r>
                      <a:endParaRPr lang="nl-BE" sz="1200" b="1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mpd="sng">
                      <a:noFill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en-GB" sz="1200" b="0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4,1</a:t>
                      </a:r>
                      <a:endParaRPr lang="nl-BE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en-GB" sz="1200" b="0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4,2</a:t>
                      </a:r>
                      <a:endParaRPr lang="nl-BE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en-GB" sz="1200" b="0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4,3</a:t>
                      </a:r>
                      <a:endParaRPr lang="nl-BE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en-GB" sz="1200" b="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Exp</a:t>
                      </a:r>
                      <a:r>
                        <a:rPr lang="en-GB" sz="1200" b="0" baseline="-25000" dirty="0">
                          <a:solidFill>
                            <a:srgbClr val="000000"/>
                          </a:solidFill>
                          <a:latin typeface="+mj-lt"/>
                          <a:ea typeface="Times New Roman"/>
                          <a:cs typeface="Times New Roman"/>
                        </a:rPr>
                        <a:t>4,4</a:t>
                      </a:r>
                      <a:endParaRPr lang="nl-BE" sz="1200" b="0" dirty="0">
                        <a:solidFill>
                          <a:srgbClr val="000000"/>
                        </a:solidFill>
                        <a:latin typeface="+mj-lt"/>
                        <a:ea typeface="Times New Roman"/>
                        <a:cs typeface="Times New Roman"/>
                      </a:endParaRPr>
                    </a:p>
                  </a:txBody>
                  <a:tcPr marL="51786" marR="51786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noFill/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6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3861048"/>
            <a:ext cx="4392488" cy="2996952"/>
          </a:xfrm>
        </p:spPr>
        <p:txBody>
          <a:bodyPr>
            <a:normAutofit/>
          </a:bodyPr>
          <a:lstStyle/>
          <a:p>
            <a:pPr marL="5143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 smtClean="0">
                <a:latin typeface="+mj-lt"/>
                <a:cs typeface="Arial" pitchFamily="34" charset="0"/>
              </a:rPr>
              <a:t>Background correction</a:t>
            </a:r>
          </a:p>
          <a:p>
            <a:pPr marL="5143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 smtClean="0">
                <a:latin typeface="+mj-lt"/>
                <a:cs typeface="Arial" pitchFamily="34" charset="0"/>
              </a:rPr>
              <a:t>Log2 transformation</a:t>
            </a:r>
          </a:p>
          <a:p>
            <a:pPr marL="514350" lvl="1" indent="-514350">
              <a:spcBef>
                <a:spcPts val="600"/>
              </a:spcBef>
              <a:spcAft>
                <a:spcPts val="600"/>
              </a:spcAft>
              <a:buFont typeface="+mj-lt"/>
              <a:buAutoNum type="arabicPeriod"/>
            </a:pPr>
            <a:r>
              <a:rPr lang="en-GB" sz="2800" dirty="0" smtClean="0">
                <a:latin typeface="+mj-lt"/>
                <a:cs typeface="Arial" pitchFamily="34" charset="0"/>
              </a:rPr>
              <a:t>Normalisation</a:t>
            </a:r>
          </a:p>
          <a:p>
            <a:pPr marL="627063" lvl="2" indent="-227013"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latin typeface="+mj-lt"/>
                <a:cs typeface="Arial" pitchFamily="34" charset="0"/>
              </a:rPr>
              <a:t>Microarray Suite 5.0 (MAS5)</a:t>
            </a:r>
          </a:p>
          <a:p>
            <a:pPr marL="627063" lvl="2" indent="-227013">
              <a:spcBef>
                <a:spcPts val="600"/>
              </a:spcBef>
              <a:spcAft>
                <a:spcPts val="600"/>
              </a:spcAft>
            </a:pPr>
            <a:r>
              <a:rPr lang="en-GB" dirty="0" smtClean="0">
                <a:latin typeface="+mj-lt"/>
                <a:cs typeface="Arial" pitchFamily="34" charset="0"/>
              </a:rPr>
              <a:t>Robust Multichip Average (RMA)</a:t>
            </a:r>
          </a:p>
        </p:txBody>
      </p:sp>
      <p:pic>
        <p:nvPicPr>
          <p:cNvPr id="5" name="Afbeelding 4" descr="Full-size image (44 K)"/>
          <p:cNvPicPr>
            <a:picLocks noChangeAspect="1"/>
          </p:cNvPicPr>
          <p:nvPr/>
        </p:nvPicPr>
        <p:blipFill>
          <a:blip r:embed="rId3" cstate="print"/>
          <a:srcRect l="-5086" b="-15515"/>
          <a:stretch>
            <a:fillRect/>
          </a:stretch>
        </p:blipFill>
        <p:spPr bwMode="auto">
          <a:xfrm>
            <a:off x="4427984" y="3907659"/>
            <a:ext cx="4454222" cy="2761701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</p:pic>
      <p:sp>
        <p:nvSpPr>
          <p:cNvPr id="7" name="Tekstvak 6"/>
          <p:cNvSpPr txBox="1"/>
          <p:nvPr/>
        </p:nvSpPr>
        <p:spPr>
          <a:xfrm rot="16200000">
            <a:off x="3777933" y="5346378"/>
            <a:ext cx="147925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smtClean="0"/>
              <a:t>Gene expression</a:t>
            </a:r>
            <a:endParaRPr lang="en-GB" sz="1500" dirty="0"/>
          </a:p>
        </p:txBody>
      </p:sp>
      <p:sp>
        <p:nvSpPr>
          <p:cNvPr id="8" name="Tekstvak 7"/>
          <p:cNvSpPr txBox="1"/>
          <p:nvPr/>
        </p:nvSpPr>
        <p:spPr>
          <a:xfrm>
            <a:off x="5004048" y="6346195"/>
            <a:ext cx="721801" cy="3231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GB" sz="1500" dirty="0" smtClean="0"/>
              <a:t>Probes</a:t>
            </a:r>
            <a:endParaRPr lang="en-GB" sz="15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 show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jdelijke aanduiding voor inhoud 3"/>
          <p:cNvSpPr>
            <a:spLocks noGrp="1"/>
          </p:cNvSpPr>
          <p:nvPr>
            <p:ph idx="1"/>
          </p:nvPr>
        </p:nvSpPr>
        <p:spPr>
          <a:xfrm>
            <a:off x="251520" y="1600200"/>
            <a:ext cx="8640960" cy="5257800"/>
          </a:xfrm>
        </p:spPr>
        <p:txBody>
          <a:bodyPr>
            <a:normAutofit/>
          </a:bodyPr>
          <a:lstStyle/>
          <a:p>
            <a:pPr marL="266700" lvl="1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>
                <a:latin typeface="+mj-lt"/>
                <a:cs typeface="Arial" pitchFamily="34" charset="0"/>
              </a:rPr>
              <a:t>Microarray Suite 5.0 (MAS5)</a:t>
            </a:r>
          </a:p>
          <a:p>
            <a:pPr marL="627063" lvl="1" indent="-227013"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Background correction: subtracting mean intensity of lowest 2% spots</a:t>
            </a:r>
          </a:p>
          <a:p>
            <a:pPr marL="627063" lvl="1" indent="-227013"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PM-MM</a:t>
            </a:r>
          </a:p>
          <a:p>
            <a:pPr marL="627063" lvl="1" indent="-227013"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Tukey’s </a:t>
            </a:r>
            <a:r>
              <a:rPr lang="en-GB" sz="2200" dirty="0" err="1" smtClean="0">
                <a:latin typeface="+mj-lt"/>
                <a:cs typeface="Arial" pitchFamily="34" charset="0"/>
              </a:rPr>
              <a:t>biweight</a:t>
            </a:r>
            <a:r>
              <a:rPr lang="en-GB" sz="2200" dirty="0" smtClean="0">
                <a:latin typeface="+mj-lt"/>
                <a:cs typeface="Arial" pitchFamily="34" charset="0"/>
              </a:rPr>
              <a:t> algorithm</a:t>
            </a:r>
          </a:p>
          <a:p>
            <a:pPr marL="266700" lvl="1" indent="-266700">
              <a:spcBef>
                <a:spcPts val="600"/>
              </a:spcBef>
              <a:spcAft>
                <a:spcPts val="600"/>
              </a:spcAft>
              <a:buFont typeface="Arial" pitchFamily="34" charset="0"/>
              <a:buChar char="•"/>
            </a:pPr>
            <a:r>
              <a:rPr lang="en-GB" sz="2800" dirty="0" smtClean="0">
                <a:latin typeface="+mj-lt"/>
                <a:cs typeface="Arial" pitchFamily="34" charset="0"/>
              </a:rPr>
              <a:t>Robust Multichip Average (RMA)</a:t>
            </a:r>
          </a:p>
          <a:p>
            <a:pPr marL="627063" lvl="1" indent="-227013"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Calculation of background signal: background estimation of entire chip </a:t>
            </a:r>
            <a:r>
              <a:rPr lang="en-GB" sz="2200" dirty="0" smtClean="0">
                <a:latin typeface="+mj-lt"/>
                <a:cs typeface="Arial" pitchFamily="34" charset="0"/>
                <a:sym typeface="Wingdings" pitchFamily="2" charset="2"/>
              </a:rPr>
              <a:t> </a:t>
            </a:r>
            <a:r>
              <a:rPr lang="en-GB" sz="2200" dirty="0" smtClean="0">
                <a:latin typeface="+mj-lt"/>
                <a:cs typeface="Arial" pitchFamily="34" charset="0"/>
              </a:rPr>
              <a:t>subtract from PM-intensities. </a:t>
            </a:r>
          </a:p>
          <a:p>
            <a:pPr marL="627063" lvl="1" indent="-227013"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Quantile normalisation</a:t>
            </a:r>
          </a:p>
          <a:p>
            <a:pPr marL="627063" lvl="1" indent="-227013">
              <a:spcBef>
                <a:spcPts val="600"/>
              </a:spcBef>
              <a:spcAft>
                <a:spcPts val="600"/>
              </a:spcAft>
            </a:pPr>
            <a:r>
              <a:rPr lang="en-GB" sz="2200" dirty="0" smtClean="0">
                <a:latin typeface="+mj-lt"/>
                <a:cs typeface="Arial" pitchFamily="34" charset="0"/>
              </a:rPr>
              <a:t>Median polish summarisation</a:t>
            </a:r>
          </a:p>
        </p:txBody>
      </p:sp>
      <p:sp>
        <p:nvSpPr>
          <p:cNvPr id="5" name="Titel 1"/>
          <p:cNvSpPr>
            <a:spLocks noGrp="1"/>
          </p:cNvSpPr>
          <p:nvPr>
            <p:ph type="title"/>
          </p:nvPr>
        </p:nvSpPr>
        <p:spPr>
          <a:xfrm>
            <a:off x="0" y="274638"/>
            <a:ext cx="9144000" cy="1143000"/>
          </a:xfrm>
        </p:spPr>
        <p:txBody>
          <a:bodyPr>
            <a:noAutofit/>
          </a:bodyPr>
          <a:lstStyle/>
          <a:p>
            <a:pPr lvl="1" algn="ctr" rtl="0">
              <a:spcBef>
                <a:spcPct val="0"/>
              </a:spcBef>
            </a:pPr>
            <a:r>
              <a:rPr lang="en-GB" sz="4000" kern="120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Microarrays</a:t>
            </a:r>
            <a:br>
              <a:rPr lang="en-GB" sz="4000" kern="120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</a:br>
            <a:r>
              <a:rPr lang="en-GB" sz="3500" kern="1200" dirty="0" smtClean="0">
                <a:solidFill>
                  <a:schemeClr val="tx1"/>
                </a:solidFill>
                <a:latin typeface="+mj-lt"/>
                <a:ea typeface="+mj-ea"/>
                <a:cs typeface="Arial" pitchFamily="34" charset="0"/>
              </a:rPr>
              <a:t>Data analysis</a:t>
            </a:r>
            <a:endParaRPr lang="en-GB" sz="3500" kern="1200" dirty="0">
              <a:solidFill>
                <a:schemeClr val="tx1"/>
              </a:solidFill>
              <a:latin typeface="+mj-lt"/>
              <a:ea typeface="+mj-ea"/>
              <a:cs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1715</TotalTime>
  <Words>1045</Words>
  <Application>Microsoft Office PowerPoint</Application>
  <PresentationFormat>Diavoorstelling (4:3)</PresentationFormat>
  <Paragraphs>499</Paragraphs>
  <Slides>19</Slides>
  <Notes>7</Notes>
  <HiddenSlides>2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19</vt:i4>
      </vt:variant>
    </vt:vector>
  </HeadingPairs>
  <TitlesOfParts>
    <vt:vector size="20" baseType="lpstr">
      <vt:lpstr>Office-thema</vt:lpstr>
      <vt:lpstr>Systematic analysis and visualisation of microarray studies</vt:lpstr>
      <vt:lpstr>Overview </vt:lpstr>
      <vt:lpstr>Aim and hypothesis </vt:lpstr>
      <vt:lpstr>Sterol pathway  </vt:lpstr>
      <vt:lpstr>Sterol pathway  </vt:lpstr>
      <vt:lpstr>Genes of the sterol pathway  </vt:lpstr>
      <vt:lpstr>Microarrays </vt:lpstr>
      <vt:lpstr>Microarrays Data analysis</vt:lpstr>
      <vt:lpstr>Microarrays Data analysis</vt:lpstr>
      <vt:lpstr>Datasets </vt:lpstr>
      <vt:lpstr>Datasets </vt:lpstr>
      <vt:lpstr>Workflow </vt:lpstr>
      <vt:lpstr>Processing and visualisation of the data </vt:lpstr>
      <vt:lpstr>Processing and visualisation of the data </vt:lpstr>
      <vt:lpstr>Hypothesis testing </vt:lpstr>
      <vt:lpstr>Hypothesis testing </vt:lpstr>
      <vt:lpstr>Hypothesis testing </vt:lpstr>
      <vt:lpstr>Conclusion </vt:lpstr>
      <vt:lpstr>Systematic analysis and visualisation of microarray studies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Systematic analysis and visualization of microarray studies</dc:title>
  <dc:creator>Sander</dc:creator>
  <cp:lastModifiedBy>Sander Claus</cp:lastModifiedBy>
  <cp:revision>272</cp:revision>
  <dcterms:created xsi:type="dcterms:W3CDTF">2013-05-13T13:11:25Z</dcterms:created>
  <dcterms:modified xsi:type="dcterms:W3CDTF">2013-06-19T09:16:07Z</dcterms:modified>
</cp:coreProperties>
</file>