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6" r:id="rId2"/>
    <p:sldId id="257" r:id="rId3"/>
    <p:sldId id="258" r:id="rId4"/>
    <p:sldId id="275" r:id="rId5"/>
    <p:sldId id="259" r:id="rId6"/>
    <p:sldId id="260" r:id="rId7"/>
    <p:sldId id="265" r:id="rId8"/>
    <p:sldId id="266" r:id="rId9"/>
    <p:sldId id="268" r:id="rId10"/>
    <p:sldId id="269" r:id="rId11"/>
    <p:sldId id="272" r:id="rId12"/>
    <p:sldId id="274" r:id="rId13"/>
    <p:sldId id="276" r:id="rId14"/>
  </p:sldIdLst>
  <p:sldSz cx="9144000" cy="6858000" type="screen4x3"/>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6" autoAdjust="0"/>
    <p:restoredTop sz="87338" autoAdjust="0"/>
  </p:normalViewPr>
  <p:slideViewPr>
    <p:cSldViewPr>
      <p:cViewPr>
        <p:scale>
          <a:sx n="80" d="100"/>
          <a:sy n="80" d="100"/>
        </p:scale>
        <p:origin x="-10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2C1952-D9D9-4AB4-B7C0-96FB969754F5}" type="datetimeFigureOut">
              <a:rPr lang="nl-BE" smtClean="0"/>
              <a:t>15/06/2015</a:t>
            </a:fld>
            <a:endParaRPr lang="nl-BE"/>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66F19F-356C-4698-88F6-867EADB47113}" type="slidenum">
              <a:rPr lang="nl-BE" smtClean="0"/>
              <a:t>‹nr.›</a:t>
            </a:fld>
            <a:endParaRPr lang="nl-BE"/>
          </a:p>
        </p:txBody>
      </p:sp>
    </p:spTree>
    <p:extLst>
      <p:ext uri="{BB962C8B-B14F-4D97-AF65-F5344CB8AC3E}">
        <p14:creationId xmlns:p14="http://schemas.microsoft.com/office/powerpoint/2010/main" val="4105976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Goeiemiddag,</a:t>
            </a:r>
            <a:r>
              <a:rPr lang="nl-BE" sz="1200" kern="1200" baseline="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baseline="0" dirty="0" smtClean="0">
                <a:solidFill>
                  <a:schemeClr val="tx1"/>
                </a:solidFill>
                <a:effectLst/>
                <a:latin typeface="+mn-lt"/>
                <a:ea typeface="+mn-ea"/>
                <a:cs typeface="+mn-cs"/>
              </a:rPr>
              <a:t>Ik ben Marie </a:t>
            </a:r>
            <a:r>
              <a:rPr lang="nl-BE" sz="1200" kern="1200" baseline="0" dirty="0" err="1" smtClean="0">
                <a:solidFill>
                  <a:schemeClr val="tx1"/>
                </a:solidFill>
                <a:effectLst/>
                <a:latin typeface="+mn-lt"/>
                <a:ea typeface="+mn-ea"/>
                <a:cs typeface="+mn-cs"/>
              </a:rPr>
              <a:t>Deruytere</a:t>
            </a:r>
            <a:r>
              <a:rPr lang="nl-BE" sz="1200" kern="1200" baseline="0" dirty="0" smtClean="0">
                <a:solidFill>
                  <a:schemeClr val="tx1"/>
                </a:solidFill>
                <a:effectLst/>
                <a:latin typeface="+mn-lt"/>
                <a:ea typeface="+mn-ea"/>
                <a:cs typeface="+mn-cs"/>
              </a:rPr>
              <a:t>. </a:t>
            </a:r>
            <a:r>
              <a:rPr lang="nl-BE" sz="1200" kern="1200" dirty="0" smtClean="0">
                <a:solidFill>
                  <a:schemeClr val="tx1"/>
                </a:solidFill>
                <a:effectLst/>
                <a:latin typeface="+mn-lt"/>
                <a:ea typeface="+mn-ea"/>
                <a:cs typeface="+mn-cs"/>
              </a:rPr>
              <a:t>Ik volgde de drie jaar durende opleiding, biomedische laboratoriumtechnologie, met als afstudeerrichting farmaceutische en biologische laboratoriumtechnologie (FBT). Waarbij een stage doorlopen, gekoppeld aan het schrijven van een </a:t>
            </a:r>
            <a:r>
              <a:rPr lang="nl-BE" sz="1200" kern="1200" dirty="0" err="1" smtClean="0">
                <a:solidFill>
                  <a:schemeClr val="tx1"/>
                </a:solidFill>
                <a:effectLst/>
                <a:latin typeface="+mn-lt"/>
                <a:ea typeface="+mn-ea"/>
                <a:cs typeface="+mn-cs"/>
              </a:rPr>
              <a:t>bachelorproef</a:t>
            </a:r>
            <a:r>
              <a:rPr lang="nl-BE" sz="1200" kern="1200" dirty="0" smtClean="0">
                <a:solidFill>
                  <a:schemeClr val="tx1"/>
                </a:solidFill>
                <a:effectLst/>
                <a:latin typeface="+mn-lt"/>
                <a:ea typeface="+mn-ea"/>
                <a:cs typeface="+mn-cs"/>
              </a:rPr>
              <a:t>, het laatste onderdeel is. Ik heb mijn stage gevolgd in de Universiteit van Gent – </a:t>
            </a:r>
            <a:r>
              <a:rPr lang="nl-BE" sz="1200" kern="1200" dirty="0" err="1" smtClean="0">
                <a:solidFill>
                  <a:schemeClr val="tx1"/>
                </a:solidFill>
                <a:effectLst/>
                <a:latin typeface="+mn-lt"/>
                <a:ea typeface="+mn-ea"/>
                <a:cs typeface="+mn-cs"/>
              </a:rPr>
              <a:t>Bioingenieruswetenschappen</a:t>
            </a:r>
            <a:r>
              <a:rPr lang="nl-BE" sz="1200" kern="1200" dirty="0" smtClean="0">
                <a:solidFill>
                  <a:schemeClr val="tx1"/>
                </a:solidFill>
                <a:effectLst/>
                <a:latin typeface="+mn-lt"/>
                <a:ea typeface="+mn-ea"/>
                <a:cs typeface="+mn-cs"/>
              </a:rPr>
              <a:t>,</a:t>
            </a:r>
            <a:r>
              <a:rPr lang="nl-BE" sz="1200" kern="1200" baseline="0" dirty="0" smtClean="0">
                <a:solidFill>
                  <a:schemeClr val="tx1"/>
                </a:solidFill>
                <a:effectLst/>
                <a:latin typeface="+mn-lt"/>
                <a:ea typeface="+mn-ea"/>
                <a:cs typeface="+mn-cs"/>
              </a:rPr>
              <a:t> in het labo voedselveiligheid en voedselkwaliteit onder leiding van professor Bruno de </a:t>
            </a:r>
            <a:r>
              <a:rPr lang="nl-BE" sz="1200" kern="1200" baseline="0" dirty="0" err="1" smtClean="0">
                <a:solidFill>
                  <a:schemeClr val="tx1"/>
                </a:solidFill>
                <a:effectLst/>
                <a:latin typeface="+mn-lt"/>
                <a:ea typeface="+mn-ea"/>
                <a:cs typeface="+mn-cs"/>
              </a:rPr>
              <a:t>Meuleneare</a:t>
            </a:r>
            <a:r>
              <a:rPr lang="nl-BE" sz="1200" kern="1200" baseline="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baseline="0" dirty="0" smtClean="0">
                <a:solidFill>
                  <a:schemeClr val="tx1"/>
                </a:solidFill>
                <a:effectLst/>
                <a:latin typeface="+mn-lt"/>
                <a:ea typeface="+mn-ea"/>
                <a:cs typeface="+mn-cs"/>
              </a:rPr>
              <a:t>Mijn onderzoek is de evaluatie van de analysemethode voor  de bepaling van sulfiet uit aardappelproducten.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Het doel van het onderzoek is om de verschillende methoden te evalueren en daarna analyse doen op sulfiet in aardappelen. In een eerste fase worden er experimentele matrices aangemaakt. Er wordt gebruik gemaakt van twee matrices, namelijk de rauwe aardappelen en de gekookte, gepureerde aardappelen. In een volgende fase moet de methode voor de sulfietbepaling eerst geoptimaliseerd en gevalideerd worden. Eens de methode op punt staat, worden de twee verschillende aardappelstalen geanalyseerd. En in de laatste fase worden deze twee verschillende aardappelstalen vergeleken met de verse aardappelen rechtstreeks van de boer, de biologische aardappelen waarin geen sulfiet mag aanwezig zijn en de aardappelen van een andere variëteit. </a:t>
            </a:r>
          </a:p>
          <a:p>
            <a:endParaRPr lang="nl-BE" dirty="0" smtClean="0"/>
          </a:p>
          <a:p>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1</a:t>
            </a:fld>
            <a:endParaRPr lang="nl-BE"/>
          </a:p>
        </p:txBody>
      </p:sp>
    </p:spTree>
    <p:extLst>
      <p:ext uri="{BB962C8B-B14F-4D97-AF65-F5344CB8AC3E}">
        <p14:creationId xmlns:p14="http://schemas.microsoft.com/office/powerpoint/2010/main" val="8904925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Er wordt een gemiddelde van 0,54 mg sulfiet per gram aardappelen van experimentele matrices 1 teruggevonden en 0,38 mg sulfiet per gram aardappelen van experimentele matrices 2 teruggevonden.</a:t>
            </a:r>
          </a:p>
          <a:p>
            <a:endParaRPr lang="nl-BE" dirty="0" smtClean="0"/>
          </a:p>
          <a:p>
            <a:r>
              <a:rPr lang="nl-BE" sz="1200" kern="1200" dirty="0" smtClean="0">
                <a:solidFill>
                  <a:schemeClr val="tx1"/>
                </a:solidFill>
                <a:effectLst/>
                <a:latin typeface="+mn-lt"/>
                <a:ea typeface="+mn-ea"/>
                <a:cs typeface="+mn-cs"/>
              </a:rPr>
              <a:t>Doordat de stalen van de aardappelen van de experimentele matrices model één en twee onvoldoende homogeen verdeeld zijn worden de stalen gemixt met behulp van de Manual Robot Coupe </a:t>
            </a:r>
            <a:r>
              <a:rPr lang="nl-BE" sz="1200" kern="1200" dirty="0" err="1" smtClean="0">
                <a:solidFill>
                  <a:schemeClr val="tx1"/>
                </a:solidFill>
                <a:effectLst/>
                <a:latin typeface="+mn-lt"/>
                <a:ea typeface="+mn-ea"/>
                <a:cs typeface="+mn-cs"/>
              </a:rPr>
              <a:t>Blixer</a:t>
            </a:r>
            <a:r>
              <a:rPr lang="nl-BE" sz="1200" kern="1200" dirty="0" smtClean="0">
                <a:solidFill>
                  <a:schemeClr val="tx1"/>
                </a:solidFill>
                <a:effectLst/>
                <a:latin typeface="+mn-lt"/>
                <a:ea typeface="+mn-ea"/>
                <a:cs typeface="+mn-cs"/>
              </a:rPr>
              <a:t> 2. Het protocol van de Manual Robot Coupe </a:t>
            </a:r>
            <a:r>
              <a:rPr lang="nl-BE" sz="1200" kern="1200" dirty="0" err="1" smtClean="0">
                <a:solidFill>
                  <a:schemeClr val="tx1"/>
                </a:solidFill>
                <a:effectLst/>
                <a:latin typeface="+mn-lt"/>
                <a:ea typeface="+mn-ea"/>
                <a:cs typeface="+mn-cs"/>
              </a:rPr>
              <a:t>Blixer</a:t>
            </a:r>
            <a:r>
              <a:rPr lang="nl-BE" sz="1200" kern="1200" dirty="0" smtClean="0">
                <a:solidFill>
                  <a:schemeClr val="tx1"/>
                </a:solidFill>
                <a:effectLst/>
                <a:latin typeface="+mn-lt"/>
                <a:ea typeface="+mn-ea"/>
                <a:cs typeface="+mn-cs"/>
              </a:rPr>
              <a:t> 2 wordt teruggevonden in Bijlage 8.2. De stalen bevatten nu veel minder aardappelbrokken waardoor het veel gemakkelijker oplost. In Figuur 5.4 wordt de gemixte experimentele matrices van zowel één als twee weergegeven. </a:t>
            </a:r>
          </a:p>
          <a:p>
            <a:endParaRPr lang="nl-B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Er wordt een gemiddelde van 0,94 mg sulfiet per gram experimentele matrices van model 1 teruggevonden. Dit is een grote hoeveelheid sulfiet als dit wordt vergeleken met de hoeveelheid dat maximaal mag aanwezig zijn in geschilde aardappelen. De hoeveelheid sulfiet dat teruggevonden worden na de stoomdestillatie bij </a:t>
            </a:r>
            <a:r>
              <a:rPr lang="nl-BE" sz="1200" kern="1200" dirty="0" err="1" smtClean="0">
                <a:solidFill>
                  <a:schemeClr val="tx1"/>
                </a:solidFill>
                <a:effectLst/>
                <a:latin typeface="+mn-lt"/>
                <a:ea typeface="+mn-ea"/>
                <a:cs typeface="+mn-cs"/>
              </a:rPr>
              <a:t>spiken</a:t>
            </a:r>
            <a:r>
              <a:rPr lang="nl-BE" sz="1200" kern="1200" dirty="0" smtClean="0">
                <a:solidFill>
                  <a:schemeClr val="tx1"/>
                </a:solidFill>
                <a:effectLst/>
                <a:latin typeface="+mn-lt"/>
                <a:ea typeface="+mn-ea"/>
                <a:cs typeface="+mn-cs"/>
              </a:rPr>
              <a:t> is veel lager dan de hoeveelheid dat in werkelijkheid wordt toegevoegd. </a:t>
            </a:r>
          </a:p>
          <a:p>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10</a:t>
            </a:fld>
            <a:endParaRPr lang="nl-BE"/>
          </a:p>
        </p:txBody>
      </p:sp>
    </p:spTree>
    <p:extLst>
      <p:ext uri="{BB962C8B-B14F-4D97-AF65-F5344CB8AC3E}">
        <p14:creationId xmlns:p14="http://schemas.microsoft.com/office/powerpoint/2010/main" val="124443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Het detectielimiet en de kwantificatie limiet van de toegevoegd hoeveelheid sulfiet aan de aardappelen is het hoogste bij de verse aardappelen rechtstreeks van de boer. </a:t>
            </a:r>
          </a:p>
          <a:p>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11</a:t>
            </a:fld>
            <a:endParaRPr lang="nl-BE"/>
          </a:p>
        </p:txBody>
      </p:sp>
    </p:spTree>
    <p:extLst>
      <p:ext uri="{BB962C8B-B14F-4D97-AF65-F5344CB8AC3E}">
        <p14:creationId xmlns:p14="http://schemas.microsoft.com/office/powerpoint/2010/main" val="42378705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sz="1200" kern="1200" dirty="0" smtClean="0">
                <a:solidFill>
                  <a:schemeClr val="tx1"/>
                </a:solidFill>
                <a:effectLst/>
                <a:latin typeface="+mn-lt"/>
                <a:ea typeface="+mn-ea"/>
                <a:cs typeface="+mn-cs"/>
              </a:rPr>
              <a:t>Het doel van het onderzoek is om verschillende analysemethodes te evalueren en daarmee sulfiet te bepalen uit aardappelproducten. Het is van groot belang om sulfiet te kunnen detecteren aan de hand van verschillende analysemethoden, doordat veel mensen allergisch zijn aan sulfiet. Er wordt gebruik gemaakt van twee methodes, namelijk de </a:t>
            </a:r>
            <a:r>
              <a:rPr lang="nl-BE" sz="1200" kern="1200" dirty="0" err="1" smtClean="0">
                <a:solidFill>
                  <a:schemeClr val="tx1"/>
                </a:solidFill>
                <a:effectLst/>
                <a:latin typeface="+mn-lt"/>
                <a:ea typeface="+mn-ea"/>
                <a:cs typeface="+mn-cs"/>
              </a:rPr>
              <a:t>Tanner</a:t>
            </a:r>
            <a:r>
              <a:rPr lang="nl-BE" sz="1200" kern="1200" dirty="0" smtClean="0">
                <a:solidFill>
                  <a:schemeClr val="tx1"/>
                </a:solidFill>
                <a:effectLst/>
                <a:latin typeface="+mn-lt"/>
                <a:ea typeface="+mn-ea"/>
                <a:cs typeface="+mn-cs"/>
              </a:rPr>
              <a:t> methode en de </a:t>
            </a:r>
            <a:r>
              <a:rPr lang="nl-BE" sz="1200" kern="1200" dirty="0" err="1" smtClean="0">
                <a:solidFill>
                  <a:schemeClr val="tx1"/>
                </a:solidFill>
                <a:effectLst/>
                <a:latin typeface="+mn-lt"/>
                <a:ea typeface="+mn-ea"/>
                <a:cs typeface="+mn-cs"/>
              </a:rPr>
              <a:t>Kjeltec</a:t>
            </a:r>
            <a:r>
              <a:rPr lang="nl-BE" sz="1200" kern="1200" dirty="0" smtClean="0">
                <a:solidFill>
                  <a:schemeClr val="tx1"/>
                </a:solidFill>
                <a:effectLst/>
                <a:latin typeface="+mn-lt"/>
                <a:ea typeface="+mn-ea"/>
                <a:cs typeface="+mn-cs"/>
              </a:rPr>
              <a:t> methode. </a:t>
            </a:r>
          </a:p>
          <a:p>
            <a:endParaRPr lang="nl-BE" sz="1200" kern="1200" dirty="0" smtClean="0">
              <a:solidFill>
                <a:schemeClr val="tx1"/>
              </a:solidFill>
              <a:effectLst/>
              <a:latin typeface="+mn-lt"/>
              <a:ea typeface="+mn-ea"/>
              <a:cs typeface="+mn-cs"/>
            </a:endParaRPr>
          </a:p>
          <a:p>
            <a:r>
              <a:rPr lang="nl-BE" sz="1200" kern="1200" dirty="0" smtClean="0">
                <a:solidFill>
                  <a:schemeClr val="tx1"/>
                </a:solidFill>
                <a:effectLst/>
                <a:latin typeface="+mn-lt"/>
                <a:ea typeface="+mn-ea"/>
                <a:cs typeface="+mn-cs"/>
              </a:rPr>
              <a:t>De </a:t>
            </a:r>
            <a:r>
              <a:rPr lang="nl-BE" sz="1200" kern="1200" dirty="0" err="1" smtClean="0">
                <a:solidFill>
                  <a:schemeClr val="tx1"/>
                </a:solidFill>
                <a:effectLst/>
                <a:latin typeface="+mn-lt"/>
                <a:ea typeface="+mn-ea"/>
                <a:cs typeface="+mn-cs"/>
              </a:rPr>
              <a:t>Tanner</a:t>
            </a:r>
            <a:r>
              <a:rPr lang="nl-BE" sz="1200" kern="1200" dirty="0" smtClean="0">
                <a:solidFill>
                  <a:schemeClr val="tx1"/>
                </a:solidFill>
                <a:effectLst/>
                <a:latin typeface="+mn-lt"/>
                <a:ea typeface="+mn-ea"/>
                <a:cs typeface="+mn-cs"/>
              </a:rPr>
              <a:t> methode wordt in het onderzoek niet verder gebruikt, doordat tijdens het optimaliseren van de methode geen betrouwbare resultaten worden teruggevonden. De resultaten zijn niet herhaalbaar. Tijdens het uitvoeren van methode worden er verschillende problemen ondervonden, de oplossing in de destillatiekolf kleurt niet altijd, ook niet wanneer er wordt gebruik gemaakt van andere indicatoroplossingen. Wanneer de druk in de destillatiekolf verandert, wordt alle vloeistof van in de erlenmeyer opgezogen en in de destillatiekolf gebracht. Door de stikstoftoevoer zo laag mogelijk te houden en dit verschillende keren te variëren, wordt er opnieuw onvoldoende betrouwbare resultaten verkregen. </a:t>
            </a:r>
          </a:p>
          <a:p>
            <a:r>
              <a:rPr lang="nl-BE" sz="1200" kern="1200" dirty="0" smtClean="0">
                <a:solidFill>
                  <a:schemeClr val="tx1"/>
                </a:solidFill>
                <a:effectLst/>
                <a:latin typeface="+mn-lt"/>
                <a:ea typeface="+mn-ea"/>
                <a:cs typeface="+mn-cs"/>
              </a:rPr>
              <a:t>Daarna wordt er gebruik gemaakt van de </a:t>
            </a:r>
            <a:r>
              <a:rPr lang="nl-BE" sz="1200" kern="1200" dirty="0" err="1" smtClean="0">
                <a:solidFill>
                  <a:schemeClr val="tx1"/>
                </a:solidFill>
                <a:effectLst/>
                <a:latin typeface="+mn-lt"/>
                <a:ea typeface="+mn-ea"/>
                <a:cs typeface="+mn-cs"/>
              </a:rPr>
              <a:t>Tanner</a:t>
            </a:r>
            <a:r>
              <a:rPr lang="nl-BE" sz="1200" kern="1200" dirty="0" smtClean="0">
                <a:solidFill>
                  <a:schemeClr val="tx1"/>
                </a:solidFill>
                <a:effectLst/>
                <a:latin typeface="+mn-lt"/>
                <a:ea typeface="+mn-ea"/>
                <a:cs typeface="+mn-cs"/>
              </a:rPr>
              <a:t> methode. Eerst en vooral wordt de methode geoptimaliseerd. Daaruit kan er besloten worden dat heel belangrijk is dat de pH van de indicatoroplossing (mengindicator) niet hoger is dan 5,5. Wanneer dit wel het geval is zal de oplossing in de erlenmeyer niet terug verkleuren. Daarnaast moeten alle oplossingen elke dag vers worden aangemaakt. De sulfietoplossing kan afbreken naarmate de tijd vordert. Ten tweede wordt de methode geëvalueerd door verschillende standaardoplossingen van sulfiet te analyseren, door gebruik te maken van een standaard natriumsulfiet en </a:t>
            </a:r>
            <a:r>
              <a:rPr lang="nl-BE" sz="1200" kern="1200" dirty="0" err="1" smtClean="0">
                <a:solidFill>
                  <a:schemeClr val="tx1"/>
                </a:solidFill>
                <a:effectLst/>
                <a:latin typeface="+mn-lt"/>
                <a:ea typeface="+mn-ea"/>
                <a:cs typeface="+mn-cs"/>
              </a:rPr>
              <a:t>natriummetabisulfiet</a:t>
            </a:r>
            <a:r>
              <a:rPr lang="nl-BE" sz="1200" kern="1200" dirty="0" smtClean="0">
                <a:solidFill>
                  <a:schemeClr val="tx1"/>
                </a:solidFill>
                <a:effectLst/>
                <a:latin typeface="+mn-lt"/>
                <a:ea typeface="+mn-ea"/>
                <a:cs typeface="+mn-cs"/>
              </a:rPr>
              <a:t>. Aan de hand van correlatiecoëfficiënt kan er besloten worden dat </a:t>
            </a:r>
            <a:r>
              <a:rPr lang="nl-BE" sz="1200" kern="1200" dirty="0" err="1" smtClean="0">
                <a:solidFill>
                  <a:schemeClr val="tx1"/>
                </a:solidFill>
                <a:effectLst/>
                <a:latin typeface="+mn-lt"/>
                <a:ea typeface="+mn-ea"/>
                <a:cs typeface="+mn-cs"/>
              </a:rPr>
              <a:t>metabisulfiet</a:t>
            </a:r>
            <a:r>
              <a:rPr lang="nl-BE" sz="1200" kern="1200" dirty="0" smtClean="0">
                <a:solidFill>
                  <a:schemeClr val="tx1"/>
                </a:solidFill>
                <a:effectLst/>
                <a:latin typeface="+mn-lt"/>
                <a:ea typeface="+mn-ea"/>
                <a:cs typeface="+mn-cs"/>
              </a:rPr>
              <a:t> meer aanleunt bij de lineaire vergelijking. De LOD en LOQ van de methode is respectievelijk 0,60 mg en 2,00 mg. Ten derde wordt sulfiet bepaald uit aardappelproducten. Er wordt sulfiet teruggevonden in de aardappelen, maar er kan worden besloten dat de hoeveelheid dat teruggevonden wordt veel te hoog is. Er is een invloed van de aardappelmatrix op de andere componenten in de aardappelen, welke precies zorgen voor de interacties in onbekend. Ten vierde worden de aardappelen </a:t>
            </a:r>
            <a:r>
              <a:rPr lang="nl-BE" sz="1200" kern="1200" dirty="0" err="1" smtClean="0">
                <a:solidFill>
                  <a:schemeClr val="tx1"/>
                </a:solidFill>
                <a:effectLst/>
                <a:latin typeface="+mn-lt"/>
                <a:ea typeface="+mn-ea"/>
                <a:cs typeface="+mn-cs"/>
              </a:rPr>
              <a:t>gespiked</a:t>
            </a:r>
            <a:r>
              <a:rPr lang="nl-BE" sz="1200" kern="1200" dirty="0" smtClean="0">
                <a:solidFill>
                  <a:schemeClr val="tx1"/>
                </a:solidFill>
                <a:effectLst/>
                <a:latin typeface="+mn-lt"/>
                <a:ea typeface="+mn-ea"/>
                <a:cs typeface="+mn-cs"/>
              </a:rPr>
              <a:t> met een gekende hoeveelheid sulfiet, waar er uit besloten kan worden dat er invloed is op de sulfietoplossing en de matrix, dit is ook terug te vinden in de LOD en LOQ. Ten laatste worden verschillende aardappelvariëteiten vergeleken met elkaar, namelijk Bintje, Galante en </a:t>
            </a:r>
            <a:r>
              <a:rPr lang="nl-BE" sz="1200" kern="1200" dirty="0" err="1" smtClean="0">
                <a:solidFill>
                  <a:schemeClr val="tx1"/>
                </a:solidFill>
                <a:effectLst/>
                <a:latin typeface="+mn-lt"/>
                <a:ea typeface="+mn-ea"/>
                <a:cs typeface="+mn-cs"/>
              </a:rPr>
              <a:t>Agaria</a:t>
            </a:r>
            <a:r>
              <a:rPr lang="nl-BE" sz="1200" kern="1200" dirty="0" smtClean="0">
                <a:solidFill>
                  <a:schemeClr val="tx1"/>
                </a:solidFill>
                <a:effectLst/>
                <a:latin typeface="+mn-lt"/>
                <a:ea typeface="+mn-ea"/>
                <a:cs typeface="+mn-cs"/>
              </a:rPr>
              <a:t>, waarbij de verse aardappelen van de boer van de variëteit Bintje de grootste LOD en LOQ hadden. </a:t>
            </a:r>
          </a:p>
          <a:p>
            <a:r>
              <a:rPr lang="nl-BE" sz="1200" kern="1200" dirty="0" smtClean="0">
                <a:solidFill>
                  <a:schemeClr val="tx1"/>
                </a:solidFill>
                <a:effectLst/>
                <a:latin typeface="+mn-lt"/>
                <a:ea typeface="+mn-ea"/>
                <a:cs typeface="+mn-cs"/>
              </a:rPr>
              <a:t> </a:t>
            </a:r>
          </a:p>
          <a:p>
            <a:r>
              <a:rPr lang="nl-BE" sz="1200" kern="1200" dirty="0" smtClean="0">
                <a:solidFill>
                  <a:schemeClr val="tx1"/>
                </a:solidFill>
                <a:effectLst/>
                <a:latin typeface="+mn-lt"/>
                <a:ea typeface="+mn-ea"/>
                <a:cs typeface="+mn-cs"/>
              </a:rPr>
              <a:t>Er kan niet met zekerheid gesteld worden dat de geoptimaliseerde </a:t>
            </a:r>
            <a:r>
              <a:rPr lang="nl-BE" sz="1200" kern="1200" dirty="0" err="1" smtClean="0">
                <a:solidFill>
                  <a:schemeClr val="tx1"/>
                </a:solidFill>
                <a:effectLst/>
                <a:latin typeface="+mn-lt"/>
                <a:ea typeface="+mn-ea"/>
                <a:cs typeface="+mn-cs"/>
              </a:rPr>
              <a:t>Kjeltec</a:t>
            </a:r>
            <a:r>
              <a:rPr lang="nl-BE" sz="1200" kern="1200" dirty="0" smtClean="0">
                <a:solidFill>
                  <a:schemeClr val="tx1"/>
                </a:solidFill>
                <a:effectLst/>
                <a:latin typeface="+mn-lt"/>
                <a:ea typeface="+mn-ea"/>
                <a:cs typeface="+mn-cs"/>
              </a:rPr>
              <a:t> methode een betrouwbare methode is. Vermoedelijk zijn de interacties tussen de componenten in de aardappelen en sulfiet de oorzaak voor de afwijkende resultaten. Om deze theorie te staven, werd alsnog een vers appel-staal geanalyseerd. </a:t>
            </a:r>
          </a:p>
          <a:p>
            <a:endParaRPr lang="nl-BE" dirty="0" smtClean="0"/>
          </a:p>
          <a:p>
            <a:r>
              <a:rPr lang="nl-BE" dirty="0" smtClean="0"/>
              <a:t>Kan</a:t>
            </a:r>
            <a:r>
              <a:rPr lang="nl-BE" baseline="0" dirty="0" smtClean="0"/>
              <a:t>s om vragen te  stellen?? </a:t>
            </a:r>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12</a:t>
            </a:fld>
            <a:endParaRPr lang="nl-BE"/>
          </a:p>
        </p:txBody>
      </p:sp>
    </p:spTree>
    <p:extLst>
      <p:ext uri="{BB962C8B-B14F-4D97-AF65-F5344CB8AC3E}">
        <p14:creationId xmlns:p14="http://schemas.microsoft.com/office/powerpoint/2010/main" val="3836360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Goeiemiddag,</a:t>
            </a:r>
            <a:r>
              <a:rPr lang="nl-BE" sz="1200" kern="1200" baseline="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baseline="0" dirty="0" smtClean="0">
                <a:solidFill>
                  <a:schemeClr val="tx1"/>
                </a:solidFill>
                <a:effectLst/>
                <a:latin typeface="+mn-lt"/>
                <a:ea typeface="+mn-ea"/>
                <a:cs typeface="+mn-cs"/>
              </a:rPr>
              <a:t>Ik ben Marie </a:t>
            </a:r>
            <a:r>
              <a:rPr lang="nl-BE" sz="1200" kern="1200" baseline="0" dirty="0" err="1" smtClean="0">
                <a:solidFill>
                  <a:schemeClr val="tx1"/>
                </a:solidFill>
                <a:effectLst/>
                <a:latin typeface="+mn-lt"/>
                <a:ea typeface="+mn-ea"/>
                <a:cs typeface="+mn-cs"/>
              </a:rPr>
              <a:t>Deruytere</a:t>
            </a:r>
            <a:r>
              <a:rPr lang="nl-BE" sz="1200" kern="1200" baseline="0" dirty="0" smtClean="0">
                <a:solidFill>
                  <a:schemeClr val="tx1"/>
                </a:solidFill>
                <a:effectLst/>
                <a:latin typeface="+mn-lt"/>
                <a:ea typeface="+mn-ea"/>
                <a:cs typeface="+mn-cs"/>
              </a:rPr>
              <a:t>. </a:t>
            </a:r>
            <a:r>
              <a:rPr lang="nl-BE" sz="1200" kern="1200" dirty="0" smtClean="0">
                <a:solidFill>
                  <a:schemeClr val="tx1"/>
                </a:solidFill>
                <a:effectLst/>
                <a:latin typeface="+mn-lt"/>
                <a:ea typeface="+mn-ea"/>
                <a:cs typeface="+mn-cs"/>
              </a:rPr>
              <a:t>Ik volgde de drie jaar durende opleiding, biomedische laboratoriumtechnologie, met als afstudeerrichting farmaceutische en biologische laboratoriumtechnologie (FBT). Waarbij een stage doorlopen, gekoppeld aan het schrijven van een </a:t>
            </a:r>
            <a:r>
              <a:rPr lang="nl-BE" sz="1200" kern="1200" dirty="0" err="1" smtClean="0">
                <a:solidFill>
                  <a:schemeClr val="tx1"/>
                </a:solidFill>
                <a:effectLst/>
                <a:latin typeface="+mn-lt"/>
                <a:ea typeface="+mn-ea"/>
                <a:cs typeface="+mn-cs"/>
              </a:rPr>
              <a:t>bachelorproef</a:t>
            </a:r>
            <a:r>
              <a:rPr lang="nl-BE" sz="1200" kern="1200" dirty="0" smtClean="0">
                <a:solidFill>
                  <a:schemeClr val="tx1"/>
                </a:solidFill>
                <a:effectLst/>
                <a:latin typeface="+mn-lt"/>
                <a:ea typeface="+mn-ea"/>
                <a:cs typeface="+mn-cs"/>
              </a:rPr>
              <a:t>, het laatste onderdeel is. Ik heb mijn stage gevolgd in de Universiteit van Gent – </a:t>
            </a:r>
            <a:r>
              <a:rPr lang="nl-BE" sz="1200" kern="1200" dirty="0" err="1" smtClean="0">
                <a:solidFill>
                  <a:schemeClr val="tx1"/>
                </a:solidFill>
                <a:effectLst/>
                <a:latin typeface="+mn-lt"/>
                <a:ea typeface="+mn-ea"/>
                <a:cs typeface="+mn-cs"/>
              </a:rPr>
              <a:t>Bioingenieruswetenschappen</a:t>
            </a:r>
            <a:r>
              <a:rPr lang="nl-BE" sz="1200" kern="1200" dirty="0" smtClean="0">
                <a:solidFill>
                  <a:schemeClr val="tx1"/>
                </a:solidFill>
                <a:effectLst/>
                <a:latin typeface="+mn-lt"/>
                <a:ea typeface="+mn-ea"/>
                <a:cs typeface="+mn-cs"/>
              </a:rPr>
              <a:t>,</a:t>
            </a:r>
            <a:r>
              <a:rPr lang="nl-BE" sz="1200" kern="1200" baseline="0" dirty="0" smtClean="0">
                <a:solidFill>
                  <a:schemeClr val="tx1"/>
                </a:solidFill>
                <a:effectLst/>
                <a:latin typeface="+mn-lt"/>
                <a:ea typeface="+mn-ea"/>
                <a:cs typeface="+mn-cs"/>
              </a:rPr>
              <a:t> in het labo voedselveiligheid en voedselkwaliteit onder leiding van professor Bruno de </a:t>
            </a:r>
            <a:r>
              <a:rPr lang="nl-BE" sz="1200" kern="1200" baseline="0" dirty="0" err="1" smtClean="0">
                <a:solidFill>
                  <a:schemeClr val="tx1"/>
                </a:solidFill>
                <a:effectLst/>
                <a:latin typeface="+mn-lt"/>
                <a:ea typeface="+mn-ea"/>
                <a:cs typeface="+mn-cs"/>
              </a:rPr>
              <a:t>Meuleneare</a:t>
            </a:r>
            <a:r>
              <a:rPr lang="nl-BE" sz="1200" kern="1200" baseline="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baseline="0" dirty="0" smtClean="0">
                <a:solidFill>
                  <a:schemeClr val="tx1"/>
                </a:solidFill>
                <a:effectLst/>
                <a:latin typeface="+mn-lt"/>
                <a:ea typeface="+mn-ea"/>
                <a:cs typeface="+mn-cs"/>
              </a:rPr>
              <a:t>Mijn onderzoek is de evaluatie van de analysemethode voor  de bepaling van sulfiet uit aardappelproducten.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Het doel van het onderzoek is om de verschillende methoden te evalueren en daarna analyse doen op sulfiet in aardappelen. In een eerste fase worden er experimentele matrices aangemaakt. Er wordt gebruik gemaakt van twee matrices, namelijk de rauwe aardappelen en de gekookte, gepureerde aardappelen. In een volgende fase moet de methode voor de sulfietbepaling eerst geoptimaliseerd en gevalideerd worden. Eens de methode op punt staat, worden de twee verschillende aardappelstalen geanalyseerd. En in de laatste fase worden deze twee verschillende aardappelstalen vergeleken met de verse aardappelen rechtstreeks van de boer, de biologische aardappelen waarin geen sulfiet mag aanwezig zijn en de aardappelen van een andere variëteit. </a:t>
            </a:r>
          </a:p>
          <a:p>
            <a:endParaRPr lang="nl-BE" dirty="0" smtClean="0"/>
          </a:p>
          <a:p>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13</a:t>
            </a:fld>
            <a:endParaRPr lang="nl-BE"/>
          </a:p>
        </p:txBody>
      </p:sp>
    </p:spTree>
    <p:extLst>
      <p:ext uri="{BB962C8B-B14F-4D97-AF65-F5344CB8AC3E}">
        <p14:creationId xmlns:p14="http://schemas.microsoft.com/office/powerpoint/2010/main" val="890492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2</a:t>
            </a:fld>
            <a:endParaRPr lang="nl-BE"/>
          </a:p>
        </p:txBody>
      </p:sp>
    </p:spTree>
    <p:extLst>
      <p:ext uri="{BB962C8B-B14F-4D97-AF65-F5344CB8AC3E}">
        <p14:creationId xmlns:p14="http://schemas.microsoft.com/office/powerpoint/2010/main" val="1121375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Voorkomen en situering van sulfiet in de voedingsketen</a:t>
            </a:r>
          </a:p>
          <a:p>
            <a:r>
              <a:rPr lang="nl-BE" sz="1200" kern="1200" dirty="0" smtClean="0">
                <a:solidFill>
                  <a:schemeClr val="tx1"/>
                </a:solidFill>
                <a:effectLst/>
                <a:latin typeface="+mn-lt"/>
                <a:ea typeface="+mn-ea"/>
                <a:cs typeface="+mn-cs"/>
              </a:rPr>
              <a:t>Sulfiet is een conserveermiddel dat voorheen werd gebruikt om voedselbederf te voorkomen. In fruit en groenten wordt het gebruikt om ongewenste bruinverkleuring tegen te gaan en in garnalen en kreeft om “black spot” te voorkomen.</a:t>
            </a:r>
            <a:r>
              <a:rPr lang="nl-BE" sz="1200" kern="1200" baseline="0" dirty="0" smtClean="0">
                <a:solidFill>
                  <a:schemeClr val="tx1"/>
                </a:solidFill>
                <a:effectLst/>
                <a:latin typeface="+mn-lt"/>
                <a:ea typeface="+mn-ea"/>
                <a:cs typeface="+mn-cs"/>
              </a:rPr>
              <a:t> </a:t>
            </a:r>
            <a:r>
              <a:rPr lang="nl-BE" sz="1200" kern="1200" dirty="0" smtClean="0">
                <a:solidFill>
                  <a:schemeClr val="tx1"/>
                </a:solidFill>
                <a:effectLst/>
                <a:latin typeface="+mn-lt"/>
                <a:ea typeface="+mn-ea"/>
                <a:cs typeface="+mn-cs"/>
              </a:rPr>
              <a:t>In vleeswaren wordt sulfiet gebruikt om een intense rode kleur te krijgen. Dit zorgt ervoor dat de kwaliteit van minder vers vlees beperkt wordt. Dit is misleidend voor de consument. In wijnen wordt het gebruikt om bacteriële groei tegen te gaan. Daarnaast wordt het ook gebruikt in de farmaceutische industrie.</a:t>
            </a:r>
            <a:r>
              <a:rPr lang="nl-BE" sz="1200" kern="1200" baseline="0" dirty="0" smtClean="0">
                <a:solidFill>
                  <a:schemeClr val="tx1"/>
                </a:solidFill>
                <a:effectLst/>
                <a:latin typeface="+mn-lt"/>
                <a:ea typeface="+mn-ea"/>
                <a:cs typeface="+mn-cs"/>
              </a:rPr>
              <a:t> </a:t>
            </a:r>
          </a:p>
          <a:p>
            <a:endParaRPr lang="nl-BE" sz="1200" kern="1200" dirty="0" smtClean="0">
              <a:solidFill>
                <a:schemeClr val="tx1"/>
              </a:solidFill>
              <a:effectLst/>
              <a:latin typeface="+mn-lt"/>
              <a:ea typeface="+mn-ea"/>
              <a:cs typeface="+mn-cs"/>
            </a:endParaRPr>
          </a:p>
          <a:p>
            <a:r>
              <a:rPr lang="nl-BE" sz="1200" b="1" kern="1200" dirty="0" smtClean="0">
                <a:solidFill>
                  <a:schemeClr val="tx1"/>
                </a:solidFill>
                <a:effectLst/>
                <a:latin typeface="+mn-lt"/>
                <a:ea typeface="+mn-ea"/>
                <a:cs typeface="+mn-cs"/>
              </a:rPr>
              <a:t>Figuur</a:t>
            </a: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Verse groenten en fruit bevatten ongeveer 1000 </a:t>
            </a:r>
            <a:r>
              <a:rPr lang="nl-BE" sz="1200" kern="1200" dirty="0" err="1" smtClean="0">
                <a:solidFill>
                  <a:schemeClr val="tx1"/>
                </a:solidFill>
                <a:effectLst/>
                <a:latin typeface="+mn-lt"/>
                <a:ea typeface="+mn-ea"/>
                <a:cs typeface="+mn-cs"/>
              </a:rPr>
              <a:t>ppm</a:t>
            </a:r>
            <a:r>
              <a:rPr lang="nl-BE" sz="1200" kern="1200" dirty="0" smtClean="0">
                <a:solidFill>
                  <a:schemeClr val="tx1"/>
                </a:solidFill>
                <a:effectLst/>
                <a:latin typeface="+mn-lt"/>
                <a:ea typeface="+mn-ea"/>
                <a:cs typeface="+mn-cs"/>
              </a:rPr>
              <a:t> sulfiet, het voorkomt dat het enzym polyfenoloxidase (PPO) minder goed werkt waardoor bruinvorming voorkomen wordt. Sulfieten werken de bruinwording tegen omdat ze het reductieproces blokkeren. </a:t>
            </a:r>
            <a:r>
              <a:rPr lang="nl-BE" sz="1200" kern="1200" dirty="0" err="1" smtClean="0">
                <a:solidFill>
                  <a:schemeClr val="tx1"/>
                </a:solidFill>
                <a:effectLst/>
                <a:latin typeface="+mn-lt"/>
                <a:ea typeface="+mn-ea"/>
                <a:cs typeface="+mn-cs"/>
              </a:rPr>
              <a:t>Monfenolen</a:t>
            </a:r>
            <a:r>
              <a:rPr lang="nl-BE" sz="1200" kern="1200" dirty="0" smtClean="0">
                <a:solidFill>
                  <a:schemeClr val="tx1"/>
                </a:solidFill>
                <a:effectLst/>
                <a:latin typeface="+mn-lt"/>
                <a:ea typeface="+mn-ea"/>
                <a:cs typeface="+mn-cs"/>
              </a:rPr>
              <a:t> fungeren samen met zuurstof en het enzym polyfenoloxidase (PPO) tot </a:t>
            </a:r>
            <a:r>
              <a:rPr lang="nl-BE" sz="1200" kern="1200" dirty="0" err="1" smtClean="0">
                <a:solidFill>
                  <a:schemeClr val="tx1"/>
                </a:solidFill>
                <a:effectLst/>
                <a:latin typeface="+mn-lt"/>
                <a:ea typeface="+mn-ea"/>
                <a:cs typeface="+mn-cs"/>
              </a:rPr>
              <a:t>difenolen</a:t>
            </a:r>
            <a:r>
              <a:rPr lang="nl-BE" sz="1200" kern="1200" dirty="0" smtClean="0">
                <a:solidFill>
                  <a:schemeClr val="tx1"/>
                </a:solidFill>
                <a:effectLst/>
                <a:latin typeface="+mn-lt"/>
                <a:ea typeface="+mn-ea"/>
                <a:cs typeface="+mn-cs"/>
              </a:rPr>
              <a:t> die samen met het enzym en zuurstof worden omgezet tot </a:t>
            </a:r>
            <a:r>
              <a:rPr lang="nl-BE" sz="1200" kern="1200" dirty="0" err="1" smtClean="0">
                <a:solidFill>
                  <a:schemeClr val="tx1"/>
                </a:solidFill>
                <a:effectLst/>
                <a:latin typeface="+mn-lt"/>
                <a:ea typeface="+mn-ea"/>
                <a:cs typeface="+mn-cs"/>
              </a:rPr>
              <a:t>orto-chinonen</a:t>
            </a:r>
            <a:r>
              <a:rPr lang="nl-BE" sz="1200" kern="1200" dirty="0" smtClean="0">
                <a:solidFill>
                  <a:schemeClr val="tx1"/>
                </a:solidFill>
                <a:effectLst/>
                <a:latin typeface="+mn-lt"/>
                <a:ea typeface="+mn-ea"/>
                <a:cs typeface="+mn-cs"/>
              </a:rPr>
              <a:t>. Deze zorgen door inwerken met aminozuren en proteïnen voor de bruinwording op fruit en groenten.</a:t>
            </a:r>
            <a:r>
              <a:rPr lang="nl-BE" sz="1200" kern="1200" baseline="0" dirty="0" smtClean="0">
                <a:solidFill>
                  <a:schemeClr val="tx1"/>
                </a:solidFill>
                <a:effectLst/>
                <a:latin typeface="+mn-lt"/>
                <a:ea typeface="+mn-ea"/>
                <a:cs typeface="+mn-cs"/>
              </a:rPr>
              <a:t> </a:t>
            </a:r>
            <a:r>
              <a:rPr lang="nl-BE" sz="1200" kern="1200" dirty="0" smtClean="0">
                <a:solidFill>
                  <a:schemeClr val="tx1"/>
                </a:solidFill>
                <a:effectLst/>
                <a:latin typeface="+mn-lt"/>
                <a:ea typeface="+mn-ea"/>
                <a:cs typeface="+mn-cs"/>
              </a:rPr>
              <a:t>Sulfiet dat aanwezig is in groenten en fruit zorgt ervoor dat </a:t>
            </a:r>
            <a:r>
              <a:rPr lang="nl-BE" sz="1200" kern="1200" dirty="0" err="1" smtClean="0">
                <a:solidFill>
                  <a:schemeClr val="tx1"/>
                </a:solidFill>
                <a:effectLst/>
                <a:latin typeface="+mn-lt"/>
                <a:ea typeface="+mn-ea"/>
                <a:cs typeface="+mn-cs"/>
              </a:rPr>
              <a:t>orto-chinonen</a:t>
            </a:r>
            <a:r>
              <a:rPr lang="nl-BE" sz="1200" kern="1200" dirty="0" smtClean="0">
                <a:solidFill>
                  <a:schemeClr val="tx1"/>
                </a:solidFill>
                <a:effectLst/>
                <a:latin typeface="+mn-lt"/>
                <a:ea typeface="+mn-ea"/>
                <a:cs typeface="+mn-cs"/>
              </a:rPr>
              <a:t> niet worden omgezet tot bruine polymeercomplex, maar zorgen dat het terug omgezet wordt tot kleurloze </a:t>
            </a:r>
            <a:r>
              <a:rPr lang="nl-BE" sz="1200" kern="1200" dirty="0" err="1" smtClean="0">
                <a:solidFill>
                  <a:schemeClr val="tx1"/>
                </a:solidFill>
                <a:effectLst/>
                <a:latin typeface="+mn-lt"/>
                <a:ea typeface="+mn-ea"/>
                <a:cs typeface="+mn-cs"/>
              </a:rPr>
              <a:t>difenolen</a:t>
            </a:r>
            <a:r>
              <a:rPr lang="nl-BE" sz="1200" kern="120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3</a:t>
            </a:fld>
            <a:endParaRPr lang="nl-BE"/>
          </a:p>
        </p:txBody>
      </p:sp>
    </p:spTree>
    <p:extLst>
      <p:ext uri="{BB962C8B-B14F-4D97-AF65-F5344CB8AC3E}">
        <p14:creationId xmlns:p14="http://schemas.microsoft.com/office/powerpoint/2010/main" val="3561934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u="sng" kern="1200" dirty="0" smtClean="0">
                <a:solidFill>
                  <a:schemeClr val="tx1"/>
                </a:solidFill>
                <a:effectLst/>
                <a:latin typeface="+mn-lt"/>
                <a:ea typeface="+mn-ea"/>
                <a:cs typeface="+mn-cs"/>
              </a:rPr>
              <a:t>Toxicologische</a:t>
            </a:r>
            <a:r>
              <a:rPr lang="nl-BE" sz="1200" u="sng" kern="1200" baseline="0" dirty="0" smtClean="0">
                <a:solidFill>
                  <a:schemeClr val="tx1"/>
                </a:solidFill>
                <a:effectLst/>
                <a:latin typeface="+mn-lt"/>
                <a:ea typeface="+mn-ea"/>
                <a:cs typeface="+mn-cs"/>
              </a:rPr>
              <a:t> achtergrond van sulfiet</a:t>
            </a: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Een overmatige blootstelling aan sulfiet leidt tot ongewenste klinische effecten bij gevoelige mensen zoals dermatologische, respiratoire, cardiovasculaire, gastro-intestinale, musculaire en neurologische </a:t>
            </a:r>
            <a:r>
              <a:rPr lang="nl-BE" sz="1200" kern="1200" dirty="0" err="1" smtClean="0">
                <a:solidFill>
                  <a:schemeClr val="tx1"/>
                </a:solidFill>
                <a:effectLst/>
                <a:latin typeface="+mn-lt"/>
                <a:ea typeface="+mn-ea"/>
                <a:cs typeface="+mn-cs"/>
              </a:rPr>
              <a:t>aandoeningen.Sulfiet</a:t>
            </a:r>
            <a:r>
              <a:rPr lang="nl-BE" sz="1200" kern="1200" dirty="0" smtClean="0">
                <a:solidFill>
                  <a:schemeClr val="tx1"/>
                </a:solidFill>
                <a:effectLst/>
                <a:latin typeface="+mn-lt"/>
                <a:ea typeface="+mn-ea"/>
                <a:cs typeface="+mn-cs"/>
              </a:rPr>
              <a:t> is daarnaast ook kankerverwekkend, mutageen en schadelijk voor de vruchtbaarheid. Dit kan verder leiden tot astmatische reacties zowel bij astmalijders als niet-astmalijders. Astmapatiënten krijgen binnen de vijf minuten ademhalingsmoeilijkheden. Later kan dit leiden tot een anafylactische shock en mogelijks tot de dood.</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u="sng" kern="1200" baseline="0" dirty="0" smtClean="0">
                <a:solidFill>
                  <a:schemeClr val="tx1"/>
                </a:solidFill>
                <a:effectLst/>
                <a:latin typeface="+mn-lt"/>
                <a:ea typeface="+mn-ea"/>
                <a:cs typeface="+mn-cs"/>
              </a:rPr>
              <a:t>Europese en Belgische wetgeving</a:t>
            </a: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De Food </a:t>
            </a:r>
            <a:r>
              <a:rPr lang="nl-BE" sz="1200" kern="1200" dirty="0" err="1" smtClean="0">
                <a:solidFill>
                  <a:schemeClr val="tx1"/>
                </a:solidFill>
                <a:effectLst/>
                <a:latin typeface="+mn-lt"/>
                <a:ea typeface="+mn-ea"/>
                <a:cs typeface="+mn-cs"/>
              </a:rPr>
              <a:t>and</a:t>
            </a:r>
            <a:r>
              <a:rPr lang="nl-BE" sz="1200" kern="1200" dirty="0" smtClean="0">
                <a:solidFill>
                  <a:schemeClr val="tx1"/>
                </a:solidFill>
                <a:effectLst/>
                <a:latin typeface="+mn-lt"/>
                <a:ea typeface="+mn-ea"/>
                <a:cs typeface="+mn-cs"/>
              </a:rPr>
              <a:t> Drug Administration heeft maatregelen genomen om te voorkomen dat mensen die gevoelig zijn voor sulfiet, levensmiddelen zouden consumeren die een hogere concentratie aan sulfiet bevatten. De wetgeving verplicht dat sulfiet op het etiket wordt vermeld voor levensmiddelen die meer dan tien milligram per kilogram bevatten. Hierbij wordt een E-nummer (E150b, E150d en E221 tot en met E228) op de verpakking geplaatst. De lage concentratie aan sulfiet kan reeds overgevoeligheidsreacties veroorzaken. </a:t>
            </a:r>
            <a:r>
              <a:rPr lang="nl-BE" sz="1200" kern="1200" baseline="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4</a:t>
            </a:fld>
            <a:endParaRPr lang="nl-BE"/>
          </a:p>
        </p:txBody>
      </p:sp>
    </p:spTree>
    <p:extLst>
      <p:ext uri="{BB962C8B-B14F-4D97-AF65-F5344CB8AC3E}">
        <p14:creationId xmlns:p14="http://schemas.microsoft.com/office/powerpoint/2010/main" val="3561934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sz="1200" kern="1200" dirty="0" smtClean="0">
                <a:solidFill>
                  <a:schemeClr val="tx1"/>
                </a:solidFill>
                <a:effectLst/>
                <a:latin typeface="+mn-lt"/>
                <a:ea typeface="+mn-ea"/>
                <a:cs typeface="+mn-cs"/>
              </a:rPr>
              <a:t>Er zijn verschillende methoden omschreven in de literatuur om de concentratie aan sulfiet te detecteren. Destillatie van het monster onder zure omstandigheden en vervolgens een titratie (Monier-Williams), fotometrie (West &amp; </a:t>
            </a:r>
            <a:r>
              <a:rPr lang="nl-BE" sz="1200" kern="1200" dirty="0" err="1" smtClean="0">
                <a:solidFill>
                  <a:schemeClr val="tx1"/>
                </a:solidFill>
                <a:effectLst/>
                <a:latin typeface="+mn-lt"/>
                <a:ea typeface="+mn-ea"/>
                <a:cs typeface="+mn-cs"/>
              </a:rPr>
              <a:t>Geake</a:t>
            </a:r>
            <a:r>
              <a:rPr lang="nl-BE" sz="1200" kern="1200" dirty="0" smtClean="0">
                <a:solidFill>
                  <a:schemeClr val="tx1"/>
                </a:solidFill>
                <a:effectLst/>
                <a:latin typeface="+mn-lt"/>
                <a:ea typeface="+mn-ea"/>
                <a:cs typeface="+mn-cs"/>
              </a:rPr>
              <a:t>) en </a:t>
            </a:r>
            <a:r>
              <a:rPr lang="nl-BE" sz="1200" kern="1200" dirty="0" err="1" smtClean="0">
                <a:solidFill>
                  <a:schemeClr val="tx1"/>
                </a:solidFill>
                <a:effectLst/>
                <a:latin typeface="+mn-lt"/>
                <a:ea typeface="+mn-ea"/>
                <a:cs typeface="+mn-cs"/>
              </a:rPr>
              <a:t>ionenchromatiegrafie</a:t>
            </a:r>
            <a:r>
              <a:rPr lang="nl-BE" sz="1200" kern="1200" dirty="0" smtClean="0">
                <a:solidFill>
                  <a:schemeClr val="tx1"/>
                </a:solidFill>
                <a:effectLst/>
                <a:latin typeface="+mn-lt"/>
                <a:ea typeface="+mn-ea"/>
                <a:cs typeface="+mn-cs"/>
              </a:rPr>
              <a:t> (Kim &amp; Kim) zijn de traditionele en de officiële methoden voor de sulfiet bepaling in de voeding. De afgelopen jaren zijn er nieuwe technieken ontdekt, zoals </a:t>
            </a:r>
            <a:r>
              <a:rPr lang="nl-BE" sz="1200" kern="1200" dirty="0" err="1" smtClean="0">
                <a:solidFill>
                  <a:schemeClr val="tx1"/>
                </a:solidFill>
                <a:effectLst/>
                <a:latin typeface="+mn-lt"/>
                <a:ea typeface="+mn-ea"/>
                <a:cs typeface="+mn-cs"/>
              </a:rPr>
              <a:t>stroominjectieanalyse</a:t>
            </a:r>
            <a:r>
              <a:rPr lang="nl-BE" sz="1200" kern="1200" dirty="0" smtClean="0">
                <a:solidFill>
                  <a:schemeClr val="tx1"/>
                </a:solidFill>
                <a:effectLst/>
                <a:latin typeface="+mn-lt"/>
                <a:ea typeface="+mn-ea"/>
                <a:cs typeface="+mn-cs"/>
              </a:rPr>
              <a:t> en gas diffusiemembraan gecombineerd met elektrochemische of enzymatische methoden, als ook optische sensoren. Deze methoden blijken veel gevoeliger en selectiever te zijn maar de meeste ervan zijn tijdrovend of vereisen nogal ingewikkelde instrumenten waardoor ze op grote schaal niet toepasbaar zijn voor een snelle bepaling van sulfiet in voedingswaren. Momenteel zijn er nu reeds ook heel wat commerciële sulfiettesten ter beschikking.</a:t>
            </a:r>
            <a:r>
              <a:rPr lang="nl-BE" sz="1200" kern="1200" baseline="0" dirty="0" smtClean="0">
                <a:solidFill>
                  <a:schemeClr val="tx1"/>
                </a:solidFill>
                <a:effectLst/>
                <a:latin typeface="+mn-lt"/>
                <a:ea typeface="+mn-ea"/>
                <a:cs typeface="+mn-cs"/>
              </a:rPr>
              <a:t> </a:t>
            </a:r>
          </a:p>
          <a:p>
            <a:endParaRPr lang="nl-BE" sz="1200" kern="1200" baseline="0" dirty="0" smtClean="0">
              <a:solidFill>
                <a:schemeClr val="tx1"/>
              </a:solidFill>
              <a:effectLst/>
              <a:latin typeface="+mn-lt"/>
              <a:ea typeface="+mn-ea"/>
              <a:cs typeface="+mn-cs"/>
            </a:endParaRPr>
          </a:p>
          <a:p>
            <a:r>
              <a:rPr lang="nl-BE" sz="1200" kern="1200" baseline="0" dirty="0" smtClean="0">
                <a:solidFill>
                  <a:schemeClr val="tx1"/>
                </a:solidFill>
                <a:effectLst/>
                <a:latin typeface="+mn-lt"/>
                <a:ea typeface="+mn-ea"/>
                <a:cs typeface="+mn-cs"/>
              </a:rPr>
              <a:t>De laatste twee methodes worden gebruikt omdat deze twee methode beschikbaar zijn om mijn </a:t>
            </a:r>
            <a:r>
              <a:rPr lang="nl-BE" sz="1200" kern="1200" baseline="0" dirty="0" err="1" smtClean="0">
                <a:solidFill>
                  <a:schemeClr val="tx1"/>
                </a:solidFill>
                <a:effectLst/>
                <a:latin typeface="+mn-lt"/>
                <a:ea typeface="+mn-ea"/>
                <a:cs typeface="+mn-cs"/>
              </a:rPr>
              <a:t>stageplaats.S</a:t>
            </a:r>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5</a:t>
            </a:fld>
            <a:endParaRPr lang="nl-BE"/>
          </a:p>
        </p:txBody>
      </p:sp>
    </p:spTree>
    <p:extLst>
      <p:ext uri="{BB962C8B-B14F-4D97-AF65-F5344CB8AC3E}">
        <p14:creationId xmlns:p14="http://schemas.microsoft.com/office/powerpoint/2010/main" val="1939720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Dit onderzoeksproject heeft als doel een methode te ontwikkelen waarbij sulfiet snel en goedkoop bepaald kan worden. Er wordt gebruik gemaakt van twee analyse methoden, de </a:t>
            </a:r>
            <a:r>
              <a:rPr lang="nl-BE" sz="1200" kern="1200" dirty="0" err="1" smtClean="0">
                <a:solidFill>
                  <a:schemeClr val="tx1"/>
                </a:solidFill>
                <a:effectLst/>
                <a:latin typeface="+mn-lt"/>
                <a:ea typeface="+mn-ea"/>
                <a:cs typeface="+mn-cs"/>
              </a:rPr>
              <a:t>Tanner</a:t>
            </a:r>
            <a:r>
              <a:rPr lang="nl-BE" sz="1200" kern="1200" dirty="0" smtClean="0">
                <a:solidFill>
                  <a:schemeClr val="tx1"/>
                </a:solidFill>
                <a:effectLst/>
                <a:latin typeface="+mn-lt"/>
                <a:ea typeface="+mn-ea"/>
                <a:cs typeface="+mn-cs"/>
              </a:rPr>
              <a:t> methode en </a:t>
            </a:r>
            <a:r>
              <a:rPr lang="nl-BE" sz="1200" kern="1200" dirty="0" err="1" smtClean="0">
                <a:solidFill>
                  <a:schemeClr val="tx1"/>
                </a:solidFill>
                <a:effectLst/>
                <a:latin typeface="+mn-lt"/>
                <a:ea typeface="+mn-ea"/>
                <a:cs typeface="+mn-cs"/>
              </a:rPr>
              <a:t>Kjeltec</a:t>
            </a:r>
            <a:r>
              <a:rPr lang="nl-BE" sz="1200" kern="1200" dirty="0" smtClean="0">
                <a:solidFill>
                  <a:schemeClr val="tx1"/>
                </a:solidFill>
                <a:effectLst/>
                <a:latin typeface="+mn-lt"/>
                <a:ea typeface="+mn-ea"/>
                <a:cs typeface="+mn-cs"/>
              </a:rPr>
              <a:t> methode. Het is van belang dat de methode voldoende gevoelig en betrouwbaar is om sulfiet in lage concentratie in verschillende voedingsmiddelen te bepalen. In dit onderzoek wordt sulfiet bepaald in aardappelen, aangezien sulfiet interacties kan aangaan met verschillende componenten in aardappelen en dus de sulfiet bepaling kan beïnvloeden. </a:t>
            </a:r>
          </a:p>
          <a:p>
            <a:endParaRPr lang="nl-BE" dirty="0" smtClean="0"/>
          </a:p>
          <a:p>
            <a:r>
              <a:rPr lang="nl-BE" u="sng" dirty="0" err="1" smtClean="0"/>
              <a:t>Tanner</a:t>
            </a:r>
            <a:r>
              <a:rPr lang="nl-BE" u="sng" dirty="0" smtClean="0"/>
              <a:t> methode:</a:t>
            </a:r>
          </a:p>
          <a:p>
            <a:r>
              <a:rPr lang="nl-BE" sz="1200" kern="1200" dirty="0" smtClean="0">
                <a:solidFill>
                  <a:schemeClr val="tx1"/>
                </a:solidFill>
                <a:effectLst/>
                <a:latin typeface="+mn-lt"/>
                <a:ea typeface="+mn-ea"/>
                <a:cs typeface="+mn-cs"/>
              </a:rPr>
              <a:t>Voor de </a:t>
            </a:r>
            <a:r>
              <a:rPr lang="nl-BE" sz="1200" kern="1200" dirty="0" err="1" smtClean="0">
                <a:solidFill>
                  <a:schemeClr val="tx1"/>
                </a:solidFill>
                <a:effectLst/>
                <a:latin typeface="+mn-lt"/>
                <a:ea typeface="+mn-ea"/>
                <a:cs typeface="+mn-cs"/>
              </a:rPr>
              <a:t>Tanner</a:t>
            </a:r>
            <a:r>
              <a:rPr lang="nl-BE" sz="1200" kern="1200" dirty="0" smtClean="0">
                <a:solidFill>
                  <a:schemeClr val="tx1"/>
                </a:solidFill>
                <a:effectLst/>
                <a:latin typeface="+mn-lt"/>
                <a:ea typeface="+mn-ea"/>
                <a:cs typeface="+mn-cs"/>
              </a:rPr>
              <a:t> methode wordt een niet vluchtig zuur gebruikt om het sulfiet uit het staal vrij te stellen, net zoals met de Monier-Williams methode. Het aangezuurd staal wordt verhit en </a:t>
            </a:r>
            <a:r>
              <a:rPr lang="nl-BE" sz="1200" kern="1200" dirty="0" err="1" smtClean="0">
                <a:solidFill>
                  <a:schemeClr val="tx1"/>
                </a:solidFill>
                <a:effectLst/>
                <a:latin typeface="+mn-lt"/>
                <a:ea typeface="+mn-ea"/>
                <a:cs typeface="+mn-cs"/>
              </a:rPr>
              <a:t>doorborreld</a:t>
            </a:r>
            <a:r>
              <a:rPr lang="nl-BE" sz="1200" kern="1200" dirty="0" smtClean="0">
                <a:solidFill>
                  <a:schemeClr val="tx1"/>
                </a:solidFill>
                <a:effectLst/>
                <a:latin typeface="+mn-lt"/>
                <a:ea typeface="+mn-ea"/>
                <a:cs typeface="+mn-cs"/>
              </a:rPr>
              <a:t> met stikstofgas. Hierdoor wordt de verschillende sulfiet deeltjes omgezet tot </a:t>
            </a:r>
            <a:r>
              <a:rPr lang="nl-BE" sz="1200" kern="1200" dirty="0" err="1" smtClean="0">
                <a:solidFill>
                  <a:schemeClr val="tx1"/>
                </a:solidFill>
                <a:effectLst/>
                <a:latin typeface="+mn-lt"/>
                <a:ea typeface="+mn-ea"/>
                <a:cs typeface="+mn-cs"/>
              </a:rPr>
              <a:t>zwaligzuur</a:t>
            </a:r>
            <a:r>
              <a:rPr lang="nl-BE" sz="1200" kern="1200" dirty="0" smtClean="0">
                <a:solidFill>
                  <a:schemeClr val="tx1"/>
                </a:solidFill>
                <a:effectLst/>
                <a:latin typeface="+mn-lt"/>
                <a:ea typeface="+mn-ea"/>
                <a:cs typeface="+mn-cs"/>
              </a:rPr>
              <a:t> dat onder invloed van de verhitting en het continue toevoegen van stikstof verder wordt omgezet tot water en het gasvormige zwaveldioxide. Dit gas ontsnapt uit de oplossing en wordt opgevangen in een gealkaliseerde waterstofperoxideoplossing, waardoor het wordt omgezet tot </a:t>
            </a:r>
            <a:r>
              <a:rPr lang="nl-BE" sz="1200" kern="1200" dirty="0" err="1" smtClean="0">
                <a:solidFill>
                  <a:schemeClr val="tx1"/>
                </a:solidFill>
                <a:effectLst/>
                <a:latin typeface="+mn-lt"/>
                <a:ea typeface="+mn-ea"/>
                <a:cs typeface="+mn-cs"/>
              </a:rPr>
              <a:t>zwaveltrioxide</a:t>
            </a:r>
            <a:r>
              <a:rPr lang="nl-BE" sz="1200" kern="1200" dirty="0" smtClean="0">
                <a:solidFill>
                  <a:schemeClr val="tx1"/>
                </a:solidFill>
                <a:effectLst/>
                <a:latin typeface="+mn-lt"/>
                <a:ea typeface="+mn-ea"/>
                <a:cs typeface="+mn-cs"/>
              </a:rPr>
              <a:t>. Dat onder invloed van water verder wordt omgezet tot zwavelzuur. De oorspronkelijke hoeveelheid sulfiet kan bepaald worden in het staal door de uiteindelijke hoeveelheid zwavelzuur titrimetrisch te bepalen. De methode is niet zo eenvoudig uit te voeren wegens de variatie van verhittingssnelheid en stikstoftoevoer. Daarnaast is de methode ook heel langdurig.</a:t>
            </a:r>
          </a:p>
          <a:p>
            <a:endParaRPr lang="nl-BE" sz="1200" kern="1200" dirty="0" smtClean="0">
              <a:solidFill>
                <a:schemeClr val="tx1"/>
              </a:solidFill>
              <a:effectLst/>
              <a:latin typeface="+mn-lt"/>
              <a:ea typeface="+mn-ea"/>
              <a:cs typeface="+mn-cs"/>
            </a:endParaRPr>
          </a:p>
          <a:p>
            <a:r>
              <a:rPr lang="nl-BE" sz="1200" u="sng" kern="1200" dirty="0" err="1" smtClean="0">
                <a:solidFill>
                  <a:schemeClr val="tx1"/>
                </a:solidFill>
                <a:effectLst/>
                <a:latin typeface="+mn-lt"/>
                <a:ea typeface="+mn-ea"/>
                <a:cs typeface="+mn-cs"/>
              </a:rPr>
              <a:t>Kjeltec</a:t>
            </a:r>
            <a:r>
              <a:rPr lang="nl-BE" sz="1200" u="sng" kern="1200" dirty="0" smtClean="0">
                <a:solidFill>
                  <a:schemeClr val="tx1"/>
                </a:solidFill>
                <a:effectLst/>
                <a:latin typeface="+mn-lt"/>
                <a:ea typeface="+mn-ea"/>
                <a:cs typeface="+mn-cs"/>
              </a:rPr>
              <a:t> methode:</a:t>
            </a:r>
          </a:p>
          <a:p>
            <a:r>
              <a:rPr lang="nl-BE" sz="1200" kern="1200" dirty="0" smtClean="0">
                <a:solidFill>
                  <a:schemeClr val="tx1"/>
                </a:solidFill>
                <a:effectLst/>
                <a:latin typeface="+mn-lt"/>
                <a:ea typeface="+mn-ea"/>
                <a:cs typeface="+mn-cs"/>
              </a:rPr>
              <a:t>De </a:t>
            </a:r>
            <a:r>
              <a:rPr lang="nl-BE" sz="1200" kern="1200" dirty="0" err="1" smtClean="0">
                <a:solidFill>
                  <a:schemeClr val="tx1"/>
                </a:solidFill>
                <a:effectLst/>
                <a:latin typeface="+mn-lt"/>
                <a:ea typeface="+mn-ea"/>
                <a:cs typeface="+mn-cs"/>
              </a:rPr>
              <a:t>Kjeltec</a:t>
            </a:r>
            <a:r>
              <a:rPr lang="nl-BE" sz="1200" kern="1200" dirty="0" smtClean="0">
                <a:solidFill>
                  <a:schemeClr val="tx1"/>
                </a:solidFill>
                <a:effectLst/>
                <a:latin typeface="+mn-lt"/>
                <a:ea typeface="+mn-ea"/>
                <a:cs typeface="+mn-cs"/>
              </a:rPr>
              <a:t> methode is een verbeterde methode van de Monier-Williams methode waarbij de alkalische titratie vervangen wordt door een </a:t>
            </a:r>
            <a:r>
              <a:rPr lang="nl-BE" sz="1200" b="1" kern="1200" dirty="0" err="1" smtClean="0">
                <a:solidFill>
                  <a:schemeClr val="tx1"/>
                </a:solidFill>
                <a:effectLst/>
                <a:latin typeface="+mn-lt"/>
                <a:ea typeface="+mn-ea"/>
                <a:cs typeface="+mn-cs"/>
              </a:rPr>
              <a:t>jodometrische</a:t>
            </a:r>
            <a:r>
              <a:rPr lang="nl-BE" sz="1200" b="1" kern="1200" dirty="0" smtClean="0">
                <a:solidFill>
                  <a:schemeClr val="tx1"/>
                </a:solidFill>
                <a:effectLst/>
                <a:latin typeface="+mn-lt"/>
                <a:ea typeface="+mn-ea"/>
                <a:cs typeface="+mn-cs"/>
              </a:rPr>
              <a:t> titratie</a:t>
            </a:r>
            <a:r>
              <a:rPr lang="nl-BE" sz="1200" kern="1200" dirty="0" smtClean="0">
                <a:solidFill>
                  <a:schemeClr val="tx1"/>
                </a:solidFill>
                <a:effectLst/>
                <a:latin typeface="+mn-lt"/>
                <a:ea typeface="+mn-ea"/>
                <a:cs typeface="+mn-cs"/>
              </a:rPr>
              <a:t> na de stoomdestillatie. Deze titratie heeft een grotere voorkeur doordat het meer selectief is voor zwaveldioxide en daarnaast voorkomt het de interferentie van vluchtige zuren. </a:t>
            </a:r>
          </a:p>
          <a:p>
            <a:endParaRPr lang="nl-BE" sz="1200" kern="1200" dirty="0" smtClean="0">
              <a:solidFill>
                <a:schemeClr val="tx1"/>
              </a:solidFill>
              <a:effectLst/>
              <a:latin typeface="+mn-lt"/>
              <a:ea typeface="+mn-ea"/>
              <a:cs typeface="+mn-cs"/>
            </a:endParaRPr>
          </a:p>
          <a:p>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6</a:t>
            </a:fld>
            <a:endParaRPr lang="nl-BE"/>
          </a:p>
        </p:txBody>
      </p:sp>
    </p:spTree>
    <p:extLst>
      <p:ext uri="{BB962C8B-B14F-4D97-AF65-F5344CB8AC3E}">
        <p14:creationId xmlns:p14="http://schemas.microsoft.com/office/powerpoint/2010/main" val="26570973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In Figuur wordt de hoeveelheid van sulfiet in de destillatiebuis uitgedrukt in milligram ten opzichte van de verkregen hoeveelheid van sulfiet in de destillatiebuis na de stoomdestillatie uitgedrukt in milligram. </a:t>
            </a:r>
          </a:p>
          <a:p>
            <a:endParaRPr lang="nl-B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Er kan worden vastgesteld dat er een lineair verband is tussen de toegevoegde hoeveelheid sulfiet en de verkregen hoeveelheid sulfiet na stoomdestillatie, waarbij de determinatiecoëfficiënt 0,95 is.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Wanneer de toevoegde concentratie van sulfiet vergeleken wordt met de verkregen concentratie van sulfiet na de stoomdestillatie kan opgemerkt worden dat de concentratie sulfiet na de stoomdestillatie lager is dan de toevoegde concentratie sulfiet in destillatiebuis. Behalve voor de laagste concentratie, is dit lager.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7</a:t>
            </a:fld>
            <a:endParaRPr lang="nl-BE"/>
          </a:p>
        </p:txBody>
      </p:sp>
    </p:spTree>
    <p:extLst>
      <p:ext uri="{BB962C8B-B14F-4D97-AF65-F5344CB8AC3E}">
        <p14:creationId xmlns:p14="http://schemas.microsoft.com/office/powerpoint/2010/main" val="2095632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In Figuur wordt de hoeveelheid van sulfiet in de destillatiebuis uitgedrukt in milligram ten opzichte van de verkregen hoeveelheid van sulfiet in de destillatiebuis na de stoomdestillatie uitgedrukt in milligram.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Er kan worden vastgesteld dat er lineair verband is tussen de toegevoegde hoeveelheid sulfiet en de verkregen hoeveelheid sulfiet na stoomdestillatie, waarbij de determinatiecoëfficiënt 0,98 is. De determinatiecoëfficiënt is hoger bij Na</a:t>
            </a:r>
            <a:r>
              <a:rPr lang="nl-BE" sz="1200" kern="1200" baseline="-25000" dirty="0" smtClean="0">
                <a:solidFill>
                  <a:schemeClr val="tx1"/>
                </a:solidFill>
                <a:effectLst/>
                <a:latin typeface="+mn-lt"/>
                <a:ea typeface="+mn-ea"/>
                <a:cs typeface="+mn-cs"/>
              </a:rPr>
              <a:t>2</a:t>
            </a:r>
            <a:r>
              <a:rPr lang="nl-BE" sz="1200" kern="1200" dirty="0" smtClean="0">
                <a:solidFill>
                  <a:schemeClr val="tx1"/>
                </a:solidFill>
                <a:effectLst/>
                <a:latin typeface="+mn-lt"/>
                <a:ea typeface="+mn-ea"/>
                <a:cs typeface="+mn-cs"/>
              </a:rPr>
              <a:t>S</a:t>
            </a:r>
            <a:r>
              <a:rPr lang="nl-BE" sz="1200" kern="1200" baseline="-25000" dirty="0" smtClean="0">
                <a:solidFill>
                  <a:schemeClr val="tx1"/>
                </a:solidFill>
                <a:effectLst/>
                <a:latin typeface="+mn-lt"/>
                <a:ea typeface="+mn-ea"/>
                <a:cs typeface="+mn-cs"/>
              </a:rPr>
              <a:t>2</a:t>
            </a:r>
            <a:r>
              <a:rPr lang="nl-BE" sz="1200" kern="1200" dirty="0" smtClean="0">
                <a:solidFill>
                  <a:schemeClr val="tx1"/>
                </a:solidFill>
                <a:effectLst/>
                <a:latin typeface="+mn-lt"/>
                <a:ea typeface="+mn-ea"/>
                <a:cs typeface="+mn-cs"/>
              </a:rPr>
              <a:t>O</a:t>
            </a:r>
            <a:r>
              <a:rPr lang="nl-BE" sz="1200" kern="1200" baseline="-25000" dirty="0" smtClean="0">
                <a:solidFill>
                  <a:schemeClr val="tx1"/>
                </a:solidFill>
                <a:effectLst/>
                <a:latin typeface="+mn-lt"/>
                <a:ea typeface="+mn-ea"/>
                <a:cs typeface="+mn-cs"/>
              </a:rPr>
              <a:t>5</a:t>
            </a:r>
            <a:r>
              <a:rPr lang="nl-BE" sz="1200" kern="1200" dirty="0" smtClean="0">
                <a:solidFill>
                  <a:schemeClr val="tx1"/>
                </a:solidFill>
                <a:effectLst/>
                <a:latin typeface="+mn-lt"/>
                <a:ea typeface="+mn-ea"/>
                <a:cs typeface="+mn-cs"/>
              </a:rPr>
              <a:t> dan bij Na</a:t>
            </a:r>
            <a:r>
              <a:rPr lang="nl-BE" sz="1200" kern="1200" baseline="-25000" dirty="0" smtClean="0">
                <a:solidFill>
                  <a:schemeClr val="tx1"/>
                </a:solidFill>
                <a:effectLst/>
                <a:latin typeface="+mn-lt"/>
                <a:ea typeface="+mn-ea"/>
                <a:cs typeface="+mn-cs"/>
              </a:rPr>
              <a:t>2</a:t>
            </a:r>
            <a:r>
              <a:rPr lang="nl-BE" sz="1200" kern="1200" dirty="0" smtClean="0">
                <a:solidFill>
                  <a:schemeClr val="tx1"/>
                </a:solidFill>
                <a:effectLst/>
                <a:latin typeface="+mn-lt"/>
                <a:ea typeface="+mn-ea"/>
                <a:cs typeface="+mn-cs"/>
              </a:rPr>
              <a:t>SO</a:t>
            </a:r>
            <a:r>
              <a:rPr lang="nl-BE" sz="1200" kern="1200" baseline="-25000" dirty="0" smtClean="0">
                <a:solidFill>
                  <a:schemeClr val="tx1"/>
                </a:solidFill>
                <a:effectLst/>
                <a:latin typeface="+mn-lt"/>
                <a:ea typeface="+mn-ea"/>
                <a:cs typeface="+mn-cs"/>
              </a:rPr>
              <a:t>3</a:t>
            </a:r>
            <a:r>
              <a:rPr lang="nl-BE" sz="1200" kern="1200" dirty="0" smtClean="0">
                <a:solidFill>
                  <a:schemeClr val="tx1"/>
                </a:solidFill>
                <a:effectLst/>
                <a:latin typeface="+mn-lt"/>
                <a:ea typeface="+mn-ea"/>
                <a:cs typeface="+mn-cs"/>
              </a:rPr>
              <a:t>, waardoor er verder wordt gewerkt met </a:t>
            </a:r>
            <a:r>
              <a:rPr lang="nl-BE" sz="1200" kern="1200" dirty="0" err="1" smtClean="0">
                <a:solidFill>
                  <a:schemeClr val="tx1"/>
                </a:solidFill>
                <a:effectLst/>
                <a:latin typeface="+mn-lt"/>
                <a:ea typeface="+mn-ea"/>
                <a:cs typeface="+mn-cs"/>
              </a:rPr>
              <a:t>metabisulfiet</a:t>
            </a:r>
            <a:r>
              <a:rPr lang="nl-BE" sz="1200" kern="120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smtClean="0">
                <a:solidFill>
                  <a:schemeClr val="tx1"/>
                </a:solidFill>
                <a:effectLst/>
                <a:latin typeface="+mn-lt"/>
                <a:ea typeface="+mn-ea"/>
                <a:cs typeface="+mn-cs"/>
              </a:rPr>
              <a:t>Wanneer de toevoegde concentratie van sulfiet vergeleken wordt met de verkregen concentratie van sulfiet na de stoomdestillatie kan er besloten worden dat de  concentratie verkregen van sulfiet na de stoomdestillatie lager is dan de toevoegde concentratie sulfiet in destillatiebuis. Voor de laagste concentratie is dit opnieuw omgekeerd.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smtClean="0">
              <a:solidFill>
                <a:schemeClr val="tx1"/>
              </a:solidFill>
              <a:effectLst/>
              <a:latin typeface="+mn-lt"/>
              <a:ea typeface="+mn-ea"/>
              <a:cs typeface="+mn-cs"/>
            </a:endParaRPr>
          </a:p>
          <a:p>
            <a:endParaRPr lang="nl-BE" dirty="0"/>
          </a:p>
        </p:txBody>
      </p:sp>
      <p:sp>
        <p:nvSpPr>
          <p:cNvPr id="4" name="Tijdelijke aanduiding voor dianummer 3"/>
          <p:cNvSpPr>
            <a:spLocks noGrp="1"/>
          </p:cNvSpPr>
          <p:nvPr>
            <p:ph type="sldNum" sz="quarter" idx="10"/>
          </p:nvPr>
        </p:nvSpPr>
        <p:spPr/>
        <p:txBody>
          <a:bodyPr/>
          <a:lstStyle/>
          <a:p>
            <a:fld id="{0566F19F-356C-4698-88F6-867EADB47113}" type="slidenum">
              <a:rPr lang="nl-BE" smtClean="0"/>
              <a:t>8</a:t>
            </a:fld>
            <a:endParaRPr lang="nl-BE"/>
          </a:p>
        </p:txBody>
      </p:sp>
    </p:spTree>
    <p:extLst>
      <p:ext uri="{BB962C8B-B14F-4D97-AF65-F5344CB8AC3E}">
        <p14:creationId xmlns:p14="http://schemas.microsoft.com/office/powerpoint/2010/main" val="12800947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Tijdelijke aanduiding voor notities 2"/>
              <p:cNvSpPr>
                <a:spLocks noGrp="1"/>
              </p:cNvSpPr>
              <p:nvPr>
                <p:ph type="body" idx="1"/>
              </p:nvPr>
            </p:nvSpPr>
            <p:spPr/>
            <p:txBody>
              <a:bodyPr/>
              <a:lstStyle/>
              <a:p>
                <a:r>
                  <a:rPr lang="en-US" sz="1200" u="sng" kern="1200" dirty="0" err="1" smtClean="0">
                    <a:solidFill>
                      <a:schemeClr val="tx1"/>
                    </a:solidFill>
                    <a:effectLst/>
                    <a:latin typeface="+mn-lt"/>
                    <a:ea typeface="+mn-ea"/>
                    <a:cs typeface="+mn-cs"/>
                  </a:rPr>
                  <a:t>Andere</a:t>
                </a:r>
                <a:r>
                  <a:rPr lang="en-US" sz="1200" u="sng" kern="1200" baseline="0" dirty="0" smtClean="0">
                    <a:solidFill>
                      <a:schemeClr val="tx1"/>
                    </a:solidFill>
                    <a:effectLst/>
                    <a:latin typeface="+mn-lt"/>
                    <a:ea typeface="+mn-ea"/>
                    <a:cs typeface="+mn-cs"/>
                  </a:rPr>
                  <a:t> </a:t>
                </a:r>
                <a:r>
                  <a:rPr lang="en-US" sz="1200" u="sng" kern="1200" baseline="0" dirty="0" err="1" smtClean="0">
                    <a:solidFill>
                      <a:schemeClr val="tx1"/>
                    </a:solidFill>
                    <a:effectLst/>
                    <a:latin typeface="+mn-lt"/>
                    <a:ea typeface="+mn-ea"/>
                    <a:cs typeface="+mn-cs"/>
                  </a:rPr>
                  <a:t>aanpassingen</a:t>
                </a:r>
                <a:r>
                  <a:rPr lang="en-US" sz="1200" u="sng" kern="1200" baseline="0" dirty="0" smtClean="0">
                    <a:solidFill>
                      <a:schemeClr val="tx1"/>
                    </a:solidFill>
                    <a:effectLst/>
                    <a:latin typeface="+mn-lt"/>
                    <a:ea typeface="+mn-ea"/>
                    <a:cs typeface="+mn-cs"/>
                  </a:rPr>
                  <a:t>: </a:t>
                </a:r>
              </a:p>
              <a:p>
                <a:pPr lvl="0"/>
                <a:r>
                  <a:rPr lang="nl-BE" sz="1200" kern="1200" dirty="0" smtClean="0">
                    <a:solidFill>
                      <a:schemeClr val="tx1"/>
                    </a:solidFill>
                    <a:effectLst/>
                    <a:latin typeface="+mn-lt"/>
                    <a:ea typeface="+mn-ea"/>
                    <a:cs typeface="+mn-cs"/>
                  </a:rPr>
                  <a:t>het volume van fosforzuur vergroten, namelijk 50 ml;</a:t>
                </a:r>
              </a:p>
              <a:p>
                <a:pPr lvl="0"/>
                <a:r>
                  <a:rPr lang="nl-BE" sz="1200" kern="1200" dirty="0" smtClean="0">
                    <a:solidFill>
                      <a:schemeClr val="tx1"/>
                    </a:solidFill>
                    <a:effectLst/>
                    <a:latin typeface="+mn-lt"/>
                    <a:ea typeface="+mn-ea"/>
                    <a:cs typeface="+mn-cs"/>
                  </a:rPr>
                  <a:t>het volume van de standaardoplossing vergroten, namelijk 30-50 ml;</a:t>
                </a:r>
              </a:p>
              <a:p>
                <a:pPr lvl="0"/>
                <a:r>
                  <a:rPr lang="nl-BE" sz="1200" kern="1200" dirty="0" smtClean="0">
                    <a:solidFill>
                      <a:schemeClr val="tx1"/>
                    </a:solidFill>
                    <a:effectLst/>
                    <a:latin typeface="+mn-lt"/>
                    <a:ea typeface="+mn-ea"/>
                    <a:cs typeface="+mn-cs"/>
                  </a:rPr>
                  <a:t>de concentratie van de standaardoplossing van sulfiet vergroten;</a:t>
                </a:r>
              </a:p>
              <a:p>
                <a:pPr lvl="0"/>
                <a:r>
                  <a:rPr lang="nl-BE" sz="1200" kern="1200" dirty="0" smtClean="0">
                    <a:solidFill>
                      <a:schemeClr val="tx1"/>
                    </a:solidFill>
                    <a:effectLst/>
                    <a:latin typeface="+mn-lt"/>
                    <a:ea typeface="+mn-ea"/>
                    <a:cs typeface="+mn-cs"/>
                  </a:rPr>
                  <a:t>de tijd voor het uitvoeren van de stoomdestillatie verlengen of verkorten;</a:t>
                </a:r>
              </a:p>
              <a:p>
                <a:pPr lvl="0"/>
                <a:r>
                  <a:rPr lang="nl-BE" sz="1200" kern="1200" dirty="0" smtClean="0">
                    <a:solidFill>
                      <a:schemeClr val="tx1"/>
                    </a:solidFill>
                    <a:effectLst/>
                    <a:latin typeface="+mn-lt"/>
                    <a:ea typeface="+mn-ea"/>
                    <a:cs typeface="+mn-cs"/>
                  </a:rPr>
                  <a:t>gebruik maken van andere indicatoren (zoals methyloranje, methylrood en broomfenolblauw);</a:t>
                </a:r>
              </a:p>
              <a:p>
                <a:pPr lvl="0"/>
                <a:r>
                  <a:rPr lang="nl-BE" sz="1200" kern="1200" dirty="0" smtClean="0">
                    <a:solidFill>
                      <a:schemeClr val="tx1"/>
                    </a:solidFill>
                    <a:effectLst/>
                    <a:latin typeface="+mn-lt"/>
                    <a:ea typeface="+mn-ea"/>
                    <a:cs typeface="+mn-cs"/>
                  </a:rPr>
                  <a:t>de concentratie van waterstofperoxide vergroten of verkleinen;</a:t>
                </a:r>
              </a:p>
              <a:p>
                <a:pPr lvl="0"/>
                <a:r>
                  <a:rPr lang="nl-BE" sz="1200" kern="1200" dirty="0" smtClean="0">
                    <a:solidFill>
                      <a:schemeClr val="tx1"/>
                    </a:solidFill>
                    <a:effectLst/>
                    <a:latin typeface="+mn-lt"/>
                    <a:ea typeface="+mn-ea"/>
                    <a:cs typeface="+mn-cs"/>
                  </a:rPr>
                  <a:t>de indicatoroplossing neutraliseren met </a:t>
                </a:r>
                <a:r>
                  <a:rPr lang="nl-BE" sz="1200" kern="1200" dirty="0" err="1" smtClean="0">
                    <a:solidFill>
                      <a:schemeClr val="tx1"/>
                    </a:solidFill>
                    <a:effectLst/>
                    <a:latin typeface="+mn-lt"/>
                    <a:ea typeface="+mn-ea"/>
                    <a:cs typeface="+mn-cs"/>
                  </a:rPr>
                  <a:t>NaOH</a:t>
                </a:r>
                <a:r>
                  <a:rPr lang="nl-BE" sz="1200" kern="1200" dirty="0" smtClean="0">
                    <a:solidFill>
                      <a:schemeClr val="tx1"/>
                    </a:solidFill>
                    <a:effectLst/>
                    <a:latin typeface="+mn-lt"/>
                    <a:ea typeface="+mn-ea"/>
                    <a:cs typeface="+mn-cs"/>
                  </a:rPr>
                  <a:t> 0,01 N tot een groene kleur.</a:t>
                </a:r>
              </a:p>
              <a:p>
                <a:endParaRPr lang="en-US" sz="1200" u="sng" kern="1200" dirty="0" smtClean="0">
                  <a:solidFill>
                    <a:schemeClr val="tx1"/>
                  </a:solidFill>
                  <a:effectLst/>
                  <a:latin typeface="+mn-lt"/>
                  <a:ea typeface="+mn-ea"/>
                  <a:cs typeface="+mn-cs"/>
                </a:endParaRPr>
              </a:p>
              <a:p>
                <a:r>
                  <a:rPr lang="en-US" sz="1200" u="sng" kern="1200" dirty="0" smtClean="0">
                    <a:solidFill>
                      <a:schemeClr val="tx1"/>
                    </a:solidFill>
                    <a:effectLst/>
                    <a:latin typeface="+mn-lt"/>
                    <a:ea typeface="+mn-ea"/>
                    <a:cs typeface="+mn-cs"/>
                  </a:rPr>
                  <a:t>LOD (limit of detection) </a:t>
                </a:r>
                <a:endParaRPr lang="nl-BE" sz="1200" kern="1200" dirty="0">
                  <a:solidFill>
                    <a:schemeClr val="tx1"/>
                  </a:solidFill>
                  <a:effectLst/>
                  <a:latin typeface="+mn-lt"/>
                  <a:ea typeface="+mn-ea"/>
                  <a:cs typeface="+mn-cs"/>
                </a:endParaRPr>
              </a:p>
              <a:p>
                <a:pPr/>
                <a14:m>
                  <m:oMathPara xmlns:m="http://schemas.openxmlformats.org/officeDocument/2006/math">
                    <m:oMathParaPr>
                      <m:jc m:val="centerGroup"/>
                    </m:oMathParaPr>
                    <m:oMath xmlns:m="http://schemas.openxmlformats.org/officeDocument/2006/math">
                      <m:r>
                        <m:rPr>
                          <m:nor/>
                        </m:rPr>
                        <a:rPr lang="en-US" sz="1200" kern="1200">
                          <a:solidFill>
                            <a:schemeClr val="tx1"/>
                          </a:solidFill>
                          <a:effectLst/>
                          <a:latin typeface="+mn-lt"/>
                          <a:ea typeface="+mn-ea"/>
                          <a:cs typeface="+mn-cs"/>
                        </a:rPr>
                        <m:t>LOD</m:t>
                      </m:r>
                      <m:r>
                        <m:rPr>
                          <m:nor/>
                        </m:rPr>
                        <a:rPr lang="en-US" sz="1200" kern="1200">
                          <a:solidFill>
                            <a:schemeClr val="tx1"/>
                          </a:solidFill>
                          <a:effectLst/>
                          <a:latin typeface="+mn-lt"/>
                          <a:ea typeface="+mn-ea"/>
                          <a:cs typeface="+mn-cs"/>
                        </a:rPr>
                        <m:t> =3 </m:t>
                      </m:r>
                      <m:r>
                        <m:rPr>
                          <m:nor/>
                        </m:rPr>
                        <a:rPr lang="en-US" sz="1200" kern="1200">
                          <a:solidFill>
                            <a:schemeClr val="tx1"/>
                          </a:solidFill>
                          <a:effectLst/>
                          <a:latin typeface="+mn-lt"/>
                          <a:ea typeface="+mn-ea"/>
                          <a:cs typeface="+mn-cs"/>
                        </a:rPr>
                        <m:t>×</m:t>
                      </m:r>
                      <m:r>
                        <a:rPr lang="en-US" sz="1200" i="1" kern="1200">
                          <a:solidFill>
                            <a:schemeClr val="tx1"/>
                          </a:solidFill>
                          <a:effectLst/>
                          <a:latin typeface="Cambria Math"/>
                          <a:ea typeface="+mn-ea"/>
                          <a:cs typeface="+mn-cs"/>
                        </a:rPr>
                        <m:t> </m:t>
                      </m:r>
                      <m:f>
                        <m:fPr>
                          <m:ctrlPr>
                            <a:rPr lang="nl-BE" sz="1200" i="1" kern="1200">
                              <a:solidFill>
                                <a:schemeClr val="tx1"/>
                              </a:solidFill>
                              <a:effectLst/>
                              <a:latin typeface="Cambria Math"/>
                              <a:ea typeface="+mn-ea"/>
                              <a:cs typeface="+mn-cs"/>
                            </a:rPr>
                          </m:ctrlPr>
                        </m:fPr>
                        <m:num>
                          <m:r>
                            <m:rPr>
                              <m:nor/>
                            </m:rPr>
                            <a:rPr lang="en-US" sz="1200" kern="1200">
                              <a:solidFill>
                                <a:schemeClr val="tx1"/>
                              </a:solidFill>
                              <a:effectLst/>
                              <a:latin typeface="+mn-lt"/>
                              <a:ea typeface="+mn-ea"/>
                              <a:cs typeface="+mn-cs"/>
                            </a:rPr>
                            <m:t>0,009515</m:t>
                          </m:r>
                        </m:num>
                        <m:den>
                          <m:r>
                            <m:rPr>
                              <m:nor/>
                            </m:rPr>
                            <a:rPr lang="en-US" sz="1200" kern="1200">
                              <a:solidFill>
                                <a:schemeClr val="tx1"/>
                              </a:solidFill>
                              <a:effectLst/>
                              <a:latin typeface="+mn-lt"/>
                              <a:ea typeface="+mn-ea"/>
                              <a:cs typeface="+mn-cs"/>
                            </a:rPr>
                            <m:t>0,047661</m:t>
                          </m:r>
                        </m:den>
                      </m:f>
                      <m:r>
                        <a:rPr lang="en-US" sz="1200" i="1" kern="1200">
                          <a:solidFill>
                            <a:schemeClr val="tx1"/>
                          </a:solidFill>
                          <a:effectLst/>
                          <a:latin typeface="Cambria Math"/>
                          <a:ea typeface="+mn-ea"/>
                          <a:cs typeface="+mn-cs"/>
                        </a:rPr>
                        <m:t>=</m:t>
                      </m:r>
                      <m:r>
                        <m:rPr>
                          <m:nor/>
                        </m:rPr>
                        <a:rPr lang="en-US" sz="1200" kern="1200">
                          <a:solidFill>
                            <a:schemeClr val="tx1"/>
                          </a:solidFill>
                          <a:effectLst/>
                          <a:latin typeface="+mn-lt"/>
                          <a:ea typeface="+mn-ea"/>
                          <a:cs typeface="+mn-cs"/>
                        </a:rPr>
                        <m:t>0,60 </m:t>
                      </m:r>
                      <m:r>
                        <m:rPr>
                          <m:nor/>
                        </m:rPr>
                        <a:rPr lang="en-US" sz="1200" kern="1200">
                          <a:solidFill>
                            <a:schemeClr val="tx1"/>
                          </a:solidFill>
                          <a:effectLst/>
                          <a:latin typeface="+mn-lt"/>
                          <a:ea typeface="+mn-ea"/>
                          <a:cs typeface="+mn-cs"/>
                        </a:rPr>
                        <m:t>mg</m:t>
                      </m:r>
                      <m:r>
                        <m:rPr>
                          <m:nor/>
                        </m:rPr>
                        <a:rPr lang="en-US" sz="1200" kern="1200">
                          <a:solidFill>
                            <a:schemeClr val="tx1"/>
                          </a:solidFill>
                          <a:effectLst/>
                          <a:latin typeface="+mn-lt"/>
                          <a:ea typeface="+mn-ea"/>
                          <a:cs typeface="+mn-cs"/>
                        </a:rPr>
                        <m:t> </m:t>
                      </m:r>
                      <m:r>
                        <m:rPr>
                          <m:nor/>
                        </m:rPr>
                        <a:rPr lang="en-US" sz="1200" kern="1200">
                          <a:solidFill>
                            <a:schemeClr val="tx1"/>
                          </a:solidFill>
                          <a:effectLst/>
                          <a:latin typeface="+mn-lt"/>
                          <a:ea typeface="+mn-ea"/>
                          <a:cs typeface="+mn-cs"/>
                        </a:rPr>
                        <m:t>sulfiet</m:t>
                      </m:r>
                    </m:oMath>
                  </m:oMathPara>
                </a14:m>
                <a:endParaRPr lang="nl-BE"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nl-BE"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rPr>
                  <a:t>LOQ (limit of quantification) </a:t>
                </a:r>
                <a:endParaRPr lang="nl-BE" sz="1200" kern="1200" dirty="0">
                  <a:solidFill>
                    <a:schemeClr val="tx1"/>
                  </a:solidFill>
                  <a:effectLst/>
                  <a:latin typeface="+mn-lt"/>
                  <a:ea typeface="+mn-ea"/>
                  <a:cs typeface="+mn-cs"/>
                </a:endParaRPr>
              </a:p>
              <a:p>
                <a:pPr/>
                <a14:m>
                  <m:oMathPara xmlns:m="http://schemas.openxmlformats.org/officeDocument/2006/math">
                    <m:oMathParaPr>
                      <m:jc m:val="centerGroup"/>
                    </m:oMathParaPr>
                    <m:oMath xmlns:m="http://schemas.openxmlformats.org/officeDocument/2006/math">
                      <m:r>
                        <m:rPr>
                          <m:nor/>
                        </m:rPr>
                        <a:rPr lang="en-US" sz="1200" kern="1200">
                          <a:solidFill>
                            <a:schemeClr val="tx1"/>
                          </a:solidFill>
                          <a:effectLst/>
                          <a:latin typeface="+mn-lt"/>
                          <a:ea typeface="+mn-ea"/>
                          <a:cs typeface="+mn-cs"/>
                        </a:rPr>
                        <m:t>LOQ</m:t>
                      </m:r>
                      <m:r>
                        <m:rPr>
                          <m:nor/>
                        </m:rPr>
                        <a:rPr lang="en-US" sz="1200" kern="1200">
                          <a:solidFill>
                            <a:schemeClr val="tx1"/>
                          </a:solidFill>
                          <a:effectLst/>
                          <a:latin typeface="+mn-lt"/>
                          <a:ea typeface="+mn-ea"/>
                          <a:cs typeface="+mn-cs"/>
                        </a:rPr>
                        <m:t> =10 </m:t>
                      </m:r>
                      <m:r>
                        <m:rPr>
                          <m:nor/>
                        </m:rPr>
                        <a:rPr lang="en-US" sz="1200" kern="1200">
                          <a:solidFill>
                            <a:schemeClr val="tx1"/>
                          </a:solidFill>
                          <a:effectLst/>
                          <a:latin typeface="+mn-lt"/>
                          <a:ea typeface="+mn-ea"/>
                          <a:cs typeface="+mn-cs"/>
                        </a:rPr>
                        <m:t>×</m:t>
                      </m:r>
                      <m:r>
                        <a:rPr lang="en-US" sz="1200" i="1" kern="1200">
                          <a:solidFill>
                            <a:schemeClr val="tx1"/>
                          </a:solidFill>
                          <a:effectLst/>
                          <a:latin typeface="Cambria Math"/>
                          <a:ea typeface="+mn-ea"/>
                          <a:cs typeface="+mn-cs"/>
                        </a:rPr>
                        <m:t> </m:t>
                      </m:r>
                      <m:f>
                        <m:fPr>
                          <m:ctrlPr>
                            <a:rPr lang="nl-BE" sz="1200" i="1" kern="1200">
                              <a:solidFill>
                                <a:schemeClr val="tx1"/>
                              </a:solidFill>
                              <a:effectLst/>
                              <a:latin typeface="Cambria Math"/>
                              <a:ea typeface="+mn-ea"/>
                              <a:cs typeface="+mn-cs"/>
                            </a:rPr>
                          </m:ctrlPr>
                        </m:fPr>
                        <m:num>
                          <m:r>
                            <m:rPr>
                              <m:nor/>
                            </m:rPr>
                            <a:rPr lang="en-US" sz="1200" kern="1200">
                              <a:solidFill>
                                <a:schemeClr val="tx1"/>
                              </a:solidFill>
                              <a:effectLst/>
                              <a:latin typeface="+mn-lt"/>
                              <a:ea typeface="+mn-ea"/>
                              <a:cs typeface="+mn-cs"/>
                            </a:rPr>
                            <m:t>0,009515</m:t>
                          </m:r>
                          <m:r>
                            <a:rPr lang="en-US" sz="1200" i="1" kern="1200">
                              <a:solidFill>
                                <a:schemeClr val="tx1"/>
                              </a:solidFill>
                              <a:effectLst/>
                              <a:latin typeface="Cambria Math"/>
                              <a:ea typeface="+mn-ea"/>
                              <a:cs typeface="+mn-cs"/>
                            </a:rPr>
                            <m:t> </m:t>
                          </m:r>
                        </m:num>
                        <m:den>
                          <m:r>
                            <m:rPr>
                              <m:nor/>
                            </m:rPr>
                            <a:rPr lang="en-US" sz="1200" kern="1200">
                              <a:solidFill>
                                <a:schemeClr val="tx1"/>
                              </a:solidFill>
                              <a:effectLst/>
                              <a:latin typeface="+mn-lt"/>
                              <a:ea typeface="+mn-ea"/>
                              <a:cs typeface="+mn-cs"/>
                            </a:rPr>
                            <m:t>0,047661</m:t>
                          </m:r>
                        </m:den>
                      </m:f>
                      <m:r>
                        <m:rPr>
                          <m:nor/>
                        </m:rPr>
                        <a:rPr lang="en-US" sz="1200" kern="1200">
                          <a:solidFill>
                            <a:schemeClr val="tx1"/>
                          </a:solidFill>
                          <a:effectLst/>
                          <a:latin typeface="+mn-lt"/>
                          <a:ea typeface="+mn-ea"/>
                          <a:cs typeface="+mn-cs"/>
                        </a:rPr>
                        <m:t>=2,00 </m:t>
                      </m:r>
                      <m:r>
                        <m:rPr>
                          <m:nor/>
                        </m:rPr>
                        <a:rPr lang="en-US" sz="1200" kern="1200">
                          <a:solidFill>
                            <a:schemeClr val="tx1"/>
                          </a:solidFill>
                          <a:effectLst/>
                          <a:latin typeface="+mn-lt"/>
                          <a:ea typeface="+mn-ea"/>
                          <a:cs typeface="+mn-cs"/>
                        </a:rPr>
                        <m:t>mg</m:t>
                      </m:r>
                      <m:r>
                        <m:rPr>
                          <m:nor/>
                        </m:rPr>
                        <a:rPr lang="en-US" sz="1200" kern="1200">
                          <a:solidFill>
                            <a:schemeClr val="tx1"/>
                          </a:solidFill>
                          <a:effectLst/>
                          <a:latin typeface="+mn-lt"/>
                          <a:ea typeface="+mn-ea"/>
                          <a:cs typeface="+mn-cs"/>
                        </a:rPr>
                        <m:t> </m:t>
                      </m:r>
                      <m:r>
                        <m:rPr>
                          <m:nor/>
                        </m:rPr>
                        <a:rPr lang="en-US" sz="1200" kern="1200">
                          <a:solidFill>
                            <a:schemeClr val="tx1"/>
                          </a:solidFill>
                          <a:effectLst/>
                          <a:latin typeface="+mn-lt"/>
                          <a:ea typeface="+mn-ea"/>
                          <a:cs typeface="+mn-cs"/>
                        </a:rPr>
                        <m:t>sulfiet</m:t>
                      </m:r>
                    </m:oMath>
                  </m:oMathPara>
                </a14:m>
                <a:endParaRPr lang="nl-BE" sz="1200" kern="1200" dirty="0">
                  <a:solidFill>
                    <a:schemeClr val="tx1"/>
                  </a:solidFill>
                  <a:effectLst/>
                  <a:latin typeface="+mn-lt"/>
                  <a:ea typeface="+mn-ea"/>
                  <a:cs typeface="+mn-cs"/>
                </a:endParaRPr>
              </a:p>
              <a:p>
                <a:endParaRPr lang="nl-BE" dirty="0"/>
              </a:p>
            </p:txBody>
          </p:sp>
        </mc:Choice>
        <mc:Fallback xmlns="">
          <p:sp>
            <p:nvSpPr>
              <p:cNvPr id="3" name="Tijdelijke aanduiding voor notities 2"/>
              <p:cNvSpPr>
                <a:spLocks noGrp="1"/>
              </p:cNvSpPr>
              <p:nvPr>
                <p:ph type="body" idx="1"/>
              </p:nvPr>
            </p:nvSpPr>
            <p:spPr/>
            <p:txBody>
              <a:bodyPr/>
              <a:lstStyle/>
              <a:p>
                <a:r>
                  <a:rPr lang="en-US" sz="1200" u="sng" kern="1200" dirty="0" err="1" smtClean="0">
                    <a:solidFill>
                      <a:schemeClr val="tx1"/>
                    </a:solidFill>
                    <a:effectLst/>
                    <a:latin typeface="+mn-lt"/>
                    <a:ea typeface="+mn-ea"/>
                    <a:cs typeface="+mn-cs"/>
                  </a:rPr>
                  <a:t>Andere</a:t>
                </a:r>
                <a:r>
                  <a:rPr lang="en-US" sz="1200" u="sng" kern="1200" baseline="0" dirty="0" smtClean="0">
                    <a:solidFill>
                      <a:schemeClr val="tx1"/>
                    </a:solidFill>
                    <a:effectLst/>
                    <a:latin typeface="+mn-lt"/>
                    <a:ea typeface="+mn-ea"/>
                    <a:cs typeface="+mn-cs"/>
                  </a:rPr>
                  <a:t> </a:t>
                </a:r>
                <a:r>
                  <a:rPr lang="en-US" sz="1200" u="sng" kern="1200" baseline="0" dirty="0" err="1" smtClean="0">
                    <a:solidFill>
                      <a:schemeClr val="tx1"/>
                    </a:solidFill>
                    <a:effectLst/>
                    <a:latin typeface="+mn-lt"/>
                    <a:ea typeface="+mn-ea"/>
                    <a:cs typeface="+mn-cs"/>
                  </a:rPr>
                  <a:t>aanpassingen</a:t>
                </a:r>
                <a:r>
                  <a:rPr lang="en-US" sz="1200" u="sng" kern="1200" baseline="0" dirty="0" smtClean="0">
                    <a:solidFill>
                      <a:schemeClr val="tx1"/>
                    </a:solidFill>
                    <a:effectLst/>
                    <a:latin typeface="+mn-lt"/>
                    <a:ea typeface="+mn-ea"/>
                    <a:cs typeface="+mn-cs"/>
                  </a:rPr>
                  <a:t>: </a:t>
                </a:r>
              </a:p>
              <a:p>
                <a:pPr lvl="0"/>
                <a:r>
                  <a:rPr lang="nl-BE" sz="1200" kern="1200" dirty="0" smtClean="0">
                    <a:solidFill>
                      <a:schemeClr val="tx1"/>
                    </a:solidFill>
                    <a:effectLst/>
                    <a:latin typeface="+mn-lt"/>
                    <a:ea typeface="+mn-ea"/>
                    <a:cs typeface="+mn-cs"/>
                  </a:rPr>
                  <a:t>het volume van fosforzuur vergroten, namelijk 50 ml;</a:t>
                </a:r>
              </a:p>
              <a:p>
                <a:pPr lvl="0"/>
                <a:r>
                  <a:rPr lang="nl-BE" sz="1200" kern="1200" dirty="0" smtClean="0">
                    <a:solidFill>
                      <a:schemeClr val="tx1"/>
                    </a:solidFill>
                    <a:effectLst/>
                    <a:latin typeface="+mn-lt"/>
                    <a:ea typeface="+mn-ea"/>
                    <a:cs typeface="+mn-cs"/>
                  </a:rPr>
                  <a:t>het volume van de standaardoplossing vergroten, namelijk 30-50 ml;</a:t>
                </a:r>
              </a:p>
              <a:p>
                <a:pPr lvl="0"/>
                <a:r>
                  <a:rPr lang="nl-BE" sz="1200" kern="1200" dirty="0" smtClean="0">
                    <a:solidFill>
                      <a:schemeClr val="tx1"/>
                    </a:solidFill>
                    <a:effectLst/>
                    <a:latin typeface="+mn-lt"/>
                    <a:ea typeface="+mn-ea"/>
                    <a:cs typeface="+mn-cs"/>
                  </a:rPr>
                  <a:t>de concentratie van de standaardoplossing van sulfiet vergroten;</a:t>
                </a:r>
              </a:p>
              <a:p>
                <a:pPr lvl="0"/>
                <a:r>
                  <a:rPr lang="nl-BE" sz="1200" kern="1200" dirty="0" smtClean="0">
                    <a:solidFill>
                      <a:schemeClr val="tx1"/>
                    </a:solidFill>
                    <a:effectLst/>
                    <a:latin typeface="+mn-lt"/>
                    <a:ea typeface="+mn-ea"/>
                    <a:cs typeface="+mn-cs"/>
                  </a:rPr>
                  <a:t>de tijd voor het uitvoeren van de stoomdestillatie verlengen of verkorten;</a:t>
                </a:r>
              </a:p>
              <a:p>
                <a:pPr lvl="0"/>
                <a:r>
                  <a:rPr lang="nl-BE" sz="1200" kern="1200" dirty="0" smtClean="0">
                    <a:solidFill>
                      <a:schemeClr val="tx1"/>
                    </a:solidFill>
                    <a:effectLst/>
                    <a:latin typeface="+mn-lt"/>
                    <a:ea typeface="+mn-ea"/>
                    <a:cs typeface="+mn-cs"/>
                  </a:rPr>
                  <a:t>gebruik maken van andere indicatoren (zoals methyloranje, methylrood en broomfenolblauw);</a:t>
                </a:r>
              </a:p>
              <a:p>
                <a:pPr lvl="0"/>
                <a:r>
                  <a:rPr lang="nl-BE" sz="1200" kern="1200" dirty="0" smtClean="0">
                    <a:solidFill>
                      <a:schemeClr val="tx1"/>
                    </a:solidFill>
                    <a:effectLst/>
                    <a:latin typeface="+mn-lt"/>
                    <a:ea typeface="+mn-ea"/>
                    <a:cs typeface="+mn-cs"/>
                  </a:rPr>
                  <a:t>de concentratie van waterstofperoxide vergroten of verkleinen;</a:t>
                </a:r>
              </a:p>
              <a:p>
                <a:pPr lvl="0"/>
                <a:r>
                  <a:rPr lang="nl-BE" sz="1200" kern="1200" dirty="0" smtClean="0">
                    <a:solidFill>
                      <a:schemeClr val="tx1"/>
                    </a:solidFill>
                    <a:effectLst/>
                    <a:latin typeface="+mn-lt"/>
                    <a:ea typeface="+mn-ea"/>
                    <a:cs typeface="+mn-cs"/>
                  </a:rPr>
                  <a:t>de indicatoroplossing neutraliseren met </a:t>
                </a:r>
                <a:r>
                  <a:rPr lang="nl-BE" sz="1200" kern="1200" dirty="0" err="1" smtClean="0">
                    <a:solidFill>
                      <a:schemeClr val="tx1"/>
                    </a:solidFill>
                    <a:effectLst/>
                    <a:latin typeface="+mn-lt"/>
                    <a:ea typeface="+mn-ea"/>
                    <a:cs typeface="+mn-cs"/>
                  </a:rPr>
                  <a:t>NaOH</a:t>
                </a:r>
                <a:r>
                  <a:rPr lang="nl-BE" sz="1200" kern="1200" dirty="0" smtClean="0">
                    <a:solidFill>
                      <a:schemeClr val="tx1"/>
                    </a:solidFill>
                    <a:effectLst/>
                    <a:latin typeface="+mn-lt"/>
                    <a:ea typeface="+mn-ea"/>
                    <a:cs typeface="+mn-cs"/>
                  </a:rPr>
                  <a:t> 0,01 N tot een groene kleur.</a:t>
                </a:r>
              </a:p>
              <a:p>
                <a:endParaRPr lang="en-US" sz="1200" u="sng" kern="1200" dirty="0" smtClean="0">
                  <a:solidFill>
                    <a:schemeClr val="tx1"/>
                  </a:solidFill>
                  <a:effectLst/>
                  <a:latin typeface="+mn-lt"/>
                  <a:ea typeface="+mn-ea"/>
                  <a:cs typeface="+mn-cs"/>
                </a:endParaRPr>
              </a:p>
              <a:p>
                <a:r>
                  <a:rPr lang="en-US" sz="1200" u="sng" kern="1200" dirty="0" smtClean="0">
                    <a:solidFill>
                      <a:schemeClr val="tx1"/>
                    </a:solidFill>
                    <a:effectLst/>
                    <a:latin typeface="+mn-lt"/>
                    <a:ea typeface="+mn-ea"/>
                    <a:cs typeface="+mn-cs"/>
                  </a:rPr>
                  <a:t>LOD (limit of detection) </a:t>
                </a:r>
                <a:endParaRPr lang="nl-BE" sz="1200" kern="1200" dirty="0">
                  <a:solidFill>
                    <a:schemeClr val="tx1"/>
                  </a:solidFill>
                  <a:effectLst/>
                  <a:latin typeface="+mn-lt"/>
                  <a:ea typeface="+mn-ea"/>
                  <a:cs typeface="+mn-cs"/>
                </a:endParaRPr>
              </a:p>
              <a:p>
                <a:r>
                  <a:rPr lang="en-US" sz="1200" i="0" kern="1200">
                    <a:solidFill>
                      <a:schemeClr val="tx1"/>
                    </a:solidFill>
                    <a:effectLst/>
                    <a:latin typeface="Cambria Math"/>
                    <a:ea typeface="+mn-ea"/>
                    <a:cs typeface="+mn-cs"/>
                  </a:rPr>
                  <a:t>"LOD =3 ×</a:t>
                </a:r>
                <a:r>
                  <a:rPr lang="en-US" sz="1200" i="0" kern="1200">
                    <a:solidFill>
                      <a:schemeClr val="tx1"/>
                    </a:solidFill>
                    <a:effectLst/>
                    <a:latin typeface="+mn-lt"/>
                    <a:ea typeface="+mn-ea"/>
                    <a:cs typeface="+mn-cs"/>
                  </a:rPr>
                  <a:t>"  "0,009515" </a:t>
                </a:r>
                <a:r>
                  <a:rPr lang="nl-BE" sz="1200" i="0" kern="1200">
                    <a:solidFill>
                      <a:schemeClr val="tx1"/>
                    </a:solidFill>
                    <a:effectLst/>
                    <a:latin typeface="+mn-lt"/>
                    <a:ea typeface="+mn-ea"/>
                    <a:cs typeface="+mn-cs"/>
                  </a:rPr>
                  <a:t>/</a:t>
                </a:r>
                <a:r>
                  <a:rPr lang="en-US" sz="1200" i="0" kern="1200">
                    <a:solidFill>
                      <a:schemeClr val="tx1"/>
                    </a:solidFill>
                    <a:effectLst/>
                    <a:latin typeface="+mn-lt"/>
                    <a:ea typeface="+mn-ea"/>
                    <a:cs typeface="+mn-cs"/>
                  </a:rPr>
                  <a:t>"0,047661" =</a:t>
                </a:r>
                <a:r>
                  <a:rPr lang="en-US" sz="1200" i="0" kern="1200">
                    <a:solidFill>
                      <a:schemeClr val="tx1"/>
                    </a:solidFill>
                    <a:effectLst/>
                    <a:latin typeface="Cambria Math"/>
                    <a:ea typeface="+mn-ea"/>
                    <a:cs typeface="+mn-cs"/>
                  </a:rPr>
                  <a:t>"0,60 mg sulfiet</a:t>
                </a:r>
                <a:r>
                  <a:rPr lang="nl-BE" sz="1200" i="0" kern="1200">
                    <a:solidFill>
                      <a:schemeClr val="tx1"/>
                    </a:solidFill>
                    <a:effectLst/>
                    <a:latin typeface="+mn-lt"/>
                    <a:ea typeface="+mn-ea"/>
                    <a:cs typeface="+mn-cs"/>
                  </a:rPr>
                  <a:t>"</a:t>
                </a:r>
                <a:endParaRPr lang="nl-BE"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nl-BE"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rPr>
                  <a:t>LOQ (limit of quantification) </a:t>
                </a:r>
                <a:endParaRPr lang="nl-BE" sz="1200" kern="1200" dirty="0">
                  <a:solidFill>
                    <a:schemeClr val="tx1"/>
                  </a:solidFill>
                  <a:effectLst/>
                  <a:latin typeface="+mn-lt"/>
                  <a:ea typeface="+mn-ea"/>
                  <a:cs typeface="+mn-cs"/>
                </a:endParaRPr>
              </a:p>
              <a:p>
                <a:r>
                  <a:rPr lang="en-US" sz="1200" i="0" kern="1200">
                    <a:solidFill>
                      <a:schemeClr val="tx1"/>
                    </a:solidFill>
                    <a:effectLst/>
                    <a:latin typeface="Cambria Math"/>
                    <a:ea typeface="+mn-ea"/>
                    <a:cs typeface="+mn-cs"/>
                  </a:rPr>
                  <a:t>"LOQ =10 ×</a:t>
                </a:r>
                <a:r>
                  <a:rPr lang="en-US" sz="1200" i="0" kern="1200">
                    <a:solidFill>
                      <a:schemeClr val="tx1"/>
                    </a:solidFill>
                    <a:effectLst/>
                    <a:latin typeface="+mn-lt"/>
                    <a:ea typeface="+mn-ea"/>
                    <a:cs typeface="+mn-cs"/>
                  </a:rPr>
                  <a:t>"  </a:t>
                </a:r>
                <a:r>
                  <a:rPr lang="nl-BE" sz="1200" i="0" kern="1200">
                    <a:solidFill>
                      <a:schemeClr val="tx1"/>
                    </a:solidFill>
                    <a:effectLst/>
                    <a:latin typeface="+mn-lt"/>
                    <a:ea typeface="+mn-ea"/>
                    <a:cs typeface="+mn-cs"/>
                  </a:rPr>
                  <a:t>(</a:t>
                </a:r>
                <a:r>
                  <a:rPr lang="en-US" sz="1200" i="0" kern="1200">
                    <a:solidFill>
                      <a:schemeClr val="tx1"/>
                    </a:solidFill>
                    <a:effectLst/>
                    <a:latin typeface="+mn-lt"/>
                    <a:ea typeface="+mn-ea"/>
                    <a:cs typeface="+mn-cs"/>
                  </a:rPr>
                  <a:t>"0,009515"  </a:t>
                </a:r>
                <a:r>
                  <a:rPr lang="nl-BE" sz="1200" i="0" kern="1200">
                    <a:solidFill>
                      <a:schemeClr val="tx1"/>
                    </a:solidFill>
                    <a:effectLst/>
                    <a:latin typeface="+mn-lt"/>
                    <a:ea typeface="+mn-ea"/>
                    <a:cs typeface="+mn-cs"/>
                  </a:rPr>
                  <a:t>)/</a:t>
                </a:r>
                <a:r>
                  <a:rPr lang="en-US" sz="1200" i="0" kern="1200">
                    <a:solidFill>
                      <a:schemeClr val="tx1"/>
                    </a:solidFill>
                    <a:effectLst/>
                    <a:latin typeface="+mn-lt"/>
                    <a:ea typeface="+mn-ea"/>
                    <a:cs typeface="+mn-cs"/>
                  </a:rPr>
                  <a:t>"0,047661"  </a:t>
                </a:r>
                <a:r>
                  <a:rPr lang="en-US" sz="1200" i="0" kern="1200">
                    <a:solidFill>
                      <a:schemeClr val="tx1"/>
                    </a:solidFill>
                    <a:effectLst/>
                    <a:latin typeface="Cambria Math"/>
                    <a:ea typeface="+mn-ea"/>
                    <a:cs typeface="+mn-cs"/>
                  </a:rPr>
                  <a:t>"=2,00 mg sulfiet</a:t>
                </a:r>
                <a:r>
                  <a:rPr lang="nl-BE" sz="1200" i="0" kern="1200">
                    <a:solidFill>
                      <a:schemeClr val="tx1"/>
                    </a:solidFill>
                    <a:effectLst/>
                    <a:latin typeface="+mn-lt"/>
                    <a:ea typeface="+mn-ea"/>
                    <a:cs typeface="+mn-cs"/>
                  </a:rPr>
                  <a:t>"</a:t>
                </a:r>
                <a:endParaRPr lang="nl-BE" sz="1200" kern="1200" dirty="0">
                  <a:solidFill>
                    <a:schemeClr val="tx1"/>
                  </a:solidFill>
                  <a:effectLst/>
                  <a:latin typeface="+mn-lt"/>
                  <a:ea typeface="+mn-ea"/>
                  <a:cs typeface="+mn-cs"/>
                </a:endParaRPr>
              </a:p>
              <a:p>
                <a:endParaRPr lang="nl-BE" dirty="0"/>
              </a:p>
            </p:txBody>
          </p:sp>
        </mc:Fallback>
      </mc:AlternateContent>
      <p:sp>
        <p:nvSpPr>
          <p:cNvPr id="4" name="Tijdelijke aanduiding voor dianummer 3"/>
          <p:cNvSpPr>
            <a:spLocks noGrp="1"/>
          </p:cNvSpPr>
          <p:nvPr>
            <p:ph type="sldNum" sz="quarter" idx="10"/>
          </p:nvPr>
        </p:nvSpPr>
        <p:spPr/>
        <p:txBody>
          <a:bodyPr/>
          <a:lstStyle/>
          <a:p>
            <a:fld id="{0566F19F-356C-4698-88F6-867EADB47113}" type="slidenum">
              <a:rPr lang="nl-BE" smtClean="0"/>
              <a:t>9</a:t>
            </a:fld>
            <a:endParaRPr lang="nl-BE"/>
          </a:p>
        </p:txBody>
      </p:sp>
    </p:spTree>
    <p:extLst>
      <p:ext uri="{BB962C8B-B14F-4D97-AF65-F5344CB8AC3E}">
        <p14:creationId xmlns:p14="http://schemas.microsoft.com/office/powerpoint/2010/main" val="1363343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BE"/>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BE"/>
          </a:p>
        </p:txBody>
      </p:sp>
      <p:sp>
        <p:nvSpPr>
          <p:cNvPr id="4" name="Tijdelijke aanduiding voor datum 3"/>
          <p:cNvSpPr>
            <a:spLocks noGrp="1"/>
          </p:cNvSpPr>
          <p:nvPr>
            <p:ph type="dt" sz="half" idx="10"/>
          </p:nvPr>
        </p:nvSpPr>
        <p:spPr/>
        <p:txBody>
          <a:bodyPr/>
          <a:lstStyle/>
          <a:p>
            <a:fld id="{9D385BF0-AE73-49EA-84F8-85E49CD0DAD2}" type="datetime1">
              <a:rPr lang="nl-BE" smtClean="0"/>
              <a:t>15/06/2015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1513381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datum 3"/>
          <p:cNvSpPr>
            <a:spLocks noGrp="1"/>
          </p:cNvSpPr>
          <p:nvPr>
            <p:ph type="dt" sz="half" idx="10"/>
          </p:nvPr>
        </p:nvSpPr>
        <p:spPr/>
        <p:txBody>
          <a:bodyPr/>
          <a:lstStyle/>
          <a:p>
            <a:fld id="{9EB89900-528C-407C-8386-6C4EFF1C14A7}" type="datetime1">
              <a:rPr lang="nl-BE" smtClean="0"/>
              <a:t>15/06/2015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102890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BE"/>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datum 3"/>
          <p:cNvSpPr>
            <a:spLocks noGrp="1"/>
          </p:cNvSpPr>
          <p:nvPr>
            <p:ph type="dt" sz="half" idx="10"/>
          </p:nvPr>
        </p:nvSpPr>
        <p:spPr/>
        <p:txBody>
          <a:bodyPr/>
          <a:lstStyle/>
          <a:p>
            <a:fld id="{DF18D44E-6A9B-4C32-8316-E4844368A3E0}" type="datetime1">
              <a:rPr lang="nl-BE" smtClean="0"/>
              <a:t>15/06/2015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1268997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datum 3"/>
          <p:cNvSpPr>
            <a:spLocks noGrp="1"/>
          </p:cNvSpPr>
          <p:nvPr>
            <p:ph type="dt" sz="half" idx="10"/>
          </p:nvPr>
        </p:nvSpPr>
        <p:spPr/>
        <p:txBody>
          <a:bodyPr/>
          <a:lstStyle/>
          <a:p>
            <a:fld id="{F8B09564-DA28-414C-968C-75A369FEBF70}" type="datetime1">
              <a:rPr lang="nl-BE" smtClean="0"/>
              <a:t>15/06/2015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3387755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BE"/>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66063AA5-DB55-4CA9-A490-C4CAB3B2C663}" type="datetime1">
              <a:rPr lang="nl-BE" smtClean="0"/>
              <a:t>15/06/2015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2877928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datum 4"/>
          <p:cNvSpPr>
            <a:spLocks noGrp="1"/>
          </p:cNvSpPr>
          <p:nvPr>
            <p:ph type="dt" sz="half" idx="10"/>
          </p:nvPr>
        </p:nvSpPr>
        <p:spPr/>
        <p:txBody>
          <a:bodyPr/>
          <a:lstStyle/>
          <a:p>
            <a:fld id="{61F633EC-0CAA-461B-AAA2-38CA15B613D0}" type="datetime1">
              <a:rPr lang="nl-BE" smtClean="0"/>
              <a:t>15/06/2015</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345216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BE"/>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7" name="Tijdelijke aanduiding voor datum 6"/>
          <p:cNvSpPr>
            <a:spLocks noGrp="1"/>
          </p:cNvSpPr>
          <p:nvPr>
            <p:ph type="dt" sz="half" idx="10"/>
          </p:nvPr>
        </p:nvSpPr>
        <p:spPr/>
        <p:txBody>
          <a:bodyPr/>
          <a:lstStyle/>
          <a:p>
            <a:fld id="{851AD2D1-1687-427A-935D-CE0647968E43}" type="datetime1">
              <a:rPr lang="nl-BE" smtClean="0"/>
              <a:t>15/06/2015</a:t>
            </a:fld>
            <a:endParaRPr lang="nl-BE"/>
          </a:p>
        </p:txBody>
      </p:sp>
      <p:sp>
        <p:nvSpPr>
          <p:cNvPr id="8" name="Tijdelijke aanduiding voor voettekst 7"/>
          <p:cNvSpPr>
            <a:spLocks noGrp="1"/>
          </p:cNvSpPr>
          <p:nvPr>
            <p:ph type="ftr" sz="quarter" idx="11"/>
          </p:nvPr>
        </p:nvSpPr>
        <p:spPr/>
        <p:txBody>
          <a:bodyPr/>
          <a:lstStyle/>
          <a:p>
            <a:endParaRPr lang="nl-BE"/>
          </a:p>
        </p:txBody>
      </p:sp>
      <p:sp>
        <p:nvSpPr>
          <p:cNvPr id="9" name="Tijdelijke aanduiding voor dianummer 8"/>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140024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datum 2"/>
          <p:cNvSpPr>
            <a:spLocks noGrp="1"/>
          </p:cNvSpPr>
          <p:nvPr>
            <p:ph type="dt" sz="half" idx="10"/>
          </p:nvPr>
        </p:nvSpPr>
        <p:spPr/>
        <p:txBody>
          <a:bodyPr/>
          <a:lstStyle/>
          <a:p>
            <a:fld id="{C1ED486B-6EBD-4CA9-A2E9-DA7E4320F858}" type="datetime1">
              <a:rPr lang="nl-BE" smtClean="0"/>
              <a:t>15/06/2015</a:t>
            </a:fld>
            <a:endParaRPr lang="nl-BE"/>
          </a:p>
        </p:txBody>
      </p:sp>
      <p:sp>
        <p:nvSpPr>
          <p:cNvPr id="4" name="Tijdelijke aanduiding voor voettekst 3"/>
          <p:cNvSpPr>
            <a:spLocks noGrp="1"/>
          </p:cNvSpPr>
          <p:nvPr>
            <p:ph type="ftr" sz="quarter" idx="11"/>
          </p:nvPr>
        </p:nvSpPr>
        <p:spPr/>
        <p:txBody>
          <a:bodyPr/>
          <a:lstStyle/>
          <a:p>
            <a:endParaRPr lang="nl-BE"/>
          </a:p>
        </p:txBody>
      </p:sp>
      <p:sp>
        <p:nvSpPr>
          <p:cNvPr id="5" name="Tijdelijke aanduiding voor dianummer 4"/>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3002865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721CF90-438E-4A90-8428-64F290462E23}" type="datetime1">
              <a:rPr lang="nl-BE" smtClean="0"/>
              <a:t>15/06/2015</a:t>
            </a:fld>
            <a:endParaRPr lang="nl-BE"/>
          </a:p>
        </p:txBody>
      </p:sp>
      <p:sp>
        <p:nvSpPr>
          <p:cNvPr id="3" name="Tijdelijke aanduiding voor voettekst 2"/>
          <p:cNvSpPr>
            <a:spLocks noGrp="1"/>
          </p:cNvSpPr>
          <p:nvPr>
            <p:ph type="ftr" sz="quarter" idx="11"/>
          </p:nvPr>
        </p:nvSpPr>
        <p:spPr/>
        <p:txBody>
          <a:bodyPr/>
          <a:lstStyle/>
          <a:p>
            <a:endParaRPr lang="nl-BE"/>
          </a:p>
        </p:txBody>
      </p:sp>
      <p:sp>
        <p:nvSpPr>
          <p:cNvPr id="4" name="Tijdelijke aanduiding voor dianummer 3"/>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643957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BE"/>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1DE8E6C-473E-4E0E-AB44-DD7D63DAE05B}" type="datetime1">
              <a:rPr lang="nl-BE" smtClean="0"/>
              <a:t>15/06/2015</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1503241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BE"/>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B812D7F0-8BF0-436E-8BD9-44504A5E3119}" type="datetime1">
              <a:rPr lang="nl-BE" smtClean="0"/>
              <a:t>15/06/2015</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9E11B9D-19A8-4311-879D-0E68F3376A2B}" type="slidenum">
              <a:rPr lang="nl-BE" smtClean="0"/>
              <a:t>‹nr.›</a:t>
            </a:fld>
            <a:endParaRPr lang="nl-BE"/>
          </a:p>
        </p:txBody>
      </p:sp>
    </p:spTree>
    <p:extLst>
      <p:ext uri="{BB962C8B-B14F-4D97-AF65-F5344CB8AC3E}">
        <p14:creationId xmlns:p14="http://schemas.microsoft.com/office/powerpoint/2010/main" val="2851484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BE"/>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BA386E-FB2E-4A0D-8B6F-FED0E693D609}" type="datetime1">
              <a:rPr lang="nl-BE" smtClean="0"/>
              <a:t>15/06/2015</a:t>
            </a:fld>
            <a:endParaRPr lang="nl-BE"/>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E11B9D-19A8-4311-879D-0E68F3376A2B}" type="slidenum">
              <a:rPr lang="nl-BE" smtClean="0"/>
              <a:t>‹nr.›</a:t>
            </a:fld>
            <a:endParaRPr lang="nl-BE"/>
          </a:p>
        </p:txBody>
      </p:sp>
    </p:spTree>
    <p:extLst>
      <p:ext uri="{BB962C8B-B14F-4D97-AF65-F5344CB8AC3E}">
        <p14:creationId xmlns:p14="http://schemas.microsoft.com/office/powerpoint/2010/main" val="3980854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google.be/url?sa=i&amp;rct=j&amp;q=&amp;esrc=s&amp;source=images&amp;cd=&amp;cad=rja&amp;uact=8&amp;ved=0CAcQjRw&amp;url=http://www.regioinbedrijf.nl/nieuws/bzw-steunt-onderzoek-op-zoek-naar-het-dna-van-de-brabantse-topondernemer.3510/&amp;ei=aGNkVcuqAYygsAGF1IGIBQ&amp;bvm=bv.93990622,d.bGg&amp;psig=AFQjCNEv5GefuDQDNr9kJTrwTUa8L9_uxA&amp;ust=143272880390792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microsoft.com/office/2007/relationships/hdphoto" Target="../media/hdphoto3.wdp"/><Relationship Id="rId5" Type="http://schemas.openxmlformats.org/officeDocument/2006/relationships/image" Target="../media/image15.png"/><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google.be/url?sa=i&amp;rct=j&amp;q=&amp;esrc=s&amp;source=images&amp;cd=&amp;cad=rja&amp;uact=8&amp;ved=0CAcQjRw&amp;url=http://www.weinschenker.nl/inf/alg/sulfiet.htm&amp;ei=wltLVdqIF8Pd7Qao6IJA&amp;bvm=bv.92765956,d.ZGU&amp;psig=AFQjCNFAUU6wzLgl2UfgkpjIdL-LTLxv8A&amp;ust=1431087532866833"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8.jpeg"/><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fgeronde rechthoek 3"/>
          <p:cNvSpPr/>
          <p:nvPr/>
        </p:nvSpPr>
        <p:spPr>
          <a:xfrm>
            <a:off x="85944" y="2348880"/>
            <a:ext cx="8910373" cy="2088232"/>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3400" b="1" dirty="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3400" dirty="0">
              <a:latin typeface="Verdana" panose="020B0604030504040204" pitchFamily="34" charset="0"/>
              <a:ea typeface="Verdana" panose="020B0604030504040204" pitchFamily="34" charset="0"/>
              <a:cs typeface="Verdana" panose="020B0604030504040204" pitchFamily="34" charset="0"/>
            </a:endParaRPr>
          </a:p>
        </p:txBody>
      </p:sp>
      <p:pic>
        <p:nvPicPr>
          <p:cNvPr id="5" name="Afbeelding 4" descr="Afbeelding1"/>
          <p:cNvPicPr/>
          <p:nvPr/>
        </p:nvPicPr>
        <p:blipFill>
          <a:blip r:embed="rId3" cstate="print"/>
          <a:srcRect/>
          <a:stretch>
            <a:fillRect/>
          </a:stretch>
        </p:blipFill>
        <p:spPr bwMode="auto">
          <a:xfrm>
            <a:off x="6948264" y="116632"/>
            <a:ext cx="2088232" cy="936104"/>
          </a:xfrm>
          <a:prstGeom prst="rect">
            <a:avLst/>
          </a:prstGeom>
          <a:noFill/>
          <a:ln w="9525">
            <a:noFill/>
            <a:miter lim="800000"/>
            <a:headEnd/>
            <a:tailEnd/>
          </a:ln>
        </p:spPr>
      </p:pic>
      <p:sp>
        <p:nvSpPr>
          <p:cNvPr id="6" name="Rechthoek 5"/>
          <p:cNvSpPr/>
          <p:nvPr/>
        </p:nvSpPr>
        <p:spPr>
          <a:xfrm>
            <a:off x="4488902" y="5445224"/>
            <a:ext cx="4572000" cy="1200329"/>
          </a:xfrm>
          <a:prstGeom prst="rect">
            <a:avLst/>
          </a:prstGeom>
        </p:spPr>
        <p:txBody>
          <a:bodyPr>
            <a:spAutoFit/>
          </a:bodyPr>
          <a:lstStyle/>
          <a:p>
            <a:pPr algn="r"/>
            <a:r>
              <a:rPr lang="nl-BE" u="sng" dirty="0" smtClean="0">
                <a:solidFill>
                  <a:schemeClr val="bg1"/>
                </a:solidFill>
              </a:rPr>
              <a:t>Student: </a:t>
            </a:r>
            <a:r>
              <a:rPr lang="nl-BE" dirty="0" err="1" smtClean="0">
                <a:solidFill>
                  <a:schemeClr val="bg1"/>
                </a:solidFill>
              </a:rPr>
              <a:t>Deruytere</a:t>
            </a:r>
            <a:r>
              <a:rPr lang="nl-BE" dirty="0" smtClean="0">
                <a:solidFill>
                  <a:schemeClr val="bg1"/>
                </a:solidFill>
              </a:rPr>
              <a:t> Marie</a:t>
            </a:r>
          </a:p>
          <a:p>
            <a:pPr algn="r"/>
            <a:r>
              <a:rPr lang="nl-BE" u="sng" dirty="0" smtClean="0">
                <a:solidFill>
                  <a:schemeClr val="bg1"/>
                </a:solidFill>
              </a:rPr>
              <a:t>Stageplaats: </a:t>
            </a:r>
            <a:r>
              <a:rPr lang="nl-BE" dirty="0" smtClean="0">
                <a:solidFill>
                  <a:schemeClr val="bg1"/>
                </a:solidFill>
              </a:rPr>
              <a:t>Universiteit Gent</a:t>
            </a:r>
          </a:p>
          <a:p>
            <a:pPr algn="r"/>
            <a:r>
              <a:rPr lang="nl-BE" u="sng" dirty="0" err="1" smtClean="0">
                <a:solidFill>
                  <a:schemeClr val="bg1"/>
                </a:solidFill>
              </a:rPr>
              <a:t>Stagementor</a:t>
            </a:r>
            <a:r>
              <a:rPr lang="nl-BE" u="sng" dirty="0" smtClean="0">
                <a:solidFill>
                  <a:schemeClr val="bg1"/>
                </a:solidFill>
              </a:rPr>
              <a:t>: </a:t>
            </a:r>
            <a:r>
              <a:rPr lang="nl-BE" dirty="0" smtClean="0">
                <a:solidFill>
                  <a:schemeClr val="bg1"/>
                </a:solidFill>
              </a:rPr>
              <a:t>Mevrouw </a:t>
            </a:r>
            <a:r>
              <a:rPr lang="nl-BE" dirty="0" err="1" smtClean="0">
                <a:solidFill>
                  <a:schemeClr val="bg1"/>
                </a:solidFill>
              </a:rPr>
              <a:t>Coelus</a:t>
            </a:r>
            <a:endParaRPr lang="nl-BE" dirty="0" smtClean="0">
              <a:solidFill>
                <a:schemeClr val="bg1"/>
              </a:solidFill>
            </a:endParaRPr>
          </a:p>
          <a:p>
            <a:pPr algn="r"/>
            <a:r>
              <a:rPr lang="nl-BE" u="sng" dirty="0" smtClean="0">
                <a:solidFill>
                  <a:schemeClr val="bg1"/>
                </a:solidFill>
              </a:rPr>
              <a:t>Stagebegeleiderster: </a:t>
            </a:r>
            <a:r>
              <a:rPr lang="nl-BE" dirty="0" smtClean="0">
                <a:solidFill>
                  <a:schemeClr val="bg1"/>
                </a:solidFill>
              </a:rPr>
              <a:t>Mevrouw Vermeule</a:t>
            </a:r>
            <a:r>
              <a:rPr lang="nl-BE" dirty="0">
                <a:solidFill>
                  <a:schemeClr val="bg1"/>
                </a:solidFill>
              </a:rPr>
              <a:t>n</a:t>
            </a:r>
            <a:r>
              <a:rPr lang="nl-BE" dirty="0" smtClean="0">
                <a:solidFill>
                  <a:schemeClr val="bg1"/>
                </a:solidFill>
              </a:rPr>
              <a:t> </a:t>
            </a: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404663"/>
            <a:ext cx="1368152" cy="1441709"/>
          </a:xfrm>
          <a:prstGeom prst="rect">
            <a:avLst/>
          </a:prstGeom>
          <a:noFill/>
          <a:ln w="19050">
            <a:solidFill>
              <a:schemeClr val="accent4"/>
            </a:solidFill>
            <a:miter lim="800000"/>
            <a:headEnd/>
            <a:tailEnd/>
          </a:ln>
          <a:extLst>
            <a:ext uri="{909E8E84-426E-40DD-AFC4-6F175D3DCCD1}">
              <a14:hiddenFill xmlns:a14="http://schemas.microsoft.com/office/drawing/2010/main">
                <a:solidFill>
                  <a:schemeClr val="accent1"/>
                </a:solidFill>
              </a14:hiddenFill>
            </a:ext>
          </a:extLst>
        </p:spPr>
      </p:pic>
      <p:pic>
        <p:nvPicPr>
          <p:cNvPr id="2050" name="Picture 2" descr="http://www.huisstijl.ugent.be/elementen/logo/basic/logo.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1520" y="5445224"/>
            <a:ext cx="1695450" cy="1200329"/>
          </a:xfrm>
          <a:prstGeom prst="rect">
            <a:avLst/>
          </a:prstGeom>
          <a:noFill/>
          <a:ln>
            <a:solidFill>
              <a:srgbClr val="7030A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06166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 </a:t>
            </a:r>
            <a:endParaRPr lang="nl-BE" b="1" dirty="0"/>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Resultaten</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indent="0">
              <a:buNone/>
            </a:pPr>
            <a:r>
              <a:rPr lang="nl-BE" sz="2000" u="sng" dirty="0">
                <a:solidFill>
                  <a:schemeClr val="bg1"/>
                </a:solidFill>
                <a:latin typeface="Verdana" panose="020B0604030504040204" pitchFamily="34" charset="0"/>
                <a:ea typeface="Verdana" panose="020B0604030504040204" pitchFamily="34" charset="0"/>
                <a:cs typeface="Verdana" panose="020B0604030504040204" pitchFamily="34" charset="0"/>
              </a:rPr>
              <a:t>Sulfietbepaling van de verschillende experimentele matrices </a:t>
            </a: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FF0000"/>
                </a:solidFill>
              </a:rPr>
              <a:pPr/>
              <a:t>10</a:t>
            </a:fld>
            <a:endParaRPr lang="nl-BE" sz="1800" dirty="0">
              <a:solidFill>
                <a:srgbClr val="FF0000"/>
              </a:solidFill>
            </a:endParaRPr>
          </a:p>
        </p:txBody>
      </p:sp>
      <p:pic>
        <p:nvPicPr>
          <p:cNvPr id="10" name="Afbeelding 9" descr="https://fbcdn-sphotos-h-a.akamaihd.net/hphotos-ak-xta1/v/t34.0-12/11122467_10205864401582683_1692696460_n.jpg?oh=19eba78a4c58406b946ceef729471335&amp;oe=554AB4AE&amp;__gda__=1430978702_4cfe866efda4afe0e72538f9c7b2c3f4"/>
          <p:cNvPicPr/>
          <p:nvPr/>
        </p:nvPicPr>
        <p:blipFill rotWithShape="1">
          <a:blip r:embed="rId3" cstate="print">
            <a:extLst>
              <a:ext uri="{28A0092B-C50C-407E-A947-70E740481C1C}">
                <a14:useLocalDpi xmlns:a14="http://schemas.microsoft.com/office/drawing/2010/main" val="0"/>
              </a:ext>
            </a:extLst>
          </a:blip>
          <a:srcRect l="11373" t="589" r="10980" b="2941"/>
          <a:stretch/>
        </p:blipFill>
        <p:spPr bwMode="auto">
          <a:xfrm rot="5400000">
            <a:off x="1403647" y="1556793"/>
            <a:ext cx="2448274" cy="4176464"/>
          </a:xfrm>
          <a:prstGeom prst="rect">
            <a:avLst/>
          </a:prstGeom>
          <a:noFill/>
          <a:ln w="19050">
            <a:solidFill>
              <a:srgbClr val="FF0000"/>
            </a:solidFill>
          </a:ln>
          <a:extLst>
            <a:ext uri="{53640926-AAD7-44D8-BBD7-CCE9431645EC}">
              <a14:shadowObscured xmlns:a14="http://schemas.microsoft.com/office/drawing/2010/main"/>
            </a:ext>
          </a:extLst>
        </p:spPr>
      </p:pic>
      <p:pic>
        <p:nvPicPr>
          <p:cNvPr id="1026" name="Picture 2" descr="http://www.webstaurantstore.com/images/products/main/11567/93315/robot-coupe-blixer-2-2-5-qt-single-speed-food-processor-120v.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48064" y="3656513"/>
            <a:ext cx="2593595" cy="2593595"/>
          </a:xfrm>
          <a:prstGeom prst="rect">
            <a:avLst/>
          </a:prstGeom>
          <a:noFill/>
          <a:ln w="19050">
            <a:solidFill>
              <a:srgbClr val="FF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998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6"/>
                                        </p:tgtEl>
                                        <p:attrNameLst>
                                          <p:attrName>style.visibility</p:attrName>
                                        </p:attrNameLst>
                                      </p:cBhvr>
                                      <p:to>
                                        <p:strVal val="visible"/>
                                      </p:to>
                                    </p:set>
                                    <p:anim calcmode="lin" valueType="num">
                                      <p:cBhvr additive="base">
                                        <p:cTn id="11" dur="500" fill="hold"/>
                                        <p:tgtEl>
                                          <p:spTgt spid="1026"/>
                                        </p:tgtEl>
                                        <p:attrNameLst>
                                          <p:attrName>ppt_x</p:attrName>
                                        </p:attrNameLst>
                                      </p:cBhvr>
                                      <p:tavLst>
                                        <p:tav tm="0">
                                          <p:val>
                                            <p:strVal val="#ppt_x"/>
                                          </p:val>
                                        </p:tav>
                                        <p:tav tm="100000">
                                          <p:val>
                                            <p:strVal val="#ppt_x"/>
                                          </p:val>
                                        </p:tav>
                                      </p:tavLst>
                                    </p:anim>
                                    <p:anim calcmode="lin" valueType="num">
                                      <p:cBhvr additive="base">
                                        <p:cTn id="12"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 </a:t>
            </a:r>
            <a:endParaRPr lang="nl-BE" b="1" dirty="0"/>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Resultaten</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lvl="1" indent="0">
              <a:buNone/>
            </a:pPr>
            <a:r>
              <a:rPr lang="nl-BE" sz="2000" u="sng" dirty="0">
                <a:solidFill>
                  <a:schemeClr val="bg1"/>
                </a:solidFill>
                <a:latin typeface="Verdana" panose="020B0604030504040204" pitchFamily="34" charset="0"/>
                <a:ea typeface="Verdana" panose="020B0604030504040204" pitchFamily="34" charset="0"/>
                <a:cs typeface="Verdana" panose="020B0604030504040204" pitchFamily="34" charset="0"/>
              </a:rPr>
              <a:t>Sulfietbepaling op verschillende aardappel variëteiten</a:t>
            </a:r>
          </a:p>
          <a:p>
            <a:pPr marL="0" indent="0">
              <a:buNone/>
            </a:pPr>
            <a:endParaRPr lang="nl-BE" sz="2000" u="sng"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FF0000"/>
                </a:solidFill>
              </a:rPr>
              <a:t>11</a:t>
            </a:fld>
            <a:endParaRPr lang="nl-BE" sz="1800" dirty="0">
              <a:solidFill>
                <a:srgbClr val="FF0000"/>
              </a:solidFill>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r="16851" b="12282"/>
          <a:stretch/>
        </p:blipFill>
        <p:spPr bwMode="auto">
          <a:xfrm>
            <a:off x="556713" y="3068960"/>
            <a:ext cx="8317800" cy="2448272"/>
          </a:xfrm>
          <a:prstGeom prst="rect">
            <a:avLst/>
          </a:prstGeom>
          <a:noFill/>
          <a:ln w="19050">
            <a:solidFill>
              <a:srgbClr val="FF0000"/>
            </a:solidFill>
            <a:miter lim="800000"/>
            <a:headEnd/>
            <a:tailEnd/>
          </a:ln>
          <a:extLst>
            <a:ext uri="{909E8E84-426E-40DD-AFC4-6F175D3DCCD1}">
              <a14:hiddenFill xmlns:a14="http://schemas.microsoft.com/office/drawing/2010/main">
                <a:solidFill>
                  <a:schemeClr val="accent1"/>
                </a:solidFill>
              </a14:hiddenFill>
            </a:ext>
          </a:extLst>
        </p:spPr>
      </p:pic>
      <p:sp>
        <p:nvSpPr>
          <p:cNvPr id="3" name="Ovaal 2"/>
          <p:cNvSpPr/>
          <p:nvPr/>
        </p:nvSpPr>
        <p:spPr>
          <a:xfrm>
            <a:off x="4067944" y="3356992"/>
            <a:ext cx="1152128"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2" name="Ovaal 11"/>
          <p:cNvSpPr/>
          <p:nvPr/>
        </p:nvSpPr>
        <p:spPr>
          <a:xfrm>
            <a:off x="6732240" y="3368456"/>
            <a:ext cx="1152128"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Tree>
    <p:extLst>
      <p:ext uri="{BB962C8B-B14F-4D97-AF65-F5344CB8AC3E}">
        <p14:creationId xmlns:p14="http://schemas.microsoft.com/office/powerpoint/2010/main" val="2568547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 </a:t>
            </a:r>
            <a:endParaRPr lang="nl-BE" b="1" dirty="0"/>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Besluit</a:t>
            </a: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indent="0">
              <a:buNone/>
            </a:pPr>
            <a:endParaRPr lang="nl-BE" sz="2000" u="sng"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00B0F0"/>
                </a:solidFill>
              </a:rPr>
              <a:t>12</a:t>
            </a:fld>
            <a:endParaRPr lang="nl-BE" sz="1800" dirty="0">
              <a:solidFill>
                <a:srgbClr val="00B0F0"/>
              </a:solidFill>
            </a:endParaRPr>
          </a:p>
        </p:txBody>
      </p:sp>
      <p:pic>
        <p:nvPicPr>
          <p:cNvPr id="1026" name="Picture 2" descr="http://www.regioinbedrijf.nl/uploads/nieuws/thumbnail/vergrootglas.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9612" y="2420888"/>
            <a:ext cx="6304756" cy="3467616"/>
          </a:xfrm>
          <a:prstGeom prst="rect">
            <a:avLst/>
          </a:prstGeom>
          <a:noFill/>
          <a:ln w="19050">
            <a:solidFill>
              <a:srgbClr val="00B0F0"/>
            </a:solidFill>
          </a:ln>
          <a:extLst>
            <a:ext uri="{909E8E84-426E-40DD-AFC4-6F175D3DCCD1}">
              <a14:hiddenFill xmlns:a14="http://schemas.microsoft.com/office/drawing/2010/main">
                <a:solidFill>
                  <a:srgbClr val="FFFFFF"/>
                </a:solidFill>
              </a14:hiddenFill>
            </a:ext>
          </a:extLst>
        </p:spPr>
      </p:pic>
      <p:pic>
        <p:nvPicPr>
          <p:cNvPr id="3076" name="Picture 4" descr="http://www.macuisinecatering.com/images/sulfiet.png"/>
          <p:cNvPicPr>
            <a:picLocks noChangeAspect="1" noChangeArrowheads="1"/>
          </p:cNvPicPr>
          <p:nvPr/>
        </p:nvPicPr>
        <p:blipFill>
          <a:blip r:embed="rId5">
            <a:extLst>
              <a:ext uri="{BEBA8EAE-BF5A-486C-A8C5-ECC9F3942E4B}">
                <a14:imgProps xmlns:a14="http://schemas.microsoft.com/office/drawing/2010/main">
                  <a14:imgLayer r:embed="rId6">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555776" y="3573016"/>
            <a:ext cx="936104" cy="9294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911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6"/>
                                        </p:tgtEl>
                                        <p:attrNameLst>
                                          <p:attrName>style.visibility</p:attrName>
                                        </p:attrNameLst>
                                      </p:cBhvr>
                                      <p:to>
                                        <p:strVal val="visible"/>
                                      </p:to>
                                    </p:set>
                                    <p:anim calcmode="lin" valueType="num">
                                      <p:cBhvr additive="base">
                                        <p:cTn id="13" dur="500" fill="hold"/>
                                        <p:tgtEl>
                                          <p:spTgt spid="3076"/>
                                        </p:tgtEl>
                                        <p:attrNameLst>
                                          <p:attrName>ppt_x</p:attrName>
                                        </p:attrNameLst>
                                      </p:cBhvr>
                                      <p:tavLst>
                                        <p:tav tm="0">
                                          <p:val>
                                            <p:strVal val="#ppt_x"/>
                                          </p:val>
                                        </p:tav>
                                        <p:tav tm="100000">
                                          <p:val>
                                            <p:strVal val="#ppt_x"/>
                                          </p:val>
                                        </p:tav>
                                      </p:tavLst>
                                    </p:anim>
                                    <p:anim calcmode="lin" valueType="num">
                                      <p:cBhvr additive="base">
                                        <p:cTn id="14" dur="500" fill="hold"/>
                                        <p:tgtEl>
                                          <p:spTgt spid="30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fgeronde rechthoek 3"/>
          <p:cNvSpPr/>
          <p:nvPr/>
        </p:nvSpPr>
        <p:spPr>
          <a:xfrm>
            <a:off x="85944" y="2348880"/>
            <a:ext cx="8910373" cy="2088232"/>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3400" b="1" dirty="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3400" dirty="0">
              <a:latin typeface="Verdana" panose="020B0604030504040204" pitchFamily="34" charset="0"/>
              <a:ea typeface="Verdana" panose="020B0604030504040204" pitchFamily="34" charset="0"/>
              <a:cs typeface="Verdana" panose="020B0604030504040204" pitchFamily="34" charset="0"/>
            </a:endParaRPr>
          </a:p>
        </p:txBody>
      </p:sp>
      <p:pic>
        <p:nvPicPr>
          <p:cNvPr id="5" name="Afbeelding 4" descr="Afbeelding1"/>
          <p:cNvPicPr/>
          <p:nvPr/>
        </p:nvPicPr>
        <p:blipFill>
          <a:blip r:embed="rId3" cstate="print"/>
          <a:srcRect/>
          <a:stretch>
            <a:fillRect/>
          </a:stretch>
        </p:blipFill>
        <p:spPr bwMode="auto">
          <a:xfrm>
            <a:off x="6948264" y="116632"/>
            <a:ext cx="2088232" cy="936104"/>
          </a:xfrm>
          <a:prstGeom prst="rect">
            <a:avLst/>
          </a:prstGeom>
          <a:noFill/>
          <a:ln w="9525">
            <a:noFill/>
            <a:miter lim="800000"/>
            <a:headEnd/>
            <a:tailEnd/>
          </a:ln>
        </p:spPr>
      </p:pic>
      <p:sp>
        <p:nvSpPr>
          <p:cNvPr id="6" name="Rechthoek 5"/>
          <p:cNvSpPr/>
          <p:nvPr/>
        </p:nvSpPr>
        <p:spPr>
          <a:xfrm>
            <a:off x="4488902" y="5445224"/>
            <a:ext cx="4572000" cy="1200329"/>
          </a:xfrm>
          <a:prstGeom prst="rect">
            <a:avLst/>
          </a:prstGeom>
        </p:spPr>
        <p:txBody>
          <a:bodyPr>
            <a:spAutoFit/>
          </a:bodyPr>
          <a:lstStyle/>
          <a:p>
            <a:pPr algn="r"/>
            <a:r>
              <a:rPr lang="nl-BE" u="sng" dirty="0" smtClean="0">
                <a:solidFill>
                  <a:schemeClr val="bg1"/>
                </a:solidFill>
              </a:rPr>
              <a:t>Student: </a:t>
            </a:r>
            <a:r>
              <a:rPr lang="nl-BE" dirty="0" err="1" smtClean="0">
                <a:solidFill>
                  <a:schemeClr val="bg1"/>
                </a:solidFill>
              </a:rPr>
              <a:t>Deruytere</a:t>
            </a:r>
            <a:r>
              <a:rPr lang="nl-BE" dirty="0" smtClean="0">
                <a:solidFill>
                  <a:schemeClr val="bg1"/>
                </a:solidFill>
              </a:rPr>
              <a:t> Marie</a:t>
            </a:r>
          </a:p>
          <a:p>
            <a:pPr algn="r"/>
            <a:r>
              <a:rPr lang="nl-BE" u="sng" dirty="0" smtClean="0">
                <a:solidFill>
                  <a:schemeClr val="bg1"/>
                </a:solidFill>
              </a:rPr>
              <a:t>Stageplaats: </a:t>
            </a:r>
            <a:r>
              <a:rPr lang="nl-BE" dirty="0" smtClean="0">
                <a:solidFill>
                  <a:schemeClr val="bg1"/>
                </a:solidFill>
              </a:rPr>
              <a:t>Universiteit Gent</a:t>
            </a:r>
          </a:p>
          <a:p>
            <a:pPr algn="r"/>
            <a:r>
              <a:rPr lang="nl-BE" u="sng" dirty="0" err="1" smtClean="0">
                <a:solidFill>
                  <a:schemeClr val="bg1"/>
                </a:solidFill>
              </a:rPr>
              <a:t>Stagementor</a:t>
            </a:r>
            <a:r>
              <a:rPr lang="nl-BE" u="sng" dirty="0" smtClean="0">
                <a:solidFill>
                  <a:schemeClr val="bg1"/>
                </a:solidFill>
              </a:rPr>
              <a:t>: </a:t>
            </a:r>
            <a:r>
              <a:rPr lang="nl-BE" dirty="0" smtClean="0">
                <a:solidFill>
                  <a:schemeClr val="bg1"/>
                </a:solidFill>
              </a:rPr>
              <a:t>Mevrouw </a:t>
            </a:r>
            <a:r>
              <a:rPr lang="nl-BE" dirty="0" err="1" smtClean="0">
                <a:solidFill>
                  <a:schemeClr val="bg1"/>
                </a:solidFill>
              </a:rPr>
              <a:t>Coelus</a:t>
            </a:r>
            <a:endParaRPr lang="nl-BE" dirty="0" smtClean="0">
              <a:solidFill>
                <a:schemeClr val="bg1"/>
              </a:solidFill>
            </a:endParaRPr>
          </a:p>
          <a:p>
            <a:pPr algn="r"/>
            <a:r>
              <a:rPr lang="nl-BE" u="sng" dirty="0" smtClean="0">
                <a:solidFill>
                  <a:schemeClr val="bg1"/>
                </a:solidFill>
              </a:rPr>
              <a:t>Stagebegeleiderster: </a:t>
            </a:r>
            <a:r>
              <a:rPr lang="nl-BE" dirty="0" smtClean="0">
                <a:solidFill>
                  <a:schemeClr val="bg1"/>
                </a:solidFill>
              </a:rPr>
              <a:t>Mevrouw Vermeule</a:t>
            </a:r>
            <a:r>
              <a:rPr lang="nl-BE" dirty="0">
                <a:solidFill>
                  <a:schemeClr val="bg1"/>
                </a:solidFill>
              </a:rPr>
              <a:t>n</a:t>
            </a:r>
            <a:r>
              <a:rPr lang="nl-BE" dirty="0" smtClean="0">
                <a:solidFill>
                  <a:schemeClr val="bg1"/>
                </a:solidFill>
              </a:rPr>
              <a:t> </a:t>
            </a: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404663"/>
            <a:ext cx="1368152" cy="1441709"/>
          </a:xfrm>
          <a:prstGeom prst="rect">
            <a:avLst/>
          </a:prstGeom>
          <a:noFill/>
          <a:ln w="19050">
            <a:solidFill>
              <a:schemeClr val="accent4"/>
            </a:solidFill>
            <a:miter lim="800000"/>
            <a:headEnd/>
            <a:tailEnd/>
          </a:ln>
          <a:extLst>
            <a:ext uri="{909E8E84-426E-40DD-AFC4-6F175D3DCCD1}">
              <a14:hiddenFill xmlns:a14="http://schemas.microsoft.com/office/drawing/2010/main">
                <a:solidFill>
                  <a:schemeClr val="accent1"/>
                </a:solidFill>
              </a14:hiddenFill>
            </a:ext>
          </a:extLst>
        </p:spPr>
      </p:pic>
      <p:pic>
        <p:nvPicPr>
          <p:cNvPr id="2050" name="Picture 2" descr="http://www.huisstijl.ugent.be/elementen/logo/basic/logo.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1520" y="5445224"/>
            <a:ext cx="1695450" cy="1200329"/>
          </a:xfrm>
          <a:prstGeom prst="rect">
            <a:avLst/>
          </a:prstGeom>
          <a:noFill/>
          <a:ln>
            <a:solidFill>
              <a:srgbClr val="7030A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3693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Probleemstelling</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Methodologie  </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Resultaten</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Conclusie</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3" name="Rechte verbindingslijn met pijl 12"/>
          <p:cNvCxnSpPr/>
          <p:nvPr/>
        </p:nvCxnSpPr>
        <p:spPr>
          <a:xfrm flipV="1">
            <a:off x="1187624" y="2132856"/>
            <a:ext cx="0" cy="2448272"/>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15" name="Rechte verbindingslijn met pijl 14"/>
          <p:cNvCxnSpPr/>
          <p:nvPr/>
        </p:nvCxnSpPr>
        <p:spPr>
          <a:xfrm flipV="1">
            <a:off x="3275856" y="2132856"/>
            <a:ext cx="0" cy="2448272"/>
          </a:xfrm>
          <a:prstGeom prst="straightConnector1">
            <a:avLst/>
          </a:prstGeom>
          <a:ln>
            <a:solidFill>
              <a:srgbClr val="FFFF00"/>
            </a:solidFill>
            <a:tailEnd type="arrow"/>
          </a:ln>
        </p:spPr>
        <p:style>
          <a:lnRef idx="2">
            <a:schemeClr val="accent3"/>
          </a:lnRef>
          <a:fillRef idx="0">
            <a:schemeClr val="accent3"/>
          </a:fillRef>
          <a:effectRef idx="1">
            <a:schemeClr val="accent3"/>
          </a:effectRef>
          <a:fontRef idx="minor">
            <a:schemeClr val="tx1"/>
          </a:fontRef>
        </p:style>
      </p:cxnSp>
      <p:cxnSp>
        <p:nvCxnSpPr>
          <p:cNvPr id="16" name="Rechte verbindingslijn met pijl 15"/>
          <p:cNvCxnSpPr/>
          <p:nvPr/>
        </p:nvCxnSpPr>
        <p:spPr>
          <a:xfrm flipV="1">
            <a:off x="5580112" y="2060848"/>
            <a:ext cx="0" cy="2448272"/>
          </a:xfrm>
          <a:prstGeom prst="straightConnector1">
            <a:avLst/>
          </a:prstGeom>
          <a:ln>
            <a:solidFill>
              <a:srgbClr val="FF0000"/>
            </a:solidFill>
            <a:tailEnd type="arrow"/>
          </a:ln>
        </p:spPr>
        <p:style>
          <a:lnRef idx="2">
            <a:schemeClr val="accent3"/>
          </a:lnRef>
          <a:fillRef idx="0">
            <a:schemeClr val="accent3"/>
          </a:fillRef>
          <a:effectRef idx="1">
            <a:schemeClr val="accent3"/>
          </a:effectRef>
          <a:fontRef idx="minor">
            <a:schemeClr val="tx1"/>
          </a:fontRef>
        </p:style>
      </p:cxnSp>
      <p:cxnSp>
        <p:nvCxnSpPr>
          <p:cNvPr id="17" name="Rechte verbindingslijn met pijl 16"/>
          <p:cNvCxnSpPr/>
          <p:nvPr/>
        </p:nvCxnSpPr>
        <p:spPr>
          <a:xfrm flipV="1">
            <a:off x="7812360" y="2060848"/>
            <a:ext cx="0" cy="2448272"/>
          </a:xfrm>
          <a:prstGeom prst="straightConnector1">
            <a:avLst/>
          </a:prstGeom>
          <a:ln>
            <a:solidFill>
              <a:srgbClr val="00B0F0"/>
            </a:solidFill>
            <a:tailEnd type="arrow"/>
          </a:ln>
        </p:spPr>
        <p:style>
          <a:lnRef idx="2">
            <a:schemeClr val="accent3"/>
          </a:lnRef>
          <a:fillRef idx="0">
            <a:schemeClr val="accent3"/>
          </a:fillRef>
          <a:effectRef idx="1">
            <a:schemeClr val="accent3"/>
          </a:effectRef>
          <a:fontRef idx="minor">
            <a:schemeClr val="tx1"/>
          </a:fontRef>
        </p:style>
      </p:cxn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7030A0"/>
                </a:solidFill>
              </a:rPr>
              <a:t>2</a:t>
            </a:fld>
            <a:endParaRPr lang="nl-BE" sz="1800" dirty="0">
              <a:solidFill>
                <a:srgbClr val="7030A0"/>
              </a:solidFill>
            </a:endParaRPr>
          </a:p>
        </p:txBody>
      </p:sp>
    </p:spTree>
    <p:extLst>
      <p:ext uri="{BB962C8B-B14F-4D97-AF65-F5344CB8AC3E}">
        <p14:creationId xmlns:p14="http://schemas.microsoft.com/office/powerpoint/2010/main" val="6037475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Probleemstelling</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 </a:t>
            </a:r>
            <a:endParaRPr lang="nl-BE" b="1" dirty="0"/>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indent="0">
              <a:buNone/>
            </a:pPr>
            <a:r>
              <a:rPr lang="nl-BE" sz="2000" u="sng" dirty="0">
                <a:solidFill>
                  <a:schemeClr val="bg1"/>
                </a:solidFill>
                <a:latin typeface="Verdana" panose="020B0604030504040204" pitchFamily="34" charset="0"/>
                <a:ea typeface="Verdana" panose="020B0604030504040204" pitchFamily="34" charset="0"/>
                <a:cs typeface="Verdana" panose="020B0604030504040204" pitchFamily="34" charset="0"/>
              </a:rPr>
              <a:t>G</a:t>
            </a: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ebruik van sulfiet in de voedingsindustrie</a:t>
            </a:r>
          </a:p>
          <a:p>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Voorkomen en situering van sulfiet in de voedingsketen</a:t>
            </a:r>
          </a:p>
          <a:p>
            <a:pPr marL="0" indent="0">
              <a:buNone/>
            </a:pPr>
            <a:endPar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endPar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92D050"/>
                </a:solidFill>
              </a:rPr>
              <a:t>3</a:t>
            </a:fld>
            <a:endParaRPr lang="nl-BE" sz="1800" dirty="0">
              <a:solidFill>
                <a:srgbClr val="92D050"/>
              </a:solidFill>
            </a:endParaRPr>
          </a:p>
        </p:txBody>
      </p:sp>
      <p:pic>
        <p:nvPicPr>
          <p:cNvPr id="14" name="Afbeelding 13"/>
          <p:cNvPicPr/>
          <p:nvPr/>
        </p:nvPicPr>
        <p:blipFill>
          <a:blip r:embed="rId3">
            <a:extLst>
              <a:ext uri="{28A0092B-C50C-407E-A947-70E740481C1C}">
                <a14:useLocalDpi xmlns:a14="http://schemas.microsoft.com/office/drawing/2010/main" val="0"/>
              </a:ext>
            </a:extLst>
          </a:blip>
          <a:srcRect/>
          <a:stretch>
            <a:fillRect/>
          </a:stretch>
        </p:blipFill>
        <p:spPr bwMode="auto">
          <a:xfrm>
            <a:off x="899592" y="2852936"/>
            <a:ext cx="6840760" cy="3600400"/>
          </a:xfrm>
          <a:prstGeom prst="rect">
            <a:avLst/>
          </a:prstGeom>
          <a:noFill/>
          <a:ln w="19050">
            <a:solidFill>
              <a:srgbClr val="92D050"/>
            </a:solidFill>
          </a:ln>
        </p:spPr>
      </p:pic>
      <p:cxnSp>
        <p:nvCxnSpPr>
          <p:cNvPr id="4" name="Rechte verbindingslijn 3"/>
          <p:cNvCxnSpPr/>
          <p:nvPr/>
        </p:nvCxnSpPr>
        <p:spPr>
          <a:xfrm flipH="1">
            <a:off x="6156176" y="4581128"/>
            <a:ext cx="360040" cy="432048"/>
          </a:xfrm>
          <a:prstGeom prst="line">
            <a:avLst/>
          </a:prstGeom>
        </p:spPr>
        <p:style>
          <a:lnRef idx="2">
            <a:schemeClr val="accent2"/>
          </a:lnRef>
          <a:fillRef idx="0">
            <a:schemeClr val="accent2"/>
          </a:fillRef>
          <a:effectRef idx="1">
            <a:schemeClr val="accent2"/>
          </a:effectRef>
          <a:fontRef idx="minor">
            <a:schemeClr val="tx1"/>
          </a:fontRef>
        </p:style>
      </p:cxnSp>
      <p:cxnSp>
        <p:nvCxnSpPr>
          <p:cNvPr id="6" name="Rechte verbindingslijn 5"/>
          <p:cNvCxnSpPr/>
          <p:nvPr/>
        </p:nvCxnSpPr>
        <p:spPr>
          <a:xfrm>
            <a:off x="6156176" y="4581128"/>
            <a:ext cx="360040" cy="432048"/>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612172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 calcmode="lin" valueType="num">
                                      <p:cBhvr additive="base">
                                        <p:cTn id="7"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10" end="10"/>
                                            </p:txEl>
                                          </p:spTgt>
                                        </p:tgtEl>
                                        <p:attrNameLst>
                                          <p:attrName>style.visibility</p:attrName>
                                        </p:attrNameLst>
                                      </p:cBhvr>
                                      <p:to>
                                        <p:strVal val="visible"/>
                                      </p:to>
                                    </p:set>
                                    <p:anim calcmode="lin" valueType="num">
                                      <p:cBhvr additive="base">
                                        <p:cTn id="11" dur="500" fill="hold"/>
                                        <p:tgtEl>
                                          <p:spTgt spid="11">
                                            <p:txEl>
                                              <p:pRg st="10" end="1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10" end="10"/>
                                            </p:txEl>
                                          </p:spTgt>
                                        </p:tgtEl>
                                        <p:attrNameLst>
                                          <p:attrName>ppt_y</p:attrName>
                                        </p:attrNameLst>
                                      </p:cBhvr>
                                      <p:tavLst>
                                        <p:tav tm="0">
                                          <p:val>
                                            <p:strVal val="1+#ppt_h/2"/>
                                          </p:val>
                                        </p:tav>
                                        <p:tav tm="100000">
                                          <p:val>
                                            <p:strVal val="#ppt_y"/>
                                          </p:val>
                                        </p:tav>
                                      </p:tavLst>
                                    </p:anim>
                                  </p:childTnLst>
                                </p:cTn>
                              </p:par>
                              <p:par>
                                <p:cTn id="13" presetID="10"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par>
                                <p:cTn id="16" presetID="2" presetClass="entr" presetSubtype="4"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Probleemstelling</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 </a:t>
            </a:r>
            <a:endParaRPr lang="nl-BE" b="1" dirty="0"/>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indent="0">
              <a:buNone/>
            </a:pPr>
            <a:r>
              <a:rPr lang="nl-BE" sz="2000" u="sng" dirty="0">
                <a:solidFill>
                  <a:schemeClr val="bg1"/>
                </a:solidFill>
                <a:latin typeface="Verdana" panose="020B0604030504040204" pitchFamily="34" charset="0"/>
                <a:ea typeface="Verdana" panose="020B0604030504040204" pitchFamily="34" charset="0"/>
                <a:cs typeface="Verdana" panose="020B0604030504040204" pitchFamily="34" charset="0"/>
              </a:rPr>
              <a:t>G</a:t>
            </a: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ebruik van sulfiet in de voedingsindustrie</a:t>
            </a:r>
          </a:p>
          <a:p>
            <a:pPr marL="0" indent="0">
              <a:buNone/>
            </a:pPr>
            <a:endPar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Toxicologische achtergrond van sulfiet </a:t>
            </a:r>
          </a:p>
          <a:p>
            <a:pPr marL="0" indent="0">
              <a:buNone/>
            </a:pPr>
            <a:endPar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a:p>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Europese en Belgische wetgeving </a:t>
            </a:r>
          </a:p>
          <a:p>
            <a:pPr marL="0" indent="0">
              <a:buNone/>
            </a:pPr>
            <a:endPar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92D050"/>
                </a:solidFill>
              </a:rPr>
              <a:t>4</a:t>
            </a:fld>
            <a:endParaRPr lang="nl-BE" sz="1800" dirty="0">
              <a:solidFill>
                <a:srgbClr val="92D050"/>
              </a:solidFill>
            </a:endParaRPr>
          </a:p>
        </p:txBody>
      </p:sp>
      <p:pic>
        <p:nvPicPr>
          <p:cNvPr id="18" name="Picture 2" descr="http://www.weinschenker.nl/beelden/spec18/sulfiet.jpg">
            <a:hlinkClick r:id="rId3"/>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9846" t="14309" b="37695"/>
          <a:stretch/>
        </p:blipFill>
        <p:spPr bwMode="auto">
          <a:xfrm>
            <a:off x="4841648" y="4053556"/>
            <a:ext cx="3042720" cy="2194967"/>
          </a:xfrm>
          <a:prstGeom prst="rect">
            <a:avLst/>
          </a:prstGeom>
          <a:noFill/>
          <a:ln w="19050">
            <a:solidFill>
              <a:srgbClr val="92D05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2288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 calcmode="lin" valueType="num">
                                      <p:cBhvr additive="base">
                                        <p:cTn id="7"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4" end="4"/>
                                            </p:txEl>
                                          </p:spTgt>
                                        </p:tgtEl>
                                        <p:attrNameLst>
                                          <p:attrName>style.visibility</p:attrName>
                                        </p:attrNameLst>
                                      </p:cBhvr>
                                      <p:to>
                                        <p:strVal val="visible"/>
                                      </p:to>
                                    </p:set>
                                    <p:anim calcmode="lin" valueType="num">
                                      <p:cBhvr additive="base">
                                        <p:cTn id="1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4" end="4"/>
                                            </p:txEl>
                                          </p:spTgt>
                                        </p:tgtEl>
                                        <p:attrNameLst>
                                          <p:attrName>ppt_y</p:attrName>
                                        </p:attrNameLst>
                                      </p:cBhvr>
                                      <p:tavLst>
                                        <p:tav tm="0">
                                          <p:val>
                                            <p:strVal val="1+#ppt_h/2"/>
                                          </p:val>
                                        </p:tav>
                                        <p:tav tm="100000">
                                          <p:val>
                                            <p:strVal val="#ppt_y"/>
                                          </p:val>
                                        </p:tav>
                                      </p:tavLst>
                                    </p:anim>
                                  </p:childTnLst>
                                </p:cTn>
                              </p:par>
                              <p:par>
                                <p:cTn id="13" presetID="10" presetClass="entr" presetSubtype="0"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smtClean="0">
                <a:latin typeface="Verdana" panose="020B0604030504040204" pitchFamily="34" charset="0"/>
                <a:ea typeface="Verdana" panose="020B0604030504040204" pitchFamily="34" charset="0"/>
                <a:cs typeface="Verdana" panose="020B0604030504040204" pitchFamily="34" charset="0"/>
              </a:rPr>
              <a:t>Probleemstelling</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 </a:t>
            </a:r>
            <a:endParaRPr lang="nl-BE" b="1" dirty="0"/>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indent="0">
              <a:buNone/>
            </a:pP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Analytische methoden om sulfiet te bepalen </a:t>
            </a:r>
          </a:p>
          <a:p>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Monier-Williams methode </a:t>
            </a:r>
          </a:p>
          <a:p>
            <a:r>
              <a:rPr lang="nl-BE" sz="2000" i="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Aeration</a:t>
            </a:r>
            <a:r>
              <a:rPr lang="nl-BE" sz="2000" i="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nl-BE" sz="2000" i="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Oxidation</a:t>
            </a:r>
            <a:r>
              <a:rPr lang="nl-BE" sz="2000" i="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nl-BE" sz="2000" i="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method</a:t>
            </a:r>
            <a:r>
              <a:rPr lang="nl-BE" sz="2000" i="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(AOM)</a:t>
            </a:r>
          </a:p>
          <a:p>
            <a:r>
              <a:rPr lang="nl-BE" sz="2000" i="1" dirty="0" smtClean="0">
                <a:solidFill>
                  <a:schemeClr val="bg1"/>
                </a:solidFill>
                <a:latin typeface="Verdana" panose="020B0604030504040204" pitchFamily="34" charset="0"/>
                <a:ea typeface="Verdana" panose="020B0604030504040204" pitchFamily="34" charset="0"/>
                <a:cs typeface="Verdana" panose="020B0604030504040204" pitchFamily="34" charset="0"/>
              </a:rPr>
              <a:t>Flow </a:t>
            </a:r>
            <a:r>
              <a:rPr lang="nl-BE" sz="2000" i="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injection</a:t>
            </a:r>
            <a:r>
              <a:rPr lang="nl-BE" sz="2000" i="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analysis (FIA)</a:t>
            </a:r>
          </a:p>
          <a:p>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Enzymatische methode </a:t>
            </a:r>
          </a:p>
          <a:p>
            <a:r>
              <a:rPr lang="nl-BE" sz="2000"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Gas-vloeistof</a:t>
            </a:r>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chromatografie</a:t>
            </a:r>
          </a:p>
          <a:p>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Commerciële sulfiettest </a:t>
            </a:r>
          </a:p>
          <a:p>
            <a:r>
              <a:rPr lang="nl-BE" sz="2000"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Tanner</a:t>
            </a:r>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methode </a:t>
            </a:r>
          </a:p>
          <a:p>
            <a:r>
              <a:rPr lang="nl-BE" sz="2000"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Kjeltec</a:t>
            </a:r>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methode</a:t>
            </a:r>
          </a:p>
          <a:p>
            <a:pPr marL="0" indent="0">
              <a:buNone/>
            </a:pPr>
            <a:endPar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92D050"/>
                </a:solidFill>
              </a:rPr>
              <a:t>5</a:t>
            </a:fld>
            <a:endParaRPr lang="nl-BE" sz="1800" dirty="0">
              <a:solidFill>
                <a:srgbClr val="92D050"/>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8943" y="2492896"/>
            <a:ext cx="1495425" cy="2324100"/>
          </a:xfrm>
          <a:prstGeom prst="rect">
            <a:avLst/>
          </a:prstGeom>
          <a:noFill/>
          <a:ln w="19050">
            <a:solidFill>
              <a:srgbClr val="92D050"/>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929163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 calcmode="lin" valueType="num">
                                      <p:cBhvr additive="base">
                                        <p:cTn id="7"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anim calcmode="lin" valueType="num">
                                      <p:cBhvr additive="base">
                                        <p:cTn id="11"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 calcmode="lin" valueType="num">
                                      <p:cBhvr additive="base">
                                        <p:cTn id="1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1">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 calcmode="lin" valueType="num">
                                      <p:cBhvr additive="base">
                                        <p:cTn id="19"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1">
                                            <p:txEl>
                                              <p:pRg st="5" end="5"/>
                                            </p:txEl>
                                          </p:spTgt>
                                        </p:tgtEl>
                                        <p:attrNameLst>
                                          <p:attrName>style.visibility</p:attrName>
                                        </p:attrNameLst>
                                      </p:cBhvr>
                                      <p:to>
                                        <p:strVal val="visible"/>
                                      </p:to>
                                    </p:set>
                                    <p:anim calcmode="lin" valueType="num">
                                      <p:cBhvr additive="base">
                                        <p:cTn id="23"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1">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xEl>
                                              <p:pRg st="6" end="6"/>
                                            </p:txEl>
                                          </p:spTgt>
                                        </p:tgtEl>
                                        <p:attrNameLst>
                                          <p:attrName>style.visibility</p:attrName>
                                        </p:attrNameLst>
                                      </p:cBhvr>
                                      <p:to>
                                        <p:strVal val="visible"/>
                                      </p:to>
                                    </p:set>
                                    <p:anim calcmode="lin" valueType="num">
                                      <p:cBhvr additive="base">
                                        <p:cTn id="27"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1">
                                            <p:txEl>
                                              <p:pRg st="7" end="7"/>
                                            </p:txEl>
                                          </p:spTgt>
                                        </p:tgtEl>
                                        <p:attrNameLst>
                                          <p:attrName>style.visibility</p:attrName>
                                        </p:attrNameLst>
                                      </p:cBhvr>
                                      <p:to>
                                        <p:strVal val="visible"/>
                                      </p:to>
                                    </p:set>
                                    <p:anim calcmode="lin" valueType="num">
                                      <p:cBhvr additive="base">
                                        <p:cTn id="31"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1">
                                            <p:txEl>
                                              <p:pRg st="8" end="8"/>
                                            </p:txEl>
                                          </p:spTgt>
                                        </p:tgtEl>
                                        <p:attrNameLst>
                                          <p:attrName>style.visibility</p:attrName>
                                        </p:attrNameLst>
                                      </p:cBhvr>
                                      <p:to>
                                        <p:strVal val="visible"/>
                                      </p:to>
                                    </p:set>
                                    <p:anim calcmode="lin" valueType="num">
                                      <p:cBhvr additive="base">
                                        <p:cTn id="35" dur="500" fill="hold"/>
                                        <p:tgtEl>
                                          <p:spTgt spid="11">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1">
                                            <p:txEl>
                                              <p:pRg st="8" end="8"/>
                                            </p:txEl>
                                          </p:spTgt>
                                        </p:tgtEl>
                                        <p:attrNameLst>
                                          <p:attrName>ppt_y</p:attrName>
                                        </p:attrNameLst>
                                      </p:cBhvr>
                                      <p:tavLst>
                                        <p:tav tm="0">
                                          <p:val>
                                            <p:strVal val="1+#ppt_h/2"/>
                                          </p:val>
                                        </p:tav>
                                        <p:tav tm="100000">
                                          <p:val>
                                            <p:strVal val="#ppt_y"/>
                                          </p:val>
                                        </p:tav>
                                      </p:tavLst>
                                    </p:anim>
                                  </p:childTnLst>
                                </p:cTn>
                              </p:par>
                              <p:par>
                                <p:cTn id="37" presetID="10" presetClass="entr" presetSubtype="0" fill="hold" nodeType="withEffect">
                                  <p:stCondLst>
                                    <p:cond delay="0"/>
                                  </p:stCondLst>
                                  <p:childTnLst>
                                    <p:set>
                                      <p:cBhvr>
                                        <p:cTn id="38" dur="1" fill="hold">
                                          <p:stCondLst>
                                            <p:cond delay="0"/>
                                          </p:stCondLst>
                                        </p:cTn>
                                        <p:tgtEl>
                                          <p:spTgt spid="3074"/>
                                        </p:tgtEl>
                                        <p:attrNameLst>
                                          <p:attrName>style.visibility</p:attrName>
                                        </p:attrNameLst>
                                      </p:cBhvr>
                                      <p:to>
                                        <p:strVal val="visible"/>
                                      </p:to>
                                    </p:set>
                                    <p:animEffect transition="in" filter="fade">
                                      <p:cBhvr>
                                        <p:cTn id="39"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Methodologie</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indent="0">
              <a:buNone/>
            </a:pPr>
            <a:r>
              <a:rPr lang="nl-BE" sz="2000" u="sng"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Tanner</a:t>
            </a: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 methode </a:t>
            </a:r>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nl-BE" sz="2000" u="sng"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Kjeltec</a:t>
            </a: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 methode</a:t>
            </a:r>
            <a:endParaRPr lang="nl-BE" sz="2000" u="sng"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FFFF00"/>
                </a:solidFill>
              </a:rPr>
              <a:t>6</a:t>
            </a:fld>
            <a:endParaRPr lang="nl-BE" sz="1800" dirty="0">
              <a:solidFill>
                <a:srgbClr val="FFFF00"/>
              </a:solidFill>
            </a:endParaRPr>
          </a:p>
        </p:txBody>
      </p:sp>
      <p:pic>
        <p:nvPicPr>
          <p:cNvPr id="10" name="Afbeelding 9" descr="https://fbcdn-sphotos-h-a.akamaihd.net/hphotos-ak-xpa1/v/t34.0-12/11179987_10205871696085041_248592506_n.jpg?oh=2e11f1a9c29696b128daee9a36718695&amp;oe=554C5252&amp;__gda__=1431076739_87192abcd1f5e79f7e6f95c5d6718599"/>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51519" y="2636912"/>
            <a:ext cx="4329789" cy="3060000"/>
          </a:xfrm>
          <a:prstGeom prst="rect">
            <a:avLst/>
          </a:prstGeom>
          <a:noFill/>
          <a:ln w="19050">
            <a:solidFill>
              <a:srgbClr val="FFC000"/>
            </a:solidFill>
          </a:ln>
        </p:spPr>
      </p:pic>
      <p:pic>
        <p:nvPicPr>
          <p:cNvPr id="4098" name="Picture 2" descr="https://scontent-bru.xx.fbcdn.net/hphotos-xpt1/v/t34.0-12/11198811_10205876591807431_177287324_n.jpg?oh=29a93b5633ac224ba38d480e48b9b159&amp;oe=554DB57E"/>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saturation sat="0"/>
                    </a14:imgEffect>
                  </a14:imgLayer>
                </a14:imgProps>
              </a:ext>
              <a:ext uri="{28A0092B-C50C-407E-A947-70E740481C1C}">
                <a14:useLocalDpi xmlns:a14="http://schemas.microsoft.com/office/drawing/2010/main" val="0"/>
              </a:ext>
            </a:extLst>
          </a:blip>
          <a:srcRect l="14457" r="8057" b="17445"/>
          <a:stretch/>
        </p:blipFill>
        <p:spPr bwMode="auto">
          <a:xfrm>
            <a:off x="6012160" y="2636912"/>
            <a:ext cx="2154071" cy="3060000"/>
          </a:xfrm>
          <a:prstGeom prst="rect">
            <a:avLst/>
          </a:prstGeom>
          <a:noFill/>
          <a:ln w="19050">
            <a:solidFill>
              <a:srgbClr val="FFC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252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fade">
                                      <p:cBhvr>
                                        <p:cTn id="10"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 </a:t>
            </a:r>
            <a:endParaRPr lang="nl-BE" b="1" dirty="0"/>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Resultaten</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indent="0">
              <a:buNone/>
            </a:pPr>
            <a:r>
              <a:rPr lang="nl-BE" sz="2000" u="sng"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Kjeltec</a:t>
            </a: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 methode: standaardreeks opstellen vanuit Na</a:t>
            </a:r>
            <a:r>
              <a:rPr lang="nl-BE" sz="11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SO</a:t>
            </a:r>
            <a:r>
              <a:rPr lang="nl-BE" sz="11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3</a:t>
            </a:r>
            <a:endParaRPr lang="nl-BE" sz="1100" u="sng"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FF0000"/>
                </a:solidFill>
              </a:rPr>
              <a:t>7</a:t>
            </a:fld>
            <a:endParaRPr lang="nl-BE" sz="1800" dirty="0">
              <a:solidFill>
                <a:srgbClr val="FF0000"/>
              </a:solidFill>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7412" y="2492896"/>
            <a:ext cx="6610350" cy="3914775"/>
          </a:xfrm>
          <a:prstGeom prst="rect">
            <a:avLst/>
          </a:prstGeom>
          <a:noFill/>
          <a:ln w="19050">
            <a:solidFill>
              <a:srgbClr val="FF0000"/>
            </a:solidFill>
            <a:miter lim="800000"/>
            <a:headEnd/>
            <a:tailEnd/>
          </a:ln>
          <a:extLst>
            <a:ext uri="{909E8E84-426E-40DD-AFC4-6F175D3DCCD1}">
              <a14:hiddenFill xmlns:a14="http://schemas.microsoft.com/office/drawing/2010/main">
                <a:solidFill>
                  <a:schemeClr val="accent1"/>
                </a:solidFill>
              </a14:hiddenFill>
            </a:ext>
          </a:extLst>
        </p:spPr>
      </p:pic>
      <p:sp>
        <p:nvSpPr>
          <p:cNvPr id="3" name="Ovaal 2"/>
          <p:cNvSpPr/>
          <p:nvPr/>
        </p:nvSpPr>
        <p:spPr>
          <a:xfrm>
            <a:off x="6660232" y="4797152"/>
            <a:ext cx="50405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Tree>
    <p:extLst>
      <p:ext uri="{BB962C8B-B14F-4D97-AF65-F5344CB8AC3E}">
        <p14:creationId xmlns:p14="http://schemas.microsoft.com/office/powerpoint/2010/main" val="2157881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 </a:t>
            </a:r>
            <a:endParaRPr lang="nl-BE" b="1" dirty="0"/>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Resultaten</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indent="0">
              <a:buNone/>
            </a:pPr>
            <a:r>
              <a:rPr lang="nl-BE" sz="2000" u="sng"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Kjeltec</a:t>
            </a: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 methode: standaardreeks opstellen vanuit Na</a:t>
            </a:r>
            <a:r>
              <a:rPr lang="nl-BE" sz="11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S</a:t>
            </a:r>
            <a:r>
              <a:rPr lang="nl-BE" sz="12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O</a:t>
            </a:r>
            <a:r>
              <a:rPr lang="nl-BE" sz="1100" u="sng" dirty="0">
                <a:solidFill>
                  <a:schemeClr val="bg1"/>
                </a:solidFill>
                <a:latin typeface="Verdana" panose="020B0604030504040204" pitchFamily="34" charset="0"/>
                <a:ea typeface="Verdana" panose="020B0604030504040204" pitchFamily="34" charset="0"/>
                <a:cs typeface="Verdana" panose="020B0604030504040204" pitchFamily="34" charset="0"/>
              </a:rPr>
              <a:t>5</a:t>
            </a: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FF0000"/>
                </a:solidFill>
              </a:rPr>
              <a:t>8</a:t>
            </a:fld>
            <a:endParaRPr lang="nl-BE" sz="1800" dirty="0">
              <a:solidFill>
                <a:srgbClr val="FF0000"/>
              </a:solidFill>
            </a:endParaRP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718" y="2420888"/>
            <a:ext cx="6724650" cy="4105275"/>
          </a:xfrm>
          <a:prstGeom prst="rect">
            <a:avLst/>
          </a:prstGeom>
          <a:noFill/>
          <a:ln w="19050">
            <a:solidFill>
              <a:srgbClr val="FF0000"/>
            </a:solidFill>
            <a:miter lim="800000"/>
            <a:headEnd/>
            <a:tailEnd/>
          </a:ln>
          <a:extLst>
            <a:ext uri="{909E8E84-426E-40DD-AFC4-6F175D3DCCD1}">
              <a14:hiddenFill xmlns:a14="http://schemas.microsoft.com/office/drawing/2010/main">
                <a:solidFill>
                  <a:schemeClr val="accent1"/>
                </a:solidFill>
              </a14:hiddenFill>
            </a:ext>
          </a:extLst>
        </p:spPr>
      </p:pic>
      <p:sp>
        <p:nvSpPr>
          <p:cNvPr id="10" name="Ovaal 9"/>
          <p:cNvSpPr/>
          <p:nvPr/>
        </p:nvSpPr>
        <p:spPr>
          <a:xfrm>
            <a:off x="5220072" y="3933056"/>
            <a:ext cx="50405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Tree>
    <p:extLst>
      <p:ext uri="{BB962C8B-B14F-4D97-AF65-F5344CB8AC3E}">
        <p14:creationId xmlns:p14="http://schemas.microsoft.com/office/powerpoint/2010/main" val="751890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099"/>
                                        </p:tgtEl>
                                        <p:attrNameLst>
                                          <p:attrName>style.visibility</p:attrName>
                                        </p:attrNameLst>
                                      </p:cBhvr>
                                      <p:to>
                                        <p:strVal val="visible"/>
                                      </p:to>
                                    </p:set>
                                    <p:anim calcmode="lin" valueType="num">
                                      <p:cBhvr additive="base">
                                        <p:cTn id="7" dur="500" fill="hold"/>
                                        <p:tgtEl>
                                          <p:spTgt spid="4099"/>
                                        </p:tgtEl>
                                        <p:attrNameLst>
                                          <p:attrName>ppt_x</p:attrName>
                                        </p:attrNameLst>
                                      </p:cBhvr>
                                      <p:tavLst>
                                        <p:tav tm="0">
                                          <p:val>
                                            <p:strVal val="#ppt_x"/>
                                          </p:val>
                                        </p:tav>
                                        <p:tav tm="100000">
                                          <p:val>
                                            <p:strVal val="#ppt_x"/>
                                          </p:val>
                                        </p:tav>
                                      </p:tavLst>
                                    </p:anim>
                                    <p:anim calcmode="lin" valueType="num">
                                      <p:cBhvr additive="base">
                                        <p:cTn id="8" dur="500" fill="hold"/>
                                        <p:tgtEl>
                                          <p:spTgt spid="409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fgeronde rechthoek 19"/>
          <p:cNvSpPr/>
          <p:nvPr/>
        </p:nvSpPr>
        <p:spPr>
          <a:xfrm>
            <a:off x="35496" y="1124744"/>
            <a:ext cx="2160240" cy="576064"/>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1" name="Afgeronde rechthoek 20"/>
          <p:cNvSpPr/>
          <p:nvPr/>
        </p:nvSpPr>
        <p:spPr>
          <a:xfrm>
            <a:off x="2267744" y="1124744"/>
            <a:ext cx="2160240" cy="576064"/>
          </a:xfrm>
          <a:prstGeom prst="roundRect">
            <a:avLst/>
          </a:prstGeom>
          <a:solidFill>
            <a:srgbClr val="FFC000"/>
          </a:solidFill>
          <a:ln>
            <a:solidFill>
              <a:srgbClr val="EFC7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b="1" dirty="0" smtClean="0"/>
              <a:t> </a:t>
            </a:r>
            <a:endParaRPr lang="nl-BE" b="1" dirty="0"/>
          </a:p>
        </p:txBody>
      </p:sp>
      <p:sp>
        <p:nvSpPr>
          <p:cNvPr id="22" name="Afgeronde rechthoek 21"/>
          <p:cNvSpPr/>
          <p:nvPr/>
        </p:nvSpPr>
        <p:spPr>
          <a:xfrm>
            <a:off x="4499992" y="1124744"/>
            <a:ext cx="2160240" cy="576064"/>
          </a:xfrm>
          <a:prstGeom prst="roundRect">
            <a:avLst/>
          </a:prstGeom>
          <a:solidFill>
            <a:srgbClr val="DC1B0C"/>
          </a:solidFill>
          <a:ln>
            <a:solidFill>
              <a:srgbClr val="DC1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sz="1400" b="1" dirty="0" smtClean="0">
                <a:latin typeface="Verdana" panose="020B0604030504040204" pitchFamily="34" charset="0"/>
                <a:ea typeface="Verdana" panose="020B0604030504040204" pitchFamily="34" charset="0"/>
                <a:cs typeface="Verdana" panose="020B0604030504040204" pitchFamily="34" charset="0"/>
              </a:rPr>
              <a:t>Resultaten</a:t>
            </a:r>
            <a:endParaRPr lang="nl-BE"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3" name="Afgeronde rechthoek 22"/>
          <p:cNvSpPr/>
          <p:nvPr/>
        </p:nvSpPr>
        <p:spPr>
          <a:xfrm>
            <a:off x="6732240" y="1124744"/>
            <a:ext cx="2304256" cy="576064"/>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b="1" dirty="0"/>
          </a:p>
        </p:txBody>
      </p:sp>
      <p:sp>
        <p:nvSpPr>
          <p:cNvPr id="33" name="Afgeronde rechthoek 32"/>
          <p:cNvSpPr/>
          <p:nvPr/>
        </p:nvSpPr>
        <p:spPr>
          <a:xfrm>
            <a:off x="126123" y="29452"/>
            <a:ext cx="8910373" cy="951275"/>
          </a:xfrm>
          <a:prstGeom prst="roundRect">
            <a:avLst/>
          </a:prstGeom>
          <a:solidFill>
            <a:srgbClr val="C7A1E3"/>
          </a:solidFill>
          <a:ln>
            <a:solidFill>
              <a:srgbClr val="7030A0"/>
            </a:solidFill>
          </a:ln>
        </p:spPr>
        <p:style>
          <a:lnRef idx="1">
            <a:schemeClr val="dk1"/>
          </a:lnRef>
          <a:fillRef idx="3">
            <a:schemeClr val="dk1"/>
          </a:fillRef>
          <a:effectRef idx="2">
            <a:schemeClr val="dk1"/>
          </a:effectRef>
          <a:fontRef idx="minor">
            <a:schemeClr val="lt1"/>
          </a:fontRef>
        </p:style>
        <p:txBody>
          <a:bodyPr rtlCol="0" anchor="ctr"/>
          <a:lstStyle/>
          <a:p>
            <a:pPr algn="ctr"/>
            <a:r>
              <a:rPr lang="nl-BE" sz="2600" b="1" dirty="0" smtClean="0">
                <a:latin typeface="Verdana" panose="020B0604030504040204" pitchFamily="34" charset="0"/>
                <a:ea typeface="Verdana" panose="020B0604030504040204" pitchFamily="34" charset="0"/>
                <a:cs typeface="Verdana" panose="020B0604030504040204" pitchFamily="34" charset="0"/>
              </a:rPr>
              <a:t>Evaluatie van de analysemethode voor de bepaling van sulfiet uit aardappelproducten</a:t>
            </a:r>
            <a:endParaRPr lang="nl-BE" sz="2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ijdelijke aanduiding voor inhoud 2"/>
          <p:cNvSpPr>
            <a:spLocks noGrp="1"/>
          </p:cNvSpPr>
          <p:nvPr>
            <p:ph idx="1"/>
          </p:nvPr>
        </p:nvSpPr>
        <p:spPr>
          <a:xfrm>
            <a:off x="466509" y="1916832"/>
            <a:ext cx="8229600" cy="4525963"/>
          </a:xfrm>
        </p:spPr>
        <p:txBody>
          <a:bodyPr>
            <a:normAutofit/>
          </a:bodyPr>
          <a:lstStyle/>
          <a:p>
            <a:pPr marL="0" indent="0">
              <a:buNone/>
            </a:pPr>
            <a:r>
              <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Optimalisatie van de sulfiet methode: </a:t>
            </a:r>
          </a:p>
          <a:p>
            <a:pPr>
              <a:buFontTx/>
              <a:buChar char="-"/>
            </a:pPr>
            <a:r>
              <a:rPr lang="nl-BE" sz="2000" b="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Tanner</a:t>
            </a:r>
            <a:r>
              <a:rPr lang="nl-BE" sz="20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methode </a:t>
            </a:r>
          </a:p>
          <a:p>
            <a:pPr>
              <a:buFontTx/>
              <a:buChar char="-"/>
            </a:pPr>
            <a:r>
              <a:rPr lang="nl-BE" sz="2000" b="1" dirty="0" err="1" smtClean="0">
                <a:solidFill>
                  <a:schemeClr val="bg1"/>
                </a:solidFill>
                <a:latin typeface="Verdana" panose="020B0604030504040204" pitchFamily="34" charset="0"/>
                <a:ea typeface="Verdana" panose="020B0604030504040204" pitchFamily="34" charset="0"/>
                <a:cs typeface="Verdana" panose="020B0604030504040204" pitchFamily="34" charset="0"/>
              </a:rPr>
              <a:t>Kjeltec</a:t>
            </a:r>
            <a:r>
              <a:rPr lang="nl-BE" sz="20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 methode</a:t>
            </a:r>
          </a:p>
          <a:p>
            <a:pPr lvl="0"/>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bepalen </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van de concentratie van H</a:t>
            </a:r>
            <a:r>
              <a:rPr lang="nl-BE" sz="2000" baseline="-25000" dirty="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O</a:t>
            </a:r>
            <a:r>
              <a:rPr lang="nl-BE" sz="2000" baseline="-25000" dirty="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 aan de hand van een </a:t>
            </a:r>
            <a:r>
              <a:rPr lang="nl-BE" sz="2000" dirty="0" err="1">
                <a:solidFill>
                  <a:schemeClr val="bg1"/>
                </a:solidFill>
                <a:latin typeface="Verdana" panose="020B0604030504040204" pitchFamily="34" charset="0"/>
                <a:ea typeface="Verdana" panose="020B0604030504040204" pitchFamily="34" charset="0"/>
                <a:cs typeface="Verdana" panose="020B0604030504040204" pitchFamily="34" charset="0"/>
              </a:rPr>
              <a:t>jodometrische</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 titratie van waterstofperoxide  vanuit 30% H</a:t>
            </a:r>
            <a:r>
              <a:rPr lang="nl-BE" sz="2000" baseline="-25000" dirty="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O</a:t>
            </a:r>
            <a:r>
              <a:rPr lang="nl-BE" sz="2000" baseline="-25000" dirty="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 en 35% H</a:t>
            </a:r>
            <a:r>
              <a:rPr lang="nl-BE" sz="2000" baseline="-25000" dirty="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O</a:t>
            </a:r>
            <a:r>
              <a:rPr lang="nl-BE" sz="2000" baseline="-25000" dirty="0">
                <a:solidFill>
                  <a:schemeClr val="bg1"/>
                </a:solidFill>
                <a:latin typeface="Verdana" panose="020B0604030504040204" pitchFamily="34" charset="0"/>
                <a:ea typeface="Verdana" panose="020B0604030504040204" pitchFamily="34" charset="0"/>
                <a:cs typeface="Verdana" panose="020B0604030504040204" pitchFamily="34" charset="0"/>
              </a:rPr>
              <a:t>2</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 met </a:t>
            </a:r>
            <a:r>
              <a:rPr lang="nl-BE" sz="2000" dirty="0" err="1">
                <a:solidFill>
                  <a:schemeClr val="bg1"/>
                </a:solidFill>
                <a:latin typeface="Verdana" panose="020B0604030504040204" pitchFamily="34" charset="0"/>
                <a:ea typeface="Verdana" panose="020B0604030504040204" pitchFamily="34" charset="0"/>
                <a:cs typeface="Verdana" panose="020B0604030504040204" pitchFamily="34" charset="0"/>
              </a:rPr>
              <a:t>natriumthiosulfaat</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a:t>
            </a:r>
          </a:p>
          <a:p>
            <a:pPr lvl="0"/>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bepalen van de afbraak van sulfiet;</a:t>
            </a:r>
          </a:p>
          <a:p>
            <a:pPr lvl="0"/>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bepaling van de detectielimiet en kwantificatielimiet van de </a:t>
            </a:r>
            <a:r>
              <a:rPr lang="nl-BE" sz="2000" dirty="0" err="1">
                <a:solidFill>
                  <a:schemeClr val="bg1"/>
                </a:solidFill>
                <a:latin typeface="Verdana" panose="020B0604030504040204" pitchFamily="34" charset="0"/>
                <a:ea typeface="Verdana" panose="020B0604030504040204" pitchFamily="34" charset="0"/>
                <a:cs typeface="Verdana" panose="020B0604030504040204" pitchFamily="34" charset="0"/>
              </a:rPr>
              <a:t>Kjeltec</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methode;</a:t>
            </a:r>
          </a:p>
          <a:p>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a</a:t>
            </a:r>
            <a:r>
              <a:rPr lang="nl-BE" sz="2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ndere aanpassingen </a:t>
            </a:r>
            <a:r>
              <a:rPr lang="nl-BE" sz="2000" dirty="0">
                <a:solidFill>
                  <a:schemeClr val="bg1"/>
                </a:solidFill>
                <a:latin typeface="Verdana" panose="020B0604030504040204" pitchFamily="34" charset="0"/>
                <a:ea typeface="Verdana" panose="020B0604030504040204" pitchFamily="34" charset="0"/>
                <a:cs typeface="Verdana" panose="020B0604030504040204" pitchFamily="34" charset="0"/>
              </a:rPr>
              <a:t>aan de methode</a:t>
            </a:r>
            <a:endParaRPr lang="nl-BE" sz="2000" u="sng" dirty="0" smtClean="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Tijdelijke aanduiding voor dianummer 1"/>
          <p:cNvSpPr>
            <a:spLocks noGrp="1"/>
          </p:cNvSpPr>
          <p:nvPr>
            <p:ph type="sldNum" sz="quarter" idx="12"/>
          </p:nvPr>
        </p:nvSpPr>
        <p:spPr/>
        <p:txBody>
          <a:bodyPr/>
          <a:lstStyle/>
          <a:p>
            <a:fld id="{D9E11B9D-19A8-4311-879D-0E68F3376A2B}" type="slidenum">
              <a:rPr lang="nl-BE" sz="1800" smtClean="0">
                <a:solidFill>
                  <a:srgbClr val="FF0000"/>
                </a:solidFill>
              </a:rPr>
              <a:t>9</a:t>
            </a:fld>
            <a:endParaRPr lang="nl-BE" sz="1800" dirty="0">
              <a:solidFill>
                <a:srgbClr val="FF0000"/>
              </a:solidFill>
            </a:endParaRPr>
          </a:p>
        </p:txBody>
      </p:sp>
    </p:spTree>
    <p:extLst>
      <p:ext uri="{BB962C8B-B14F-4D97-AF65-F5344CB8AC3E}">
        <p14:creationId xmlns:p14="http://schemas.microsoft.com/office/powerpoint/2010/main" val="3401095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 calcmode="lin" valueType="num">
                                      <p:cBhvr additive="base">
                                        <p:cTn id="7"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anim calcmode="lin" valueType="num">
                                      <p:cBhvr additive="base">
                                        <p:cTn id="11"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 calcmode="lin" valueType="num">
                                      <p:cBhvr additive="base">
                                        <p:cTn id="1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1">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1">
                                            <p:txEl>
                                              <p:pRg st="6" end="6"/>
                                            </p:txEl>
                                          </p:spTgt>
                                        </p:tgtEl>
                                        <p:attrNameLst>
                                          <p:attrName>style.visibility</p:attrName>
                                        </p:attrNameLst>
                                      </p:cBhvr>
                                      <p:to>
                                        <p:strVal val="visible"/>
                                      </p:to>
                                    </p:set>
                                    <p:anim calcmode="lin" valueType="num">
                                      <p:cBhvr additive="base">
                                        <p:cTn id="19"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1">
                                            <p:txEl>
                                              <p:pRg st="4" end="4"/>
                                            </p:txEl>
                                          </p:spTgt>
                                        </p:tgtEl>
                                        <p:attrNameLst>
                                          <p:attrName>style.visibility</p:attrName>
                                        </p:attrNameLst>
                                      </p:cBhvr>
                                      <p:to>
                                        <p:strVal val="visible"/>
                                      </p:to>
                                    </p:set>
                                    <p:anim calcmode="lin" valueType="num">
                                      <p:cBhvr additive="base">
                                        <p:cTn id="23"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1">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xEl>
                                              <p:pRg st="5" end="5"/>
                                            </p:txEl>
                                          </p:spTgt>
                                        </p:tgtEl>
                                        <p:attrNameLst>
                                          <p:attrName>style.visibility</p:attrName>
                                        </p:attrNameLst>
                                      </p:cBhvr>
                                      <p:to>
                                        <p:strVal val="visible"/>
                                      </p:to>
                                    </p:set>
                                    <p:anim calcmode="lin" valueType="num">
                                      <p:cBhvr additive="base">
                                        <p:cTn id="27"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480</TotalTime>
  <Words>2539</Words>
  <Application>Microsoft Office PowerPoint</Application>
  <PresentationFormat>Diavoorstelling (4:3)</PresentationFormat>
  <Paragraphs>178</Paragraphs>
  <Slides>13</Slides>
  <Notes>13</Notes>
  <HiddenSlides>0</HiddenSlides>
  <MMClips>0</MMClips>
  <ScaleCrop>false</ScaleCrop>
  <HeadingPairs>
    <vt:vector size="4" baseType="variant">
      <vt:variant>
        <vt:lpstr>Thema</vt:lpstr>
      </vt:variant>
      <vt:variant>
        <vt:i4>1</vt:i4>
      </vt:variant>
      <vt:variant>
        <vt:lpstr>Diatitels</vt:lpstr>
      </vt:variant>
      <vt:variant>
        <vt:i4>13</vt:i4>
      </vt:variant>
    </vt:vector>
  </HeadingPairs>
  <TitlesOfParts>
    <vt:vector size="14" baseType="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Marie</dc:creator>
  <cp:lastModifiedBy>dirk deruytere</cp:lastModifiedBy>
  <cp:revision>29</cp:revision>
  <dcterms:created xsi:type="dcterms:W3CDTF">2015-05-07T12:22:54Z</dcterms:created>
  <dcterms:modified xsi:type="dcterms:W3CDTF">2015-06-15T12:32:13Z</dcterms:modified>
</cp:coreProperties>
</file>