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312" r:id="rId4"/>
    <p:sldId id="258" r:id="rId5"/>
    <p:sldId id="301" r:id="rId6"/>
    <p:sldId id="302" r:id="rId7"/>
    <p:sldId id="313" r:id="rId8"/>
    <p:sldId id="262" r:id="rId9"/>
    <p:sldId id="263" r:id="rId10"/>
    <p:sldId id="290" r:id="rId11"/>
    <p:sldId id="289" r:id="rId12"/>
    <p:sldId id="294" r:id="rId13"/>
    <p:sldId id="303" r:id="rId14"/>
    <p:sldId id="311" r:id="rId15"/>
    <p:sldId id="305" r:id="rId16"/>
    <p:sldId id="314" r:id="rId17"/>
    <p:sldId id="315" r:id="rId18"/>
    <p:sldId id="316" r:id="rId19"/>
    <p:sldId id="304" r:id="rId20"/>
    <p:sldId id="309" r:id="rId21"/>
    <p:sldId id="308" r:id="rId22"/>
    <p:sldId id="296" r:id="rId23"/>
    <p:sldId id="310" r:id="rId24"/>
    <p:sldId id="298" r:id="rId25"/>
    <p:sldId id="299" r:id="rId26"/>
    <p:sldId id="300" r:id="rId27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efanie Paesbrugghe" initials="SP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248" autoAdjust="0"/>
  </p:normalViewPr>
  <p:slideViewPr>
    <p:cSldViewPr>
      <p:cViewPr>
        <p:scale>
          <a:sx n="70" d="100"/>
          <a:sy n="70" d="100"/>
        </p:scale>
        <p:origin x="-330" y="-6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06050-CC62-4A87-839B-64D84DE78CE0}" type="datetimeFigureOut">
              <a:rPr lang="nl-BE" smtClean="0"/>
              <a:pPr/>
              <a:t>19/06/2013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0FA0D1-FFAD-4DD9-91BF-81FEDA9B912C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124963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24D190-FA81-49BE-B12B-8906A1643B11}" type="datetimeFigureOut">
              <a:rPr lang="nl-BE" smtClean="0"/>
              <a:pPr/>
              <a:t>19/06/2013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4B15E7-311C-4534-8BFC-ECC3D4A4EB70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569583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B15E7-311C-4534-8BFC-ECC3D4A4EB70}" type="slidenum">
              <a:rPr lang="nl-BE" smtClean="0"/>
              <a:pPr/>
              <a:t>1</a:t>
            </a:fld>
            <a:endParaRPr lang="nl-B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B15E7-311C-4534-8BFC-ECC3D4A4EB70}" type="slidenum">
              <a:rPr lang="nl-BE" smtClean="0"/>
              <a:pPr/>
              <a:t>24</a:t>
            </a:fld>
            <a:endParaRPr lang="nl-B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B15E7-311C-4534-8BFC-ECC3D4A4EB70}" type="slidenum">
              <a:rPr lang="nl-BE" smtClean="0"/>
              <a:pPr/>
              <a:t>26</a:t>
            </a:fld>
            <a:endParaRPr lang="nl-B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B15E7-311C-4534-8BFC-ECC3D4A4EB70}" type="slidenum">
              <a:rPr lang="nl-BE" smtClean="0"/>
              <a:pPr/>
              <a:t>2</a:t>
            </a:fld>
            <a:endParaRPr lang="nl-B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B15E7-311C-4534-8BFC-ECC3D4A4EB70}" type="slidenum">
              <a:rPr lang="nl-BE" smtClean="0"/>
              <a:pPr/>
              <a:t>4</a:t>
            </a:fld>
            <a:endParaRPr lang="nl-B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B15E7-311C-4534-8BFC-ECC3D4A4EB70}" type="slidenum">
              <a:rPr lang="nl-BE" smtClean="0"/>
              <a:pPr/>
              <a:t>8</a:t>
            </a:fld>
            <a:endParaRPr lang="nl-B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B15E7-311C-4534-8BFC-ECC3D4A4EB70}" type="slidenum">
              <a:rPr lang="nl-BE" smtClean="0"/>
              <a:pPr/>
              <a:t>9</a:t>
            </a:fld>
            <a:endParaRPr lang="nl-B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B15E7-311C-4534-8BFC-ECC3D4A4EB70}" type="slidenum">
              <a:rPr lang="nl-BE" smtClean="0"/>
              <a:pPr/>
              <a:t>14</a:t>
            </a:fld>
            <a:endParaRPr lang="nl-B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B15E7-311C-4534-8BFC-ECC3D4A4EB70}" type="slidenum">
              <a:rPr lang="nl-BE" smtClean="0"/>
              <a:pPr/>
              <a:t>15</a:t>
            </a:fld>
            <a:endParaRPr lang="nl-B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B15E7-311C-4534-8BFC-ECC3D4A4EB70}" type="slidenum">
              <a:rPr lang="nl-BE" smtClean="0"/>
              <a:pPr/>
              <a:t>16</a:t>
            </a:fld>
            <a:endParaRPr lang="nl-B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B15E7-311C-4534-8BFC-ECC3D4A4EB70}" type="slidenum">
              <a:rPr lang="nl-BE" smtClean="0"/>
              <a:pPr/>
              <a:t>23</a:t>
            </a:fld>
            <a:endParaRPr lang="nl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r>
              <a:rPr lang="nl-BE" smtClean="0"/>
              <a:t>28/04/2012</a:t>
            </a:r>
            <a:endParaRPr lang="nl-BE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nl-BE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48AA9A42-3273-4603-9077-322DEC1B98D7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28/04/2012</a:t>
            </a:r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9A42-3273-4603-9077-322DEC1B98D7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28/04/2012</a:t>
            </a:r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9A42-3273-4603-9077-322DEC1B98D7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r>
              <a:rPr lang="nl-BE" smtClean="0"/>
              <a:t>28/04/2012</a:t>
            </a:r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9A42-3273-4603-9077-322DEC1B98D7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r>
              <a:rPr lang="nl-BE" smtClean="0"/>
              <a:t>28/04/2012</a:t>
            </a:r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48AA9A42-3273-4603-9077-322DEC1B98D7}" type="slidenum">
              <a:rPr lang="nl-BE" smtClean="0"/>
              <a:pPr/>
              <a:t>‹#›</a:t>
            </a:fld>
            <a:endParaRPr lang="nl-BE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r>
              <a:rPr lang="nl-BE" smtClean="0"/>
              <a:t>28/04/2012</a:t>
            </a:r>
            <a:endParaRPr lang="nl-B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8AA9A42-3273-4603-9077-322DEC1B98D7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r>
              <a:rPr lang="nl-BE" smtClean="0"/>
              <a:t>28/04/2012</a:t>
            </a:r>
            <a:endParaRPr lang="nl-B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48AA9A42-3273-4603-9077-322DEC1B98D7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28/04/2012</a:t>
            </a:r>
            <a:endParaRPr lang="nl-B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9A42-3273-4603-9077-322DEC1B98D7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r>
              <a:rPr lang="nl-BE" smtClean="0"/>
              <a:t>28/04/2012</a:t>
            </a:r>
            <a:endParaRPr lang="nl-B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8AA9A42-3273-4603-9077-322DEC1B98D7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r>
              <a:rPr lang="nl-BE" smtClean="0"/>
              <a:t>28/04/2012</a:t>
            </a:r>
            <a:endParaRPr lang="nl-B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nl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48AA9A42-3273-4603-9077-322DEC1B98D7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r>
              <a:rPr lang="nl-BE" smtClean="0"/>
              <a:t>28/04/2012</a:t>
            </a:r>
            <a:endParaRPr lang="nl-B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nl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48AA9A42-3273-4603-9077-322DEC1B98D7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r>
              <a:rPr lang="nl-BE" smtClean="0"/>
              <a:t>28/04/2012</a:t>
            </a:r>
            <a:endParaRPr lang="nl-B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8AA9A42-3273-4603-9077-322DEC1B98D7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10" name="Rechthoekige driehoek 10"/>
          <p:cNvSpPr/>
          <p:nvPr userDrawn="1"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shade val="48000"/>
                <a:satMod val="230000"/>
                <a:alpha val="62000"/>
              </a:schemeClr>
            </a:gs>
            <a:gs pos="60000">
              <a:schemeClr val="bg1">
                <a:shade val="92000"/>
                <a:satMod val="230000"/>
              </a:schemeClr>
            </a:gs>
            <a:gs pos="100000">
              <a:schemeClr val="bg1">
                <a:tint val="85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-243408"/>
            <a:ext cx="9144000" cy="2249488"/>
          </a:xfrm>
          <a:ln>
            <a:noFill/>
          </a:ln>
        </p:spPr>
        <p:txBody>
          <a:bodyPr>
            <a:noAutofit/>
          </a:bodyPr>
          <a:lstStyle/>
          <a:p>
            <a:pPr marL="814388"/>
            <a:r>
              <a:rPr lang="en-GB" sz="3600" b="1" dirty="0" err="1" smtClean="0">
                <a:ln w="6350">
                  <a:noFill/>
                </a:ln>
                <a:effectLst/>
                <a:latin typeface="+mn-lt"/>
                <a:cs typeface="Arial" pitchFamily="34" charset="0"/>
              </a:rPr>
              <a:t>Stabiele</a:t>
            </a:r>
            <a:r>
              <a:rPr lang="en-GB" sz="3600" b="1" dirty="0" smtClean="0">
                <a:ln w="6350">
                  <a:noFill/>
                </a:ln>
                <a:effectLst/>
                <a:latin typeface="+mn-lt"/>
                <a:cs typeface="Arial" pitchFamily="34" charset="0"/>
              </a:rPr>
              <a:t> </a:t>
            </a:r>
            <a:r>
              <a:rPr lang="en-GB" sz="3600" b="1" dirty="0" err="1" smtClean="0">
                <a:ln w="6350">
                  <a:noFill/>
                </a:ln>
                <a:effectLst/>
                <a:latin typeface="+mn-lt"/>
                <a:cs typeface="Arial" pitchFamily="34" charset="0"/>
              </a:rPr>
              <a:t>expressie</a:t>
            </a:r>
            <a:r>
              <a:rPr lang="en-GB" sz="3600" b="1" dirty="0" smtClean="0">
                <a:ln w="6350">
                  <a:noFill/>
                </a:ln>
                <a:effectLst/>
                <a:latin typeface="+mn-lt"/>
                <a:cs typeface="Arial" pitchFamily="34" charset="0"/>
              </a:rPr>
              <a:t> en </a:t>
            </a:r>
            <a:r>
              <a:rPr lang="en-GB" sz="3600" b="1" dirty="0" err="1" smtClean="0">
                <a:ln w="6350">
                  <a:noFill/>
                </a:ln>
                <a:effectLst/>
                <a:latin typeface="+mn-lt"/>
                <a:cs typeface="Arial" pitchFamily="34" charset="0"/>
              </a:rPr>
              <a:t>secretie</a:t>
            </a:r>
            <a:r>
              <a:rPr lang="en-GB" sz="3600" b="1" dirty="0" smtClean="0">
                <a:ln w="6350">
                  <a:noFill/>
                </a:ln>
                <a:effectLst/>
                <a:latin typeface="+mn-lt"/>
                <a:cs typeface="Arial" pitchFamily="34" charset="0"/>
              </a:rPr>
              <a:t> van </a:t>
            </a:r>
            <a:r>
              <a:rPr lang="en-GB" sz="3600" b="1" dirty="0" err="1" smtClean="0">
                <a:ln w="6350">
                  <a:noFill/>
                </a:ln>
                <a:effectLst/>
                <a:latin typeface="+mn-lt"/>
                <a:cs typeface="Arial" pitchFamily="34" charset="0"/>
              </a:rPr>
              <a:t>solubel</a:t>
            </a:r>
            <a:r>
              <a:rPr lang="en-GB" sz="3600" b="1" dirty="0" smtClean="0">
                <a:ln w="6350">
                  <a:noFill/>
                </a:ln>
                <a:effectLst/>
                <a:latin typeface="+mn-lt"/>
                <a:cs typeface="Arial" pitchFamily="34" charset="0"/>
              </a:rPr>
              <a:t> </a:t>
            </a:r>
            <a:r>
              <a:rPr lang="en-GB" sz="3600" b="1" dirty="0" err="1" smtClean="0">
                <a:ln w="6350">
                  <a:noFill/>
                </a:ln>
                <a:effectLst/>
                <a:latin typeface="+mn-lt"/>
                <a:cs typeface="Arial" pitchFamily="34" charset="0"/>
              </a:rPr>
              <a:t>humaan</a:t>
            </a:r>
            <a:r>
              <a:rPr lang="en-GB" sz="3600" b="1" dirty="0" smtClean="0">
                <a:ln w="6350">
                  <a:noFill/>
                </a:ln>
                <a:effectLst/>
                <a:latin typeface="+mn-lt"/>
                <a:cs typeface="Arial" pitchFamily="34" charset="0"/>
              </a:rPr>
              <a:t> CD40 </a:t>
            </a:r>
            <a:r>
              <a:rPr lang="en-GB" sz="3600" b="1" dirty="0" err="1" smtClean="0">
                <a:ln w="6350">
                  <a:noFill/>
                </a:ln>
                <a:effectLst/>
                <a:latin typeface="+mn-lt"/>
                <a:cs typeface="Arial" pitchFamily="34" charset="0"/>
              </a:rPr>
              <a:t>ligand</a:t>
            </a:r>
            <a:r>
              <a:rPr lang="en-GB" sz="3600" b="1" dirty="0" smtClean="0">
                <a:ln w="6350">
                  <a:noFill/>
                </a:ln>
                <a:effectLst/>
                <a:latin typeface="+mn-lt"/>
                <a:cs typeface="Arial" pitchFamily="34" charset="0"/>
              </a:rPr>
              <a:t> (CD154) in </a:t>
            </a:r>
            <a:r>
              <a:rPr lang="en-GB" sz="3600" b="1" dirty="0" err="1" smtClean="0">
                <a:ln w="6350">
                  <a:noFill/>
                </a:ln>
                <a:effectLst/>
                <a:latin typeface="+mn-lt"/>
                <a:cs typeface="Arial" pitchFamily="34" charset="0"/>
              </a:rPr>
              <a:t>een</a:t>
            </a:r>
            <a:r>
              <a:rPr lang="en-GB" sz="3600" b="1" dirty="0" smtClean="0">
                <a:ln w="6350">
                  <a:noFill/>
                </a:ln>
                <a:effectLst/>
                <a:latin typeface="+mn-lt"/>
                <a:cs typeface="Arial" pitchFamily="34" charset="0"/>
              </a:rPr>
              <a:t> eukaryote </a:t>
            </a:r>
            <a:r>
              <a:rPr lang="en-GB" sz="3600" b="1" dirty="0" err="1" smtClean="0">
                <a:ln w="6350">
                  <a:noFill/>
                </a:ln>
                <a:effectLst/>
                <a:latin typeface="+mn-lt"/>
                <a:cs typeface="Arial" pitchFamily="34" charset="0"/>
              </a:rPr>
              <a:t>cellijn</a:t>
            </a:r>
            <a:endParaRPr lang="en-GB" sz="3600" b="1" dirty="0">
              <a:ln w="6350">
                <a:noFill/>
              </a:ln>
              <a:effectLst/>
              <a:latin typeface="+mn-lt"/>
              <a:cs typeface="Arial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0" y="3861048"/>
            <a:ext cx="7740352" cy="2996952"/>
          </a:xfrm>
        </p:spPr>
        <p:txBody>
          <a:bodyPr>
            <a:normAutofit lnSpcReduction="10000"/>
          </a:bodyPr>
          <a:lstStyle/>
          <a:p>
            <a:pPr algn="l"/>
            <a:endParaRPr lang="en-GB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  <a:p>
            <a:pPr algn="l"/>
            <a:r>
              <a:rPr lang="en-GB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Glenn </a:t>
            </a:r>
            <a:r>
              <a:rPr lang="en-GB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Logie</a:t>
            </a:r>
            <a:endParaRPr lang="en-GB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  <a:p>
            <a:pPr algn="l"/>
            <a:endParaRPr lang="en-GB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  <a:p>
            <a:pPr algn="l"/>
            <a:endParaRPr lang="en-GB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  <a:p>
            <a:pPr algn="l"/>
            <a:r>
              <a:rPr lang="en-GB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Wim</a:t>
            </a:r>
            <a:r>
              <a:rPr lang="en-GB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r>
              <a:rPr lang="en-GB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Maes</a:t>
            </a:r>
            <a:endParaRPr lang="en-GB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  <a:p>
            <a:pPr algn="l"/>
            <a:r>
              <a:rPr lang="fr-BE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Laboratorium</a:t>
            </a:r>
            <a:r>
              <a:rPr lang="fr-B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r>
              <a:rPr lang="fr-BE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voor</a:t>
            </a:r>
            <a:r>
              <a:rPr lang="fr-B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r>
              <a:rPr lang="fr-BE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Trombose</a:t>
            </a:r>
            <a:r>
              <a:rPr lang="fr-B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-</a:t>
            </a:r>
            <a:r>
              <a:rPr lang="fr-BE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Onderzoek</a:t>
            </a:r>
            <a:r>
              <a:rPr lang="fr-B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, </a:t>
            </a:r>
          </a:p>
          <a:p>
            <a:pPr algn="l"/>
            <a:r>
              <a:rPr lang="fr-B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IRF Life Sciences </a:t>
            </a:r>
          </a:p>
          <a:p>
            <a:pPr algn="l"/>
            <a:r>
              <a:rPr lang="fr-BE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Kulak</a:t>
            </a:r>
            <a:r>
              <a:rPr lang="fr-B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Kortrijk</a:t>
            </a:r>
          </a:p>
          <a:p>
            <a:pPr algn="l"/>
            <a:endParaRPr lang="en-GB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  <a:p>
            <a:pPr algn="l"/>
            <a:endParaRPr lang="en-GB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9950" y="6286500"/>
            <a:ext cx="57340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3800" dirty="0" smtClean="0"/>
              <a:t>Klonering</a:t>
            </a:r>
            <a:endParaRPr lang="nl-BE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nl-BE" dirty="0" err="1" smtClean="0"/>
              <a:t>In-Fusion</a:t>
            </a:r>
            <a:r>
              <a:rPr lang="nl-BE" dirty="0" smtClean="0"/>
              <a:t> klonering</a:t>
            </a:r>
          </a:p>
          <a:p>
            <a:pPr lvl="1">
              <a:defRPr/>
            </a:pPr>
            <a:r>
              <a:rPr lang="nl-BE" dirty="0" smtClean="0"/>
              <a:t>15 </a:t>
            </a:r>
            <a:r>
              <a:rPr lang="nl-BE" dirty="0" err="1" smtClean="0"/>
              <a:t>bp</a:t>
            </a:r>
            <a:r>
              <a:rPr lang="nl-BE" dirty="0" smtClean="0"/>
              <a:t> overhang</a:t>
            </a:r>
          </a:p>
          <a:p>
            <a:pPr lvl="1">
              <a:defRPr/>
            </a:pPr>
            <a:r>
              <a:rPr lang="nl-BE" dirty="0" smtClean="0"/>
              <a:t>Homologe </a:t>
            </a:r>
          </a:p>
          <a:p>
            <a:pPr lvl="1">
              <a:buNone/>
              <a:defRPr/>
            </a:pPr>
            <a:r>
              <a:rPr lang="nl-BE" dirty="0" smtClean="0"/>
              <a:t>	recombinatie</a:t>
            </a:r>
          </a:p>
          <a:p>
            <a:pPr>
              <a:buNone/>
            </a:pP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9A42-3273-4603-9077-322DEC1B98D7}" type="slidenum">
              <a:rPr lang="nl-BE" smtClean="0"/>
              <a:pPr/>
              <a:t>10</a:t>
            </a:fld>
            <a:endParaRPr lang="nl-BE" dirty="0"/>
          </a:p>
        </p:txBody>
      </p:sp>
      <p:pic>
        <p:nvPicPr>
          <p:cNvPr id="5" name="Picture 2" descr="http://www.systembio.com/images/CF_proc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9" y="1556792"/>
            <a:ext cx="4553087" cy="4865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6488668"/>
            <a:ext cx="3851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Experimenteel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nl-BE" sz="3800" dirty="0" smtClean="0"/>
              <a:t>Klonering</a:t>
            </a:r>
            <a:endParaRPr lang="nl-BE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800" dirty="0" smtClean="0"/>
              <a:t>Transformatie in competente E. </a:t>
            </a:r>
            <a:r>
              <a:rPr lang="nl-BE" sz="2800" i="1" dirty="0" err="1" smtClean="0"/>
              <a:t>coli</a:t>
            </a:r>
            <a:r>
              <a:rPr lang="nl-BE" sz="2800" i="1" dirty="0" smtClean="0"/>
              <a:t> </a:t>
            </a:r>
            <a:r>
              <a:rPr lang="nl-BE" sz="2800" dirty="0" smtClean="0"/>
              <a:t>cellen</a:t>
            </a:r>
          </a:p>
          <a:p>
            <a:r>
              <a:rPr lang="nl-BE" sz="2800" dirty="0" smtClean="0"/>
              <a:t>Kwaliteitscontrole (</a:t>
            </a:r>
            <a:r>
              <a:rPr lang="nl-BE" sz="2800" dirty="0" err="1" smtClean="0"/>
              <a:t>vector-insert</a:t>
            </a:r>
            <a:r>
              <a:rPr lang="nl-BE" sz="2800" dirty="0" smtClean="0"/>
              <a:t> PCR)</a:t>
            </a:r>
          </a:p>
          <a:p>
            <a:r>
              <a:rPr lang="nl-BE" sz="2800" dirty="0" err="1" smtClean="0"/>
              <a:t>Plasmideopzuivering</a:t>
            </a:r>
            <a:endParaRPr lang="nl-BE" sz="2800" dirty="0" smtClean="0"/>
          </a:p>
          <a:p>
            <a:r>
              <a:rPr lang="nl-BE" sz="2800" dirty="0" err="1" smtClean="0"/>
              <a:t>Sequenering</a:t>
            </a:r>
            <a:endParaRPr lang="nl-BE" sz="2800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9A42-3273-4603-9077-322DEC1B98D7}" type="slidenum">
              <a:rPr lang="nl-BE" smtClean="0"/>
              <a:pPr/>
              <a:t>11</a:t>
            </a:fld>
            <a:endParaRPr lang="nl-BE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488668"/>
            <a:ext cx="3851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Experimenteel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3800" dirty="0" err="1" smtClean="0"/>
              <a:t>Transfectie</a:t>
            </a:r>
            <a:endParaRPr lang="nl-BE" sz="3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9A42-3273-4603-9077-322DEC1B98D7}" type="slidenum">
              <a:rPr lang="nl-BE" smtClean="0"/>
              <a:pPr/>
              <a:t>12</a:t>
            </a:fld>
            <a:endParaRPr lang="nl-BE" dirty="0"/>
          </a:p>
        </p:txBody>
      </p:sp>
      <p:sp>
        <p:nvSpPr>
          <p:cNvPr id="7" name="TextBox 6"/>
          <p:cNvSpPr txBox="1"/>
          <p:nvPr/>
        </p:nvSpPr>
        <p:spPr>
          <a:xfrm>
            <a:off x="6084168" y="1484784"/>
            <a:ext cx="244827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sz="2800" dirty="0" smtClean="0"/>
          </a:p>
          <a:p>
            <a:pPr>
              <a:buFont typeface="Arial" pitchFamily="34" charset="0"/>
              <a:buChar char="•"/>
            </a:pPr>
            <a:r>
              <a:rPr lang="nl-BE" sz="2800" dirty="0" smtClean="0"/>
              <a:t>HEK cellen</a:t>
            </a:r>
          </a:p>
          <a:p>
            <a:pPr>
              <a:buFont typeface="Arial" pitchFamily="34" charset="0"/>
              <a:buChar char="•"/>
            </a:pPr>
            <a:endParaRPr lang="nl-BE" sz="2800" dirty="0" smtClean="0"/>
          </a:p>
          <a:p>
            <a:pPr>
              <a:buFont typeface="Arial" pitchFamily="34" charset="0"/>
              <a:buChar char="•"/>
            </a:pPr>
            <a:r>
              <a:rPr lang="nl-BE" sz="2800" dirty="0" err="1" smtClean="0"/>
              <a:t>Liposomen</a:t>
            </a:r>
            <a:endParaRPr lang="nl-BE" sz="2800" dirty="0" smtClean="0"/>
          </a:p>
          <a:p>
            <a:pPr>
              <a:buFont typeface="Arial" pitchFamily="34" charset="0"/>
              <a:buChar char="•"/>
            </a:pPr>
            <a:endParaRPr lang="nl-BE" sz="2800" dirty="0" smtClean="0"/>
          </a:p>
          <a:p>
            <a:pPr>
              <a:buFont typeface="Arial" pitchFamily="34" charset="0"/>
              <a:buChar char="•"/>
            </a:pPr>
            <a:r>
              <a:rPr lang="nl-BE" sz="2800" dirty="0" err="1" smtClean="0"/>
              <a:t>Blasticidine</a:t>
            </a:r>
            <a:r>
              <a:rPr lang="nl-BE" sz="2800" dirty="0" smtClean="0"/>
              <a:t> selectie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604867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6488668"/>
            <a:ext cx="3851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Experimenteel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err="1" smtClean="0"/>
              <a:t>Kwantificatie</a:t>
            </a:r>
            <a:r>
              <a:rPr lang="nl-BE" dirty="0" smtClean="0"/>
              <a:t> sCD40L: ELISA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9A42-3273-4603-9077-322DEC1B98D7}" type="slidenum">
              <a:rPr lang="nl-BE" smtClean="0"/>
              <a:pPr/>
              <a:t>13</a:t>
            </a:fld>
            <a:endParaRPr lang="nl-BE"/>
          </a:p>
        </p:txBody>
      </p:sp>
      <p:pic>
        <p:nvPicPr>
          <p:cNvPr id="6" name="Picture 2" descr="http://www.elisa-antibody.com/uploads/Clean_Lilaic/ELISA-sandwich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4176464" cy="2088232"/>
          </a:xfrm>
          <a:prstGeom prst="rect">
            <a:avLst/>
          </a:prstGeom>
          <a:noFill/>
        </p:spPr>
      </p:pic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2596" y="1628801"/>
            <a:ext cx="4971403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0" y="3573016"/>
          <a:ext cx="4067944" cy="18542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115616"/>
                <a:gridCol w="2952328"/>
              </a:tblGrid>
              <a:tr h="370840">
                <a:tc>
                  <a:txBody>
                    <a:bodyPr/>
                    <a:lstStyle/>
                    <a:p>
                      <a:r>
                        <a:rPr lang="nl-BE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nl-BE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b="0" dirty="0" smtClean="0">
                          <a:solidFill>
                            <a:schemeClr val="bg1"/>
                          </a:solidFill>
                        </a:rPr>
                        <a:t>Anti-CD40L</a:t>
                      </a:r>
                      <a:endParaRPr lang="nl-BE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2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Medium celkweek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3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Anti-CD40L</a:t>
                      </a:r>
                      <a:r>
                        <a:rPr lang="nl-BE" baseline="0" dirty="0" smtClean="0"/>
                        <a:t>-biotine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4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err="1" smtClean="0"/>
                        <a:t>Streptavidine-peroxidase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5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OPD</a:t>
                      </a:r>
                      <a:endParaRPr lang="nl-B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6488668"/>
            <a:ext cx="3851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Experimenteel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err="1" smtClean="0"/>
              <a:t>Kwantificatie</a:t>
            </a:r>
            <a:r>
              <a:rPr lang="nl-BE" dirty="0" smtClean="0"/>
              <a:t> sCD40L: Western </a:t>
            </a:r>
            <a:r>
              <a:rPr lang="nl-BE" dirty="0" err="1" smtClean="0"/>
              <a:t>blot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Cel </a:t>
            </a:r>
            <a:r>
              <a:rPr lang="nl-BE" dirty="0" err="1" smtClean="0"/>
              <a:t>lyse</a:t>
            </a:r>
            <a:endParaRPr lang="nl-BE" dirty="0" smtClean="0"/>
          </a:p>
          <a:p>
            <a:r>
              <a:rPr lang="nl-BE" dirty="0" smtClean="0"/>
              <a:t>SDS-PAGE</a:t>
            </a:r>
          </a:p>
          <a:p>
            <a:r>
              <a:rPr lang="nl-BE" dirty="0" smtClean="0"/>
              <a:t>Western </a:t>
            </a:r>
            <a:r>
              <a:rPr lang="nl-BE" dirty="0" err="1" smtClean="0"/>
              <a:t>blot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9A42-3273-4603-9077-322DEC1B98D7}" type="slidenum">
              <a:rPr lang="nl-BE" smtClean="0"/>
              <a:pPr/>
              <a:t>14</a:t>
            </a:fld>
            <a:endParaRPr lang="nl-BE"/>
          </a:p>
        </p:txBody>
      </p:sp>
      <p:sp>
        <p:nvSpPr>
          <p:cNvPr id="6" name="TextBox 5"/>
          <p:cNvSpPr txBox="1"/>
          <p:nvPr/>
        </p:nvSpPr>
        <p:spPr>
          <a:xfrm>
            <a:off x="0" y="6488668"/>
            <a:ext cx="3851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Experimenteel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algn="ctr">
              <a:tabLst>
                <a:tab pos="182563" algn="l"/>
              </a:tabLst>
            </a:pPr>
            <a:r>
              <a:rPr lang="nl-BE" dirty="0" smtClean="0"/>
              <a:t>Overzicht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</p:spPr>
        <p:txBody>
          <a:bodyPr/>
          <a:lstStyle/>
          <a:p>
            <a:pPr algn="ctr">
              <a:buNone/>
            </a:pPr>
            <a:endParaRPr lang="nl-BE" b="1" dirty="0" smtClean="0"/>
          </a:p>
          <a:p>
            <a:pPr>
              <a:buNone/>
            </a:pPr>
            <a:r>
              <a:rPr lang="nl-BE" dirty="0" smtClean="0"/>
              <a:t>Inleiding</a:t>
            </a:r>
          </a:p>
          <a:p>
            <a:pPr lvl="0">
              <a:buNone/>
              <a:defRPr/>
            </a:pPr>
            <a:r>
              <a:rPr lang="nl-BE" dirty="0" smtClean="0"/>
              <a:t>Experimenteel</a:t>
            </a:r>
          </a:p>
          <a:p>
            <a:pPr lvl="0">
              <a:buNone/>
              <a:defRPr/>
            </a:pPr>
            <a:r>
              <a:rPr lang="nl-BE" b="1" dirty="0" smtClean="0"/>
              <a:t>Resultaten en discussie</a:t>
            </a:r>
          </a:p>
          <a:p>
            <a:pPr>
              <a:buNone/>
            </a:pPr>
            <a:r>
              <a:rPr lang="nl-BE" dirty="0" smtClean="0"/>
              <a:t>Besluit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9A42-3273-4603-9077-322DEC1B98D7}" type="slidenum">
              <a:rPr lang="nl-BE" smtClean="0"/>
              <a:pPr/>
              <a:t>15</a:t>
            </a:fld>
            <a:endParaRPr lang="nl-B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Klonering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Vector en </a:t>
            </a:r>
            <a:r>
              <a:rPr lang="nl-BE" dirty="0" err="1" smtClean="0"/>
              <a:t>insert</a:t>
            </a:r>
            <a:endParaRPr lang="nl-BE" dirty="0" smtClean="0"/>
          </a:p>
          <a:p>
            <a:pPr>
              <a:buNone/>
            </a:pPr>
            <a:r>
              <a:rPr lang="nl-BE" dirty="0" smtClean="0"/>
              <a:t>	op gel</a:t>
            </a:r>
          </a:p>
          <a:p>
            <a:endParaRPr lang="nl-BE" dirty="0" smtClean="0"/>
          </a:p>
          <a:p>
            <a:endParaRPr lang="nl-BE" dirty="0" smtClean="0"/>
          </a:p>
          <a:p>
            <a:r>
              <a:rPr lang="nl-BE" dirty="0" err="1" smtClean="0"/>
              <a:t>Vector-insert</a:t>
            </a:r>
            <a:r>
              <a:rPr lang="nl-BE" dirty="0" smtClean="0"/>
              <a:t> </a:t>
            </a:r>
          </a:p>
          <a:p>
            <a:pPr>
              <a:buNone/>
            </a:pPr>
            <a:r>
              <a:rPr lang="nl-BE" dirty="0" smtClean="0"/>
              <a:t>	kolonie PCR</a:t>
            </a:r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9A42-3273-4603-9077-322DEC1B98D7}" type="slidenum">
              <a:rPr lang="nl-BE" smtClean="0"/>
              <a:pPr/>
              <a:t>16</a:t>
            </a:fld>
            <a:endParaRPr lang="nl-BE"/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3900" y="4581525"/>
            <a:ext cx="46101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923928" y="5661248"/>
            <a:ext cx="144016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BE" sz="1400" dirty="0" smtClean="0">
                <a:solidFill>
                  <a:schemeClr val="bg1"/>
                </a:solidFill>
              </a:rPr>
              <a:t>(603) 500 </a:t>
            </a:r>
            <a:r>
              <a:rPr lang="nl-BE" sz="1400" dirty="0" err="1" smtClean="0">
                <a:solidFill>
                  <a:schemeClr val="bg1"/>
                </a:solidFill>
              </a:rPr>
              <a:t>bp</a:t>
            </a:r>
            <a:endParaRPr lang="nl-BE" sz="1400" dirty="0">
              <a:solidFill>
                <a:schemeClr val="bg1"/>
              </a:solidFill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412776"/>
            <a:ext cx="226695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956376" y="3861048"/>
            <a:ext cx="1368152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BE" sz="1400" dirty="0" smtClean="0">
                <a:solidFill>
                  <a:schemeClr val="bg1"/>
                </a:solidFill>
              </a:rPr>
              <a:t>(603) 500 </a:t>
            </a:r>
            <a:r>
              <a:rPr lang="nl-BE" sz="1400" dirty="0" err="1" smtClean="0">
                <a:solidFill>
                  <a:schemeClr val="bg1"/>
                </a:solidFill>
              </a:rPr>
              <a:t>bp</a:t>
            </a:r>
            <a:endParaRPr lang="nl-BE" sz="1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03840" y="2492896"/>
            <a:ext cx="144016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BE" sz="1400" dirty="0" smtClean="0">
                <a:solidFill>
                  <a:schemeClr val="bg1"/>
                </a:solidFill>
              </a:rPr>
              <a:t>5144 </a:t>
            </a:r>
            <a:r>
              <a:rPr lang="nl-BE" sz="1400" dirty="0" err="1" smtClean="0">
                <a:solidFill>
                  <a:schemeClr val="bg1"/>
                </a:solidFill>
              </a:rPr>
              <a:t>bp</a:t>
            </a:r>
            <a:endParaRPr lang="nl-BE" sz="1400" dirty="0">
              <a:solidFill>
                <a:schemeClr val="bg1"/>
              </a:solidFill>
            </a:endParaRPr>
          </a:p>
        </p:txBody>
      </p:sp>
      <p:pic>
        <p:nvPicPr>
          <p:cNvPr id="50182" name="Picture 6" descr="https://www.neb.com/~/media/Catalog/All-Products/377DD65F798A4B7F94A0AF67A3144CB4/Gel%20Photos/N3232_thumb.gif?device=moda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2348880"/>
            <a:ext cx="1476375" cy="165618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6488668"/>
            <a:ext cx="3851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Resultaten en discussie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err="1" smtClean="0"/>
              <a:t>Plasmideopzuivering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9A42-3273-4603-9077-322DEC1B98D7}" type="slidenum">
              <a:rPr lang="nl-BE" smtClean="0"/>
              <a:pPr/>
              <a:t>17</a:t>
            </a:fld>
            <a:endParaRPr lang="nl-BE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51520" y="1844824"/>
          <a:ext cx="8064896" cy="2827952"/>
        </p:xfrm>
        <a:graphic>
          <a:graphicData uri="http://schemas.openxmlformats.org/drawingml/2006/table">
            <a:tbl>
              <a:tblPr/>
              <a:tblGrid>
                <a:gridCol w="1976137"/>
                <a:gridCol w="2155297"/>
                <a:gridCol w="2060342"/>
                <a:gridCol w="1873120"/>
              </a:tblGrid>
              <a:tr h="3534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NL" sz="1200" dirty="0">
                          <a:latin typeface="Arial"/>
                          <a:ea typeface="Times New Roman"/>
                          <a:cs typeface="Times New Roman"/>
                        </a:rPr>
                        <a:t>Kolonie</a:t>
                      </a:r>
                      <a:endParaRPr lang="nl-BE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NL" sz="1200" dirty="0">
                          <a:latin typeface="Arial"/>
                          <a:ea typeface="Times New Roman"/>
                          <a:cs typeface="Times New Roman"/>
                        </a:rPr>
                        <a:t>Concentratie (µg/ml)</a:t>
                      </a:r>
                      <a:endParaRPr lang="nl-BE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NL" sz="1200" dirty="0">
                          <a:latin typeface="Arial"/>
                          <a:ea typeface="Times New Roman"/>
                          <a:cs typeface="Times New Roman"/>
                        </a:rPr>
                        <a:t>Ratio (A260/A280)</a:t>
                      </a:r>
                      <a:endParaRPr lang="nl-BE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NL" sz="1200">
                          <a:latin typeface="Arial"/>
                          <a:ea typeface="Times New Roman"/>
                          <a:cs typeface="Times New Roman"/>
                        </a:rPr>
                        <a:t>Hoeveelheid (µg)</a:t>
                      </a:r>
                      <a:endParaRPr lang="nl-BE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NL" sz="1200" dirty="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nl-BE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NL" sz="1200">
                          <a:latin typeface="Arial"/>
                          <a:ea typeface="Times New Roman"/>
                          <a:cs typeface="Times New Roman"/>
                        </a:rPr>
                        <a:t>170</a:t>
                      </a:r>
                      <a:endParaRPr lang="nl-BE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NL" sz="1200">
                          <a:latin typeface="Arial"/>
                          <a:ea typeface="Times New Roman"/>
                          <a:cs typeface="Times New Roman"/>
                        </a:rPr>
                        <a:t>1,830</a:t>
                      </a:r>
                      <a:endParaRPr lang="nl-BE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NL" sz="1200">
                          <a:latin typeface="Arial"/>
                          <a:ea typeface="Times New Roman"/>
                          <a:cs typeface="Times New Roman"/>
                        </a:rPr>
                        <a:t>6,8</a:t>
                      </a:r>
                      <a:endParaRPr lang="nl-BE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NL" sz="1200"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nl-BE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NL" sz="1200">
                          <a:latin typeface="Arial"/>
                          <a:ea typeface="Times New Roman"/>
                          <a:cs typeface="Times New Roman"/>
                        </a:rPr>
                        <a:t>220</a:t>
                      </a:r>
                      <a:endParaRPr lang="nl-BE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NL" sz="1200">
                          <a:latin typeface="Arial"/>
                          <a:ea typeface="Times New Roman"/>
                          <a:cs typeface="Times New Roman"/>
                        </a:rPr>
                        <a:t>1,775</a:t>
                      </a:r>
                      <a:endParaRPr lang="nl-BE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NL" sz="1200">
                          <a:latin typeface="Arial"/>
                          <a:ea typeface="Times New Roman"/>
                          <a:cs typeface="Times New Roman"/>
                        </a:rPr>
                        <a:t>8,8</a:t>
                      </a:r>
                      <a:endParaRPr lang="nl-BE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NL" sz="1200"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nl-BE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NL" sz="1200">
                          <a:latin typeface="Arial"/>
                          <a:ea typeface="Times New Roman"/>
                          <a:cs typeface="Times New Roman"/>
                        </a:rPr>
                        <a:t>548</a:t>
                      </a:r>
                      <a:endParaRPr lang="nl-BE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NL" sz="1200">
                          <a:latin typeface="Arial"/>
                          <a:ea typeface="Times New Roman"/>
                          <a:cs typeface="Times New Roman"/>
                        </a:rPr>
                        <a:t>1,830</a:t>
                      </a:r>
                      <a:endParaRPr lang="nl-BE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NL" sz="1200">
                          <a:latin typeface="Arial"/>
                          <a:ea typeface="Times New Roman"/>
                          <a:cs typeface="Times New Roman"/>
                        </a:rPr>
                        <a:t>22</a:t>
                      </a:r>
                      <a:endParaRPr lang="nl-BE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NL" sz="1200"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nl-BE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NL" sz="1200">
                          <a:latin typeface="Arial"/>
                          <a:ea typeface="Times New Roman"/>
                          <a:cs typeface="Times New Roman"/>
                        </a:rPr>
                        <a:t>495</a:t>
                      </a:r>
                      <a:endParaRPr lang="nl-BE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NL" sz="1200">
                          <a:latin typeface="Arial"/>
                          <a:ea typeface="Times New Roman"/>
                          <a:cs typeface="Times New Roman"/>
                        </a:rPr>
                        <a:t>1,838</a:t>
                      </a:r>
                      <a:endParaRPr lang="nl-BE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NL" sz="1200" dirty="0"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  <a:endParaRPr lang="nl-BE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NL" sz="1200"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nl-BE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NL" sz="1200">
                          <a:latin typeface="Arial"/>
                          <a:ea typeface="Times New Roman"/>
                          <a:cs typeface="Times New Roman"/>
                        </a:rPr>
                        <a:t>264</a:t>
                      </a:r>
                      <a:endParaRPr lang="nl-BE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NL" sz="1200">
                          <a:latin typeface="Arial"/>
                          <a:ea typeface="Times New Roman"/>
                          <a:cs typeface="Times New Roman"/>
                        </a:rPr>
                        <a:t>1,819</a:t>
                      </a:r>
                      <a:endParaRPr lang="nl-BE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NL" sz="1200">
                          <a:latin typeface="Arial"/>
                          <a:ea typeface="Times New Roman"/>
                          <a:cs typeface="Times New Roman"/>
                        </a:rPr>
                        <a:t>10,6</a:t>
                      </a:r>
                      <a:endParaRPr lang="nl-BE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NL" sz="1200"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nl-BE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NL" sz="1200">
                          <a:latin typeface="Arial"/>
                          <a:ea typeface="Times New Roman"/>
                          <a:cs typeface="Times New Roman"/>
                        </a:rPr>
                        <a:t>334</a:t>
                      </a:r>
                      <a:endParaRPr lang="nl-BE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NL" sz="1200">
                          <a:latin typeface="Arial"/>
                          <a:ea typeface="Times New Roman"/>
                          <a:cs typeface="Times New Roman"/>
                        </a:rPr>
                        <a:t>1,802</a:t>
                      </a:r>
                      <a:endParaRPr lang="nl-BE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NL" sz="1200">
                          <a:latin typeface="Arial"/>
                          <a:ea typeface="Times New Roman"/>
                          <a:cs typeface="Times New Roman"/>
                        </a:rPr>
                        <a:t>13,4</a:t>
                      </a:r>
                      <a:endParaRPr lang="nl-BE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NL" sz="1200"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nl-BE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NL" sz="1200">
                          <a:latin typeface="Arial"/>
                          <a:ea typeface="Times New Roman"/>
                          <a:cs typeface="Times New Roman"/>
                        </a:rPr>
                        <a:t>210</a:t>
                      </a:r>
                      <a:endParaRPr lang="nl-BE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NL" sz="1200">
                          <a:latin typeface="Arial"/>
                          <a:ea typeface="Times New Roman"/>
                          <a:cs typeface="Times New Roman"/>
                        </a:rPr>
                        <a:t>1,739</a:t>
                      </a:r>
                      <a:endParaRPr lang="nl-BE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NL" sz="1200" dirty="0">
                          <a:latin typeface="Arial"/>
                          <a:ea typeface="Times New Roman"/>
                          <a:cs typeface="Times New Roman"/>
                        </a:rPr>
                        <a:t>8,4</a:t>
                      </a:r>
                      <a:endParaRPr lang="nl-BE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1520" y="4797152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Construct: </a:t>
            </a:r>
            <a:r>
              <a:rPr lang="nl-BE" dirty="0" err="1" smtClean="0"/>
              <a:t>pcDNA</a:t>
            </a:r>
            <a:r>
              <a:rPr lang="nl-BE" dirty="0" smtClean="0"/>
              <a:t>_IgKsCD40L</a:t>
            </a:r>
          </a:p>
          <a:p>
            <a:r>
              <a:rPr lang="nl-BE" dirty="0" smtClean="0"/>
              <a:t>Kolonies met de hoogste concentratie en ratio worden aangewend voor de </a:t>
            </a:r>
            <a:r>
              <a:rPr lang="nl-BE" dirty="0" err="1" smtClean="0"/>
              <a:t>transfectie</a:t>
            </a:r>
            <a:r>
              <a:rPr lang="nl-BE" dirty="0" smtClean="0"/>
              <a:t> (6, 7, 9)</a:t>
            </a:r>
            <a:endParaRPr lang="nl-BE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488668"/>
            <a:ext cx="3851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Resultaten en discussie</a:t>
            </a:r>
            <a:endParaRPr lang="nl-BE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err="1" smtClean="0"/>
              <a:t>Sequenering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9A42-3273-4603-9077-322DEC1B98D7}" type="slidenum">
              <a:rPr lang="nl-BE" smtClean="0"/>
              <a:pPr/>
              <a:t>18</a:t>
            </a:fld>
            <a:endParaRPr lang="nl-BE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556792"/>
            <a:ext cx="5688632" cy="4059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23728" y="5661248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Construct: </a:t>
            </a:r>
            <a:r>
              <a:rPr lang="nl-BE" dirty="0" err="1" smtClean="0"/>
              <a:t>pcDNA</a:t>
            </a:r>
            <a:r>
              <a:rPr lang="nl-BE" dirty="0" smtClean="0"/>
              <a:t>_IgKsCD40L</a:t>
            </a:r>
          </a:p>
          <a:p>
            <a:r>
              <a:rPr lang="nl-BE" dirty="0" smtClean="0"/>
              <a:t>100% match</a:t>
            </a:r>
            <a:endParaRPr lang="nl-BE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488668"/>
            <a:ext cx="3851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Resultaten en discussie</a:t>
            </a:r>
            <a:endParaRPr lang="nl-BE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3800" dirty="0" err="1" smtClean="0"/>
              <a:t>Transfectie</a:t>
            </a:r>
            <a:r>
              <a:rPr lang="nl-BE" sz="3800" dirty="0" smtClean="0"/>
              <a:t> 1 </a:t>
            </a:r>
            <a:r>
              <a:rPr lang="nl-BE" sz="3800" dirty="0" err="1" smtClean="0"/>
              <a:t>t.e.m</a:t>
            </a:r>
            <a:r>
              <a:rPr lang="nl-BE" sz="3800" dirty="0" smtClean="0"/>
              <a:t>. 3</a:t>
            </a:r>
            <a:endParaRPr lang="nl-BE" sz="38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882775"/>
          <a:ext cx="8011160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48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nl-BE" dirty="0" err="1" smtClean="0"/>
                        <a:t>Transfectie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Construct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Groei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ELISA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Western </a:t>
                      </a:r>
                      <a:r>
                        <a:rPr lang="nl-BE" dirty="0" err="1" smtClean="0"/>
                        <a:t>blot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1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sCD40L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T + </a:t>
                      </a:r>
                      <a:r>
                        <a:rPr lang="nl-BE" b="1" dirty="0" smtClean="0"/>
                        <a:t>F </a:t>
                      </a:r>
                      <a:r>
                        <a:rPr lang="nl-BE" b="1" dirty="0" err="1" smtClean="0"/>
                        <a:t>mock</a:t>
                      </a:r>
                      <a:endParaRPr lang="nl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Geen</a:t>
                      </a:r>
                      <a:r>
                        <a:rPr lang="nl-BE" baseline="0" dirty="0" smtClean="0"/>
                        <a:t> expressie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Geen</a:t>
                      </a:r>
                      <a:r>
                        <a:rPr lang="nl-BE" baseline="0" dirty="0" smtClean="0"/>
                        <a:t> expressie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2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sCD40L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T + </a:t>
                      </a:r>
                      <a:r>
                        <a:rPr lang="nl-BE" b="1" dirty="0" smtClean="0"/>
                        <a:t>F </a:t>
                      </a:r>
                      <a:r>
                        <a:rPr lang="nl-BE" b="1" dirty="0" err="1" smtClean="0"/>
                        <a:t>mock</a:t>
                      </a:r>
                      <a:endParaRPr lang="nl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Geen</a:t>
                      </a:r>
                      <a:r>
                        <a:rPr lang="nl-BE" baseline="0" dirty="0" smtClean="0"/>
                        <a:t> expressie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Geen</a:t>
                      </a:r>
                      <a:r>
                        <a:rPr lang="nl-BE" baseline="0" dirty="0" smtClean="0"/>
                        <a:t> expressie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3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IgKsCD40L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T + </a:t>
                      </a:r>
                      <a:r>
                        <a:rPr lang="nl-BE" b="1" dirty="0" smtClean="0"/>
                        <a:t>F </a:t>
                      </a:r>
                      <a:r>
                        <a:rPr lang="nl-BE" b="1" dirty="0" err="1" smtClean="0"/>
                        <a:t>mock</a:t>
                      </a:r>
                      <a:endParaRPr lang="nl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Geen</a:t>
                      </a:r>
                      <a:r>
                        <a:rPr lang="nl-BE" baseline="0" dirty="0" smtClean="0"/>
                        <a:t> expressie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Geen</a:t>
                      </a:r>
                      <a:r>
                        <a:rPr lang="nl-BE" baseline="0" dirty="0" smtClean="0"/>
                        <a:t> expressie</a:t>
                      </a:r>
                      <a:endParaRPr lang="nl-B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9A42-3273-4603-9077-322DEC1B98D7}" type="slidenum">
              <a:rPr lang="nl-BE" smtClean="0"/>
              <a:pPr/>
              <a:t>19</a:t>
            </a:fld>
            <a:endParaRPr lang="nl-BE"/>
          </a:p>
        </p:txBody>
      </p:sp>
      <p:sp>
        <p:nvSpPr>
          <p:cNvPr id="7" name="TextBox 6"/>
          <p:cNvSpPr txBox="1"/>
          <p:nvPr/>
        </p:nvSpPr>
        <p:spPr>
          <a:xfrm>
            <a:off x="0" y="6488668"/>
            <a:ext cx="3851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Resultaten en discussie</a:t>
            </a:r>
            <a:endParaRPr lang="nl-BE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7" y="4225206"/>
            <a:ext cx="2592288" cy="2632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831632" y="4293096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16 KDA: sCD40L</a:t>
            </a:r>
          </a:p>
          <a:p>
            <a:r>
              <a:rPr lang="nl-BE" dirty="0" smtClean="0"/>
              <a:t>30 KDA: sCD40L </a:t>
            </a:r>
            <a:r>
              <a:rPr lang="nl-BE" dirty="0" err="1" smtClean="0"/>
              <a:t>dimeer</a:t>
            </a:r>
            <a:endParaRPr lang="nl-BE" dirty="0"/>
          </a:p>
        </p:txBody>
      </p:sp>
      <p:sp>
        <p:nvSpPr>
          <p:cNvPr id="10" name="TextBox 9"/>
          <p:cNvSpPr txBox="1"/>
          <p:nvPr/>
        </p:nvSpPr>
        <p:spPr>
          <a:xfrm>
            <a:off x="2843808" y="6021288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 smtClean="0">
                <a:solidFill>
                  <a:schemeClr val="bg1"/>
                </a:solidFill>
              </a:rPr>
              <a:t>30 KDA</a:t>
            </a:r>
            <a:endParaRPr lang="nl-BE" sz="16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43808" y="6381328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 smtClean="0">
                <a:solidFill>
                  <a:schemeClr val="bg1"/>
                </a:solidFill>
              </a:rPr>
              <a:t>16 KDA</a:t>
            </a:r>
            <a:endParaRPr lang="nl-BE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algn="ctr">
              <a:tabLst>
                <a:tab pos="182563" algn="l"/>
              </a:tabLst>
            </a:pPr>
            <a:r>
              <a:rPr lang="nl-BE" dirty="0" smtClean="0"/>
              <a:t>Overzicht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</p:spPr>
        <p:txBody>
          <a:bodyPr/>
          <a:lstStyle/>
          <a:p>
            <a:pPr algn="ctr">
              <a:buNone/>
            </a:pPr>
            <a:endParaRPr lang="nl-BE" b="1" dirty="0" smtClean="0"/>
          </a:p>
          <a:p>
            <a:pPr>
              <a:buNone/>
            </a:pPr>
            <a:r>
              <a:rPr lang="nl-BE" b="1" dirty="0" smtClean="0"/>
              <a:t>Inleiding</a:t>
            </a:r>
          </a:p>
          <a:p>
            <a:pPr lvl="0">
              <a:buNone/>
              <a:defRPr/>
            </a:pPr>
            <a:r>
              <a:rPr lang="nl-BE" dirty="0" smtClean="0"/>
              <a:t>Experimenteel</a:t>
            </a:r>
          </a:p>
          <a:p>
            <a:pPr lvl="0">
              <a:buNone/>
              <a:defRPr/>
            </a:pPr>
            <a:r>
              <a:rPr lang="nl-BE" dirty="0" smtClean="0"/>
              <a:t>Resultaten en discussie</a:t>
            </a:r>
          </a:p>
          <a:p>
            <a:pPr>
              <a:buNone/>
            </a:pPr>
            <a:r>
              <a:rPr lang="nl-BE" dirty="0" smtClean="0"/>
              <a:t>Besluit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9A42-3273-4603-9077-322DEC1B98D7}" type="slidenum">
              <a:rPr lang="nl-BE" smtClean="0"/>
              <a:pPr/>
              <a:t>2</a:t>
            </a:fld>
            <a:endParaRPr lang="nl-B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err="1" smtClean="0"/>
              <a:t>Blasticidine</a:t>
            </a:r>
            <a:r>
              <a:rPr lang="nl-BE" dirty="0" smtClean="0"/>
              <a:t> gevoeligheidsbepaling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9A42-3273-4603-9077-322DEC1B98D7}" type="slidenum">
              <a:rPr lang="nl-BE" smtClean="0"/>
              <a:pPr/>
              <a:t>20</a:t>
            </a:fld>
            <a:endParaRPr lang="nl-BE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16832"/>
            <a:ext cx="506079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508104" y="1916832"/>
            <a:ext cx="3240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1X: 8µg/ml (normale concentratie)</a:t>
            </a:r>
          </a:p>
          <a:p>
            <a:endParaRPr lang="nl-BE" dirty="0" smtClean="0"/>
          </a:p>
          <a:p>
            <a:r>
              <a:rPr lang="nl-BE" dirty="0" smtClean="0"/>
              <a:t>2X: 16 µg/ml</a:t>
            </a:r>
          </a:p>
          <a:p>
            <a:endParaRPr lang="nl-BE" dirty="0" smtClean="0"/>
          </a:p>
          <a:p>
            <a:r>
              <a:rPr lang="nl-BE" dirty="0" smtClean="0"/>
              <a:t>5X: 40 µg/ml</a:t>
            </a:r>
          </a:p>
          <a:p>
            <a:endParaRPr lang="nl-BE" dirty="0" smtClean="0"/>
          </a:p>
          <a:p>
            <a:r>
              <a:rPr lang="nl-BE" dirty="0" smtClean="0"/>
              <a:t>10X: 80 µg/ml</a:t>
            </a:r>
            <a:endParaRPr lang="nl-BE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488668"/>
            <a:ext cx="3851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Resultaten en discussie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3800" dirty="0" err="1" smtClean="0"/>
              <a:t>Transfectie</a:t>
            </a:r>
            <a:r>
              <a:rPr lang="nl-BE" sz="3800" dirty="0" smtClean="0"/>
              <a:t> 4</a:t>
            </a:r>
            <a:endParaRPr lang="nl-BE" sz="3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9A42-3273-4603-9077-322DEC1B98D7}" type="slidenum">
              <a:rPr lang="nl-BE" smtClean="0"/>
              <a:pPr/>
              <a:t>21</a:t>
            </a:fld>
            <a:endParaRPr lang="nl-BE"/>
          </a:p>
        </p:txBody>
      </p:sp>
      <p:pic>
        <p:nvPicPr>
          <p:cNvPr id="12" name="Content Placeholder 5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772816"/>
            <a:ext cx="493204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211960" y="177281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F</a:t>
            </a:r>
            <a:endParaRPr lang="nl-BE" dirty="0"/>
          </a:p>
        </p:txBody>
      </p:sp>
      <p:sp>
        <p:nvSpPr>
          <p:cNvPr id="13" name="TextBox 12"/>
          <p:cNvSpPr txBox="1"/>
          <p:nvPr/>
        </p:nvSpPr>
        <p:spPr>
          <a:xfrm>
            <a:off x="6012160" y="177281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T</a:t>
            </a:r>
            <a:endParaRPr lang="nl-BE" dirty="0"/>
          </a:p>
        </p:txBody>
      </p:sp>
      <p:sp>
        <p:nvSpPr>
          <p:cNvPr id="14" name="TextBox 13"/>
          <p:cNvSpPr txBox="1"/>
          <p:nvPr/>
        </p:nvSpPr>
        <p:spPr>
          <a:xfrm>
            <a:off x="395536" y="1700808"/>
            <a:ext cx="37444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BE" dirty="0" err="1" smtClean="0"/>
              <a:t>Blasticidine</a:t>
            </a:r>
            <a:r>
              <a:rPr lang="nl-BE" dirty="0" smtClean="0"/>
              <a:t> gevoelige </a:t>
            </a:r>
            <a:r>
              <a:rPr lang="nl-BE" dirty="0" err="1" smtClean="0"/>
              <a:t>cryostock</a:t>
            </a:r>
            <a:endParaRPr lang="nl-BE" dirty="0" smtClean="0"/>
          </a:p>
          <a:p>
            <a:pPr>
              <a:buFont typeface="Arial" pitchFamily="34" charset="0"/>
              <a:buChar char="•"/>
            </a:pPr>
            <a:endParaRPr lang="nl-BE" dirty="0" smtClean="0"/>
          </a:p>
          <a:p>
            <a:pPr>
              <a:buFont typeface="Arial" pitchFamily="34" charset="0"/>
              <a:buChar char="•"/>
            </a:pPr>
            <a:r>
              <a:rPr lang="nl-BE" dirty="0" smtClean="0"/>
              <a:t>Construct: IgKsCD40L</a:t>
            </a:r>
          </a:p>
          <a:p>
            <a:pPr>
              <a:buFont typeface="Arial" pitchFamily="34" charset="0"/>
              <a:buChar char="•"/>
            </a:pPr>
            <a:endParaRPr lang="nl-BE" dirty="0" smtClean="0"/>
          </a:p>
          <a:p>
            <a:pPr>
              <a:buFont typeface="Arial" pitchFamily="34" charset="0"/>
              <a:buChar char="•"/>
            </a:pPr>
            <a:r>
              <a:rPr lang="nl-BE" dirty="0" smtClean="0"/>
              <a:t>Enkel </a:t>
            </a:r>
            <a:r>
              <a:rPr lang="nl-BE" dirty="0" err="1" smtClean="0"/>
              <a:t>getransfecteerde</a:t>
            </a:r>
            <a:r>
              <a:rPr lang="nl-BE" dirty="0" smtClean="0"/>
              <a:t> cellen overleven</a:t>
            </a:r>
          </a:p>
          <a:p>
            <a:pPr>
              <a:buFont typeface="Arial" pitchFamily="34" charset="0"/>
              <a:buChar char="•"/>
            </a:pPr>
            <a:endParaRPr lang="nl-BE" dirty="0" smtClean="0"/>
          </a:p>
          <a:p>
            <a:pPr>
              <a:buFont typeface="Arial" pitchFamily="34" charset="0"/>
              <a:buChar char="•"/>
            </a:pPr>
            <a:r>
              <a:rPr lang="nl-BE" dirty="0" smtClean="0"/>
              <a:t>Secretie van sCD40L</a:t>
            </a:r>
            <a:endParaRPr lang="nl-BE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488668"/>
            <a:ext cx="3851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Resultaten en discussie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3800" dirty="0" err="1" smtClean="0"/>
              <a:t>Transfectie</a:t>
            </a:r>
            <a:r>
              <a:rPr lang="nl-BE" sz="3800" dirty="0" smtClean="0"/>
              <a:t> 4</a:t>
            </a:r>
            <a:endParaRPr lang="nl-BE" sz="3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9A42-3273-4603-9077-322DEC1B98D7}" type="slidenum">
              <a:rPr lang="nl-BE" smtClean="0"/>
              <a:pPr/>
              <a:t>22</a:t>
            </a:fld>
            <a:endParaRPr lang="nl-BE" dirty="0"/>
          </a:p>
        </p:txBody>
      </p:sp>
      <p:sp>
        <p:nvSpPr>
          <p:cNvPr id="6" name="TextBox 5"/>
          <p:cNvSpPr txBox="1"/>
          <p:nvPr/>
        </p:nvSpPr>
        <p:spPr>
          <a:xfrm>
            <a:off x="6372200" y="2780928"/>
            <a:ext cx="25202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smtClean="0"/>
              <a:t>Secretie van sCD40L gemeten op dag 6 en 9 na selectie</a:t>
            </a:r>
          </a:p>
          <a:p>
            <a:endParaRPr lang="nl-BE" sz="2000" dirty="0" smtClean="0"/>
          </a:p>
          <a:p>
            <a:r>
              <a:rPr lang="nl-BE" sz="2000" dirty="0" smtClean="0"/>
              <a:t>Detectielimiet:  16,7 </a:t>
            </a:r>
            <a:r>
              <a:rPr lang="nl-BE" sz="2000" dirty="0" err="1" smtClean="0"/>
              <a:t>ng</a:t>
            </a:r>
            <a:r>
              <a:rPr lang="nl-BE" sz="2000" dirty="0" smtClean="0"/>
              <a:t>/ml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848"/>
            <a:ext cx="6124575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>
            <a:off x="611560" y="4581128"/>
            <a:ext cx="48245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6488668"/>
            <a:ext cx="3851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Resultaten en discussie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algn="ctr">
              <a:tabLst>
                <a:tab pos="182563" algn="l"/>
              </a:tabLst>
            </a:pPr>
            <a:r>
              <a:rPr lang="nl-BE" dirty="0" smtClean="0"/>
              <a:t>Overzicht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</p:spPr>
        <p:txBody>
          <a:bodyPr/>
          <a:lstStyle/>
          <a:p>
            <a:pPr algn="ctr">
              <a:buNone/>
            </a:pPr>
            <a:endParaRPr lang="nl-BE" b="1" dirty="0" smtClean="0"/>
          </a:p>
          <a:p>
            <a:pPr>
              <a:buNone/>
            </a:pPr>
            <a:r>
              <a:rPr lang="nl-BE" dirty="0" smtClean="0"/>
              <a:t>Inleiding</a:t>
            </a:r>
          </a:p>
          <a:p>
            <a:pPr lvl="0">
              <a:buNone/>
              <a:defRPr/>
            </a:pPr>
            <a:r>
              <a:rPr lang="nl-BE" dirty="0" smtClean="0"/>
              <a:t>Experimenteel</a:t>
            </a:r>
          </a:p>
          <a:p>
            <a:pPr lvl="0">
              <a:buNone/>
              <a:defRPr/>
            </a:pPr>
            <a:r>
              <a:rPr lang="nl-BE" dirty="0" smtClean="0"/>
              <a:t>Resultaten en discussie</a:t>
            </a:r>
          </a:p>
          <a:p>
            <a:pPr>
              <a:buNone/>
            </a:pPr>
            <a:r>
              <a:rPr lang="nl-BE" b="1" dirty="0" smtClean="0"/>
              <a:t>Besluit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9A42-3273-4603-9077-322DEC1B98D7}" type="slidenum">
              <a:rPr lang="nl-BE" smtClean="0"/>
              <a:pPr/>
              <a:t>23</a:t>
            </a:fld>
            <a:endParaRPr lang="nl-B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3800" dirty="0" smtClean="0"/>
              <a:t>Besluit</a:t>
            </a:r>
            <a:endParaRPr lang="nl-BE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Doel: stabiele cellijn creëren die humaan sCD40L </a:t>
            </a:r>
            <a:r>
              <a:rPr lang="nl-BE" dirty="0" err="1" smtClean="0"/>
              <a:t>secreteert</a:t>
            </a:r>
            <a:endParaRPr lang="nl-BE" dirty="0" smtClean="0"/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9A42-3273-4603-9077-322DEC1B98D7}" type="slidenum">
              <a:rPr lang="nl-BE" smtClean="0"/>
              <a:pPr/>
              <a:t>24</a:t>
            </a:fld>
            <a:endParaRPr lang="nl-BE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91680" y="3068960"/>
          <a:ext cx="4176464" cy="33375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007054"/>
                <a:gridCol w="1169410"/>
              </a:tblGrid>
              <a:tr h="370840">
                <a:tc>
                  <a:txBody>
                    <a:bodyPr/>
                    <a:lstStyle/>
                    <a:p>
                      <a:r>
                        <a:rPr lang="nl-BE" b="0" dirty="0" smtClean="0">
                          <a:solidFill>
                            <a:sysClr val="windowText" lastClr="000000"/>
                          </a:solidFill>
                        </a:rPr>
                        <a:t>Amplificatie </a:t>
                      </a:r>
                      <a:r>
                        <a:rPr lang="nl-BE" b="0" dirty="0" err="1" smtClean="0">
                          <a:solidFill>
                            <a:sysClr val="windowText" lastClr="000000"/>
                          </a:solidFill>
                        </a:rPr>
                        <a:t>insert</a:t>
                      </a:r>
                      <a:endParaRPr lang="nl-BE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>
                          <a:solidFill>
                            <a:sysClr val="windowText" lastClr="000000"/>
                          </a:solidFill>
                        </a:rPr>
                        <a:t>Digestie vector</a:t>
                      </a:r>
                      <a:endParaRPr lang="nl-B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err="1" smtClean="0">
                          <a:solidFill>
                            <a:sysClr val="windowText" lastClr="000000"/>
                          </a:solidFill>
                        </a:rPr>
                        <a:t>In-Fusion</a:t>
                      </a:r>
                      <a:r>
                        <a:rPr lang="nl-BE" dirty="0" smtClean="0">
                          <a:solidFill>
                            <a:sysClr val="windowText" lastClr="000000"/>
                          </a:solidFill>
                        </a:rPr>
                        <a:t> klonering</a:t>
                      </a:r>
                      <a:endParaRPr lang="nl-B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>
                          <a:solidFill>
                            <a:sysClr val="windowText" lastClr="000000"/>
                          </a:solidFill>
                        </a:rPr>
                        <a:t>Transformatie</a:t>
                      </a:r>
                      <a:endParaRPr lang="nl-B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>
                          <a:solidFill>
                            <a:sysClr val="windowText" lastClr="000000"/>
                          </a:solidFill>
                        </a:rPr>
                        <a:t>Kwaliteitscontrole</a:t>
                      </a:r>
                      <a:endParaRPr lang="nl-B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err="1" smtClean="0">
                          <a:solidFill>
                            <a:sysClr val="windowText" lastClr="000000"/>
                          </a:solidFill>
                        </a:rPr>
                        <a:t>Plasmideopzuivering</a:t>
                      </a:r>
                      <a:endParaRPr lang="nl-B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err="1" smtClean="0">
                          <a:solidFill>
                            <a:sysClr val="windowText" lastClr="000000"/>
                          </a:solidFill>
                        </a:rPr>
                        <a:t>Sequenering</a:t>
                      </a:r>
                      <a:endParaRPr lang="nl-B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err="1" smtClean="0">
                          <a:solidFill>
                            <a:sysClr val="windowText" lastClr="000000"/>
                          </a:solidFill>
                        </a:rPr>
                        <a:t>Transfectie</a:t>
                      </a:r>
                      <a:endParaRPr lang="nl-B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>
                          <a:solidFill>
                            <a:sysClr val="windowText" lastClr="000000"/>
                          </a:solidFill>
                        </a:rPr>
                        <a:t>Secretie sCD40L</a:t>
                      </a:r>
                      <a:endParaRPr lang="nl-B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140968"/>
            <a:ext cx="288032" cy="29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501008"/>
            <a:ext cx="288032" cy="29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861048"/>
            <a:ext cx="288032" cy="29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221088"/>
            <a:ext cx="288032" cy="29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581128"/>
            <a:ext cx="288032" cy="29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941168"/>
            <a:ext cx="288032" cy="29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5361786"/>
            <a:ext cx="288032" cy="29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5733256"/>
            <a:ext cx="288032" cy="29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6093296"/>
            <a:ext cx="288032" cy="29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0" y="6488668"/>
            <a:ext cx="3851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Besluit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3800" dirty="0" smtClean="0"/>
              <a:t>Toekomst</a:t>
            </a:r>
            <a:endParaRPr lang="nl-BE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Bevestiging stabiliteit + subklonering</a:t>
            </a:r>
          </a:p>
          <a:p>
            <a:r>
              <a:rPr lang="nl-BE" dirty="0" smtClean="0"/>
              <a:t>Validatie van aangemaakt sCD40L cel medium om primaire EBV </a:t>
            </a:r>
            <a:r>
              <a:rPr lang="nl-BE" dirty="0" err="1" smtClean="0"/>
              <a:t>geïmmortaliseerde</a:t>
            </a:r>
            <a:r>
              <a:rPr lang="nl-BE" dirty="0" smtClean="0"/>
              <a:t> B cellen in cultuur te houden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9A42-3273-4603-9077-322DEC1B98D7}" type="slidenum">
              <a:rPr lang="nl-BE" smtClean="0"/>
              <a:pPr/>
              <a:t>25</a:t>
            </a:fld>
            <a:endParaRPr lang="nl-BE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488668"/>
            <a:ext cx="3851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Besluit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body" idx="1"/>
          </p:nvPr>
        </p:nvSpPr>
        <p:spPr>
          <a:xfrm>
            <a:off x="0" y="4149080"/>
            <a:ext cx="6516216" cy="2708920"/>
          </a:xfrm>
        </p:spPr>
        <p:txBody>
          <a:bodyPr>
            <a:normAutofit/>
          </a:bodyPr>
          <a:lstStyle/>
          <a:p>
            <a:pPr marL="0" marR="36576">
              <a:lnSpc>
                <a:spcPct val="110000"/>
              </a:lnSpc>
              <a:spcBef>
                <a:spcPts val="0"/>
              </a:spcBef>
            </a:pPr>
            <a:r>
              <a:rPr lang="en-GB" sz="2400" b="1" dirty="0" smtClean="0">
                <a:ln>
                  <a:solidFill>
                    <a:schemeClr val="bg2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Glenn </a:t>
            </a:r>
            <a:r>
              <a:rPr lang="en-GB" sz="2400" b="1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Logie</a:t>
            </a:r>
            <a:endParaRPr lang="en-GB" sz="2400" b="1" dirty="0" smtClean="0">
              <a:ln>
                <a:solidFill>
                  <a:schemeClr val="bg2"/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  <a:p>
            <a:pPr marL="0" marR="36576">
              <a:lnSpc>
                <a:spcPct val="110000"/>
              </a:lnSpc>
              <a:spcBef>
                <a:spcPts val="0"/>
              </a:spcBef>
            </a:pPr>
            <a:endParaRPr lang="en-GB" sz="2400" b="1" dirty="0" smtClean="0">
              <a:ln>
                <a:solidFill>
                  <a:schemeClr val="bg2"/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  <a:p>
            <a:pPr marL="0" marR="36576">
              <a:lnSpc>
                <a:spcPct val="110000"/>
              </a:lnSpc>
              <a:spcBef>
                <a:spcPts val="0"/>
              </a:spcBef>
            </a:pPr>
            <a:r>
              <a:rPr lang="en-GB" sz="2400" b="1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Wim</a:t>
            </a:r>
            <a:r>
              <a:rPr lang="en-GB" sz="2400" b="1" dirty="0" smtClean="0">
                <a:ln>
                  <a:solidFill>
                    <a:schemeClr val="bg2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r>
              <a:rPr lang="en-GB" sz="2400" b="1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Maes</a:t>
            </a:r>
            <a:endParaRPr lang="en-GB" sz="2400" b="1" dirty="0" smtClean="0">
              <a:ln>
                <a:solidFill>
                  <a:schemeClr val="bg2"/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  <a:p>
            <a:pPr marL="0" marR="36576">
              <a:lnSpc>
                <a:spcPct val="110000"/>
              </a:lnSpc>
              <a:spcBef>
                <a:spcPts val="0"/>
              </a:spcBef>
            </a:pPr>
            <a:r>
              <a:rPr lang="fr-BE" sz="2400" b="1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Laboratorium voor Trombose-Onderzoek</a:t>
            </a:r>
            <a:r>
              <a:rPr lang="fr-BE" sz="2400" b="1" dirty="0" smtClean="0">
                <a:ln>
                  <a:solidFill>
                    <a:schemeClr val="bg2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, </a:t>
            </a:r>
          </a:p>
          <a:p>
            <a:pPr marL="0" marR="36576">
              <a:lnSpc>
                <a:spcPct val="110000"/>
              </a:lnSpc>
              <a:spcBef>
                <a:spcPts val="0"/>
              </a:spcBef>
            </a:pPr>
            <a:r>
              <a:rPr lang="fr-BE" sz="2400" b="1" dirty="0" smtClean="0">
                <a:ln>
                  <a:solidFill>
                    <a:schemeClr val="bg2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IRF Life Sciences </a:t>
            </a:r>
          </a:p>
          <a:p>
            <a:pPr marL="0" marR="36576">
              <a:lnSpc>
                <a:spcPct val="110000"/>
              </a:lnSpc>
              <a:spcBef>
                <a:spcPts val="0"/>
              </a:spcBef>
            </a:pPr>
            <a:r>
              <a:rPr lang="fr-BE" sz="2400" b="1" dirty="0" err="1" smtClean="0">
                <a:ln>
                  <a:solidFill>
                    <a:schemeClr val="bg2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Kulak</a:t>
            </a:r>
            <a:r>
              <a:rPr lang="fr-BE" sz="2400" b="1" dirty="0" smtClean="0">
                <a:ln>
                  <a:solidFill>
                    <a:schemeClr val="bg2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r>
              <a:rPr lang="fr-BE" sz="2400" b="1" dirty="0" smtClean="0">
                <a:ln>
                  <a:solidFill>
                    <a:schemeClr val="bg2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Kortrijk</a:t>
            </a:r>
            <a:endParaRPr lang="en-GB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  <a:p>
            <a:pPr algn="l"/>
            <a:endParaRPr lang="en-GB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0" y="-243408"/>
            <a:ext cx="9144000" cy="2249488"/>
          </a:xfrm>
          <a:prstGeom prst="rect">
            <a:avLst/>
          </a:prstGeom>
          <a:ln>
            <a:noFill/>
          </a:ln>
        </p:spPr>
        <p:txBody>
          <a:bodyPr vert="horz" anchor="ctr">
            <a:noAutofit/>
          </a:bodyPr>
          <a:lstStyle/>
          <a:p>
            <a:pPr marL="814388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j-ea"/>
                <a:cs typeface="Arial" pitchFamily="34" charset="0"/>
              </a:rPr>
              <a:t>Stabiele</a:t>
            </a:r>
            <a:r>
              <a:rPr kumimoji="0" lang="en-GB" sz="3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j-ea"/>
                <a:cs typeface="Arial" pitchFamily="34" charset="0"/>
              </a:rPr>
              <a:t> </a:t>
            </a:r>
            <a:r>
              <a:rPr kumimoji="0" lang="en-GB" sz="36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j-ea"/>
                <a:cs typeface="Arial" pitchFamily="34" charset="0"/>
              </a:rPr>
              <a:t>expressie</a:t>
            </a:r>
            <a:r>
              <a:rPr kumimoji="0" lang="en-GB" sz="3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j-ea"/>
                <a:cs typeface="Arial" pitchFamily="34" charset="0"/>
              </a:rPr>
              <a:t> en </a:t>
            </a:r>
            <a:r>
              <a:rPr kumimoji="0" lang="en-GB" sz="36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j-ea"/>
                <a:cs typeface="Arial" pitchFamily="34" charset="0"/>
              </a:rPr>
              <a:t>secretie</a:t>
            </a:r>
            <a:r>
              <a:rPr kumimoji="0" lang="en-GB" sz="3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j-ea"/>
                <a:cs typeface="Arial" pitchFamily="34" charset="0"/>
              </a:rPr>
              <a:t> van </a:t>
            </a:r>
            <a:r>
              <a:rPr kumimoji="0" lang="en-GB" sz="36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j-ea"/>
                <a:cs typeface="Arial" pitchFamily="34" charset="0"/>
              </a:rPr>
              <a:t>solubel</a:t>
            </a:r>
            <a:r>
              <a:rPr kumimoji="0" lang="en-GB" sz="3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j-ea"/>
                <a:cs typeface="Arial" pitchFamily="34" charset="0"/>
              </a:rPr>
              <a:t> </a:t>
            </a:r>
            <a:r>
              <a:rPr kumimoji="0" lang="en-GB" sz="36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j-ea"/>
                <a:cs typeface="Arial" pitchFamily="34" charset="0"/>
              </a:rPr>
              <a:t>humaan</a:t>
            </a:r>
            <a:r>
              <a:rPr kumimoji="0" lang="en-GB" sz="3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j-ea"/>
                <a:cs typeface="Arial" pitchFamily="34" charset="0"/>
              </a:rPr>
              <a:t> CD40 </a:t>
            </a:r>
            <a:r>
              <a:rPr kumimoji="0" lang="en-GB" sz="36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j-ea"/>
                <a:cs typeface="Arial" pitchFamily="34" charset="0"/>
              </a:rPr>
              <a:t>ligand</a:t>
            </a:r>
            <a:r>
              <a:rPr kumimoji="0" lang="en-GB" sz="3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j-ea"/>
                <a:cs typeface="Arial" pitchFamily="34" charset="0"/>
              </a:rPr>
              <a:t> (CD154) in </a:t>
            </a:r>
            <a:r>
              <a:rPr kumimoji="0" lang="en-GB" sz="36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j-ea"/>
                <a:cs typeface="Arial" pitchFamily="34" charset="0"/>
              </a:rPr>
              <a:t>een</a:t>
            </a:r>
            <a:r>
              <a:rPr kumimoji="0" lang="en-GB" sz="3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j-ea"/>
                <a:cs typeface="Arial" pitchFamily="34" charset="0"/>
              </a:rPr>
              <a:t> eukaryote </a:t>
            </a:r>
            <a:r>
              <a:rPr kumimoji="0" lang="en-GB" sz="36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j-ea"/>
                <a:cs typeface="Arial" pitchFamily="34" charset="0"/>
              </a:rPr>
              <a:t>cellijn</a:t>
            </a:r>
            <a:endParaRPr kumimoji="0" lang="en-GB" sz="3600" b="1" i="0" u="none" strike="noStrike" kern="1200" cap="none" spc="0" normalizeH="0" baseline="0" noProof="0" dirty="0">
              <a:ln w="6350">
                <a:noFill/>
              </a:ln>
              <a:solidFill>
                <a:schemeClr val="accent1">
                  <a:tint val="83000"/>
                  <a:satMod val="150000"/>
                </a:schemeClr>
              </a:solidFill>
              <a:effectLst/>
              <a:uLnTx/>
              <a:uFillTx/>
              <a:latin typeface="+mn-lt"/>
              <a:ea typeface="+mj-ea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9950" y="6286500"/>
            <a:ext cx="57340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Inleiding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Stabiele sCD40L cellijn -&gt;</a:t>
            </a:r>
          </a:p>
          <a:p>
            <a:r>
              <a:rPr lang="nl-BE" dirty="0" err="1" smtClean="0"/>
              <a:t>Geïmortaliseerde</a:t>
            </a:r>
            <a:r>
              <a:rPr lang="nl-BE" dirty="0" smtClean="0"/>
              <a:t> humane B cellen in cultuur houden -&gt;</a:t>
            </a:r>
          </a:p>
          <a:p>
            <a:r>
              <a:rPr lang="nl-BE" dirty="0" smtClean="0"/>
              <a:t>Antilichaam generatie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9A42-3273-4603-9077-322DEC1B98D7}" type="slidenum">
              <a:rPr lang="nl-BE" smtClean="0"/>
              <a:pPr/>
              <a:t>3</a:t>
            </a:fld>
            <a:endParaRPr lang="nl-BE"/>
          </a:p>
        </p:txBody>
      </p:sp>
      <p:sp>
        <p:nvSpPr>
          <p:cNvPr id="6" name="TextBox 5"/>
          <p:cNvSpPr txBox="1"/>
          <p:nvPr/>
        </p:nvSpPr>
        <p:spPr>
          <a:xfrm>
            <a:off x="0" y="6488668"/>
            <a:ext cx="3851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Inleiding</a:t>
            </a:r>
            <a:endParaRPr lang="nl-B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1145282"/>
          </a:xfrm>
        </p:spPr>
        <p:txBody>
          <a:bodyPr>
            <a:normAutofit fontScale="90000"/>
          </a:bodyPr>
          <a:lstStyle/>
          <a:p>
            <a:pPr algn="ctr"/>
            <a:r>
              <a:rPr lang="nl-BE" dirty="0" smtClean="0"/>
              <a:t>Antilichamen in diagnostiek en geneeskunde</a:t>
            </a:r>
            <a:endParaRPr lang="nl-BE" dirty="0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nl-BE" sz="3200" dirty="0" smtClean="0"/>
          </a:p>
          <a:p>
            <a:pPr algn="ctr"/>
            <a:endParaRPr lang="nl-BE" sz="3200" dirty="0" smtClean="0"/>
          </a:p>
          <a:p>
            <a:pPr algn="ctr"/>
            <a:r>
              <a:rPr lang="nl-BE" sz="3200" dirty="0" smtClean="0"/>
              <a:t>Muis Al -&gt; </a:t>
            </a:r>
            <a:r>
              <a:rPr lang="nl-BE" sz="3200" dirty="0" err="1" smtClean="0"/>
              <a:t>chimere</a:t>
            </a:r>
            <a:r>
              <a:rPr lang="nl-BE" sz="3200" dirty="0" smtClean="0"/>
              <a:t> Al -&gt; gehumaniseerde </a:t>
            </a:r>
            <a:r>
              <a:rPr lang="nl-BE" sz="3200" dirty="0" err="1" smtClean="0"/>
              <a:t>Al-</a:t>
            </a:r>
            <a:r>
              <a:rPr lang="nl-BE" sz="3200" dirty="0" smtClean="0"/>
              <a:t>&gt; humane Al</a:t>
            </a:r>
            <a:endParaRPr lang="nl-BE" dirty="0" smtClean="0"/>
          </a:p>
          <a:p>
            <a:pPr algn="ctr"/>
            <a:endParaRPr lang="nl-BE" dirty="0" smtClean="0"/>
          </a:p>
          <a:p>
            <a:pPr algn="ctr">
              <a:buNone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9A42-3273-4603-9077-322DEC1B98D7}" type="slidenum">
              <a:rPr lang="nl-BE" smtClean="0"/>
              <a:pPr/>
              <a:t>4</a:t>
            </a:fld>
            <a:endParaRPr lang="nl-BE" dirty="0"/>
          </a:p>
        </p:txBody>
      </p:sp>
      <p:sp>
        <p:nvSpPr>
          <p:cNvPr id="18434" name="AutoShape 2" descr="http://1.bp.blogspot.com/-g99-jMFodGc/Ttv7guibf_I/AAAAAAAAADU/yXsFRKWacHE/s1600/bone+marro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4426301"/>
            <a:ext cx="5328592" cy="2431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691680" y="16288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Diagnose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Therapie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Weefseltypering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Kanker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ELISA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Auto-immuunziekten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err="1" smtClean="0"/>
                        <a:t>serotypering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Transplantatie</a:t>
                      </a:r>
                      <a:endParaRPr lang="nl-B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6488668"/>
            <a:ext cx="3851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Inleiding</a:t>
            </a:r>
            <a:endParaRPr lang="nl-B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3800" dirty="0" smtClean="0"/>
              <a:t>Generatie van volledig humane antilichamen</a:t>
            </a:r>
            <a:endParaRPr lang="nl-BE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 smtClean="0"/>
              <a:t>Faag</a:t>
            </a:r>
            <a:r>
              <a:rPr lang="nl-BE" dirty="0" smtClean="0"/>
              <a:t> display</a:t>
            </a:r>
          </a:p>
          <a:p>
            <a:r>
              <a:rPr lang="nl-BE" dirty="0" smtClean="0"/>
              <a:t>Transgene muizen</a:t>
            </a:r>
          </a:p>
          <a:p>
            <a:r>
              <a:rPr lang="nl-BE" dirty="0" err="1" smtClean="0"/>
              <a:t>Gehumanizeerde</a:t>
            </a:r>
            <a:r>
              <a:rPr lang="nl-BE" dirty="0" smtClean="0"/>
              <a:t> muizen</a:t>
            </a:r>
          </a:p>
          <a:p>
            <a:r>
              <a:rPr lang="nl-BE" dirty="0" err="1" smtClean="0"/>
              <a:t>Immortalisatie</a:t>
            </a:r>
            <a:r>
              <a:rPr lang="nl-BE" dirty="0" smtClean="0"/>
              <a:t> van naïeve B cel bibliotheken</a:t>
            </a:r>
          </a:p>
          <a:p>
            <a:r>
              <a:rPr lang="nl-BE" dirty="0" err="1" smtClean="0"/>
              <a:t>Immortalisatie</a:t>
            </a:r>
            <a:r>
              <a:rPr lang="nl-BE" dirty="0" smtClean="0"/>
              <a:t> van primaire B cellen uit patiënten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9A42-3273-4603-9077-322DEC1B98D7}" type="slidenum">
              <a:rPr lang="nl-BE" smtClean="0"/>
              <a:pPr/>
              <a:t>5</a:t>
            </a:fld>
            <a:endParaRPr lang="nl-BE"/>
          </a:p>
        </p:txBody>
      </p:sp>
      <p:sp>
        <p:nvSpPr>
          <p:cNvPr id="6" name="TextBox 5"/>
          <p:cNvSpPr txBox="1"/>
          <p:nvPr/>
        </p:nvSpPr>
        <p:spPr>
          <a:xfrm>
            <a:off x="0" y="6488668"/>
            <a:ext cx="3851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Inleiding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4400" dirty="0" smtClean="0"/>
              <a:t>Doelstelling</a:t>
            </a:r>
            <a:endParaRPr lang="nl-BE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 smtClean="0"/>
              <a:t>Immortalisatie</a:t>
            </a:r>
            <a:r>
              <a:rPr lang="nl-BE" dirty="0" smtClean="0"/>
              <a:t> van primaire B cellen uit patiënten via infectie met EBV</a:t>
            </a:r>
          </a:p>
          <a:p>
            <a:r>
              <a:rPr lang="nl-BE" dirty="0" smtClean="0"/>
              <a:t>Additionele signalen nodig waaronder CD40 triggering via CD40L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9A42-3273-4603-9077-322DEC1B98D7}" type="slidenum">
              <a:rPr lang="nl-BE" smtClean="0"/>
              <a:pPr/>
              <a:t>6</a:t>
            </a:fld>
            <a:endParaRPr lang="nl-BE"/>
          </a:p>
        </p:txBody>
      </p:sp>
      <p:pic>
        <p:nvPicPr>
          <p:cNvPr id="5" name="Picture 4" descr="http://wenliang.myweb.uga.edu/mystudy/immunology/ScienceOfImmunology/NotesImages/Topic253NotesImage1.gif"/>
          <p:cNvPicPr/>
          <p:nvPr/>
        </p:nvPicPr>
        <p:blipFill rotWithShape="1">
          <a:blip r:embed="rId2" cstate="print"/>
          <a:srcRect b="14044"/>
          <a:stretch/>
        </p:blipFill>
        <p:spPr bwMode="auto">
          <a:xfrm>
            <a:off x="611560" y="3933056"/>
            <a:ext cx="7524328" cy="23488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sz="4400" dirty="0" smtClean="0"/>
              <a:t>Doelstelling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Membraangebonden</a:t>
            </a:r>
          </a:p>
          <a:p>
            <a:pPr lvl="1"/>
            <a:r>
              <a:rPr lang="nl-BE" dirty="0" smtClean="0"/>
              <a:t>2 populaties: B cellen + HEK </a:t>
            </a:r>
            <a:r>
              <a:rPr lang="nl-BE" dirty="0" smtClean="0"/>
              <a:t>cellen</a:t>
            </a:r>
          </a:p>
          <a:p>
            <a:pPr lvl="1"/>
            <a:r>
              <a:rPr lang="nl-BE" dirty="0" smtClean="0"/>
              <a:t>-&gt; cocultuur</a:t>
            </a:r>
            <a:endParaRPr lang="nl-BE" dirty="0" smtClean="0"/>
          </a:p>
          <a:p>
            <a:endParaRPr lang="nl-BE" dirty="0" smtClean="0"/>
          </a:p>
          <a:p>
            <a:r>
              <a:rPr lang="nl-BE" dirty="0" err="1" smtClean="0"/>
              <a:t>Solubel</a:t>
            </a:r>
            <a:endParaRPr lang="nl-BE" dirty="0" smtClean="0"/>
          </a:p>
          <a:p>
            <a:pPr lvl="1"/>
            <a:r>
              <a:rPr lang="nl-BE" dirty="0" smtClean="0"/>
              <a:t>1 populatie: B cellen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9A42-3273-4603-9077-322DEC1B98D7}" type="slidenum">
              <a:rPr lang="nl-BE" smtClean="0"/>
              <a:pPr/>
              <a:t>7</a:t>
            </a:fld>
            <a:endParaRPr lang="nl-BE"/>
          </a:p>
        </p:txBody>
      </p:sp>
      <p:sp>
        <p:nvSpPr>
          <p:cNvPr id="6" name="TextBox 5"/>
          <p:cNvSpPr txBox="1"/>
          <p:nvPr/>
        </p:nvSpPr>
        <p:spPr>
          <a:xfrm>
            <a:off x="0" y="6488668"/>
            <a:ext cx="3851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Inleiding</a:t>
            </a:r>
            <a:endParaRPr lang="nl-BE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algn="ctr"/>
            <a:r>
              <a:rPr lang="nl-BE" dirty="0" smtClean="0"/>
              <a:t>Overzicht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BE" dirty="0" smtClean="0"/>
              <a:t>Inleiding</a:t>
            </a:r>
            <a:endParaRPr lang="nl-BE" b="1" dirty="0" smtClean="0"/>
          </a:p>
          <a:p>
            <a:pPr lvl="0">
              <a:buNone/>
              <a:defRPr/>
            </a:pPr>
            <a:r>
              <a:rPr lang="nl-BE" b="1" dirty="0" smtClean="0"/>
              <a:t>Experimenteel</a:t>
            </a:r>
          </a:p>
          <a:p>
            <a:pPr lvl="0">
              <a:buFont typeface="Arial" pitchFamily="34" charset="0"/>
              <a:buChar char="•"/>
              <a:defRPr/>
            </a:pPr>
            <a:r>
              <a:rPr lang="nl-BE" sz="2400" dirty="0" smtClean="0"/>
              <a:t>Klonering</a:t>
            </a:r>
          </a:p>
          <a:p>
            <a:pPr lvl="0">
              <a:buFont typeface="Arial" pitchFamily="34" charset="0"/>
              <a:buChar char="•"/>
              <a:defRPr/>
            </a:pPr>
            <a:r>
              <a:rPr lang="nl-BE" sz="2400" dirty="0" err="1" smtClean="0"/>
              <a:t>Transfectie</a:t>
            </a:r>
            <a:endParaRPr lang="nl-BE" sz="2400" dirty="0" smtClean="0"/>
          </a:p>
          <a:p>
            <a:pPr lvl="0">
              <a:buFont typeface="Arial" pitchFamily="34" charset="0"/>
              <a:buChar char="•"/>
              <a:defRPr/>
            </a:pPr>
            <a:r>
              <a:rPr lang="nl-BE" sz="2400" dirty="0" smtClean="0"/>
              <a:t>Evaluatie van sCD40L expressie</a:t>
            </a:r>
          </a:p>
          <a:p>
            <a:pPr lvl="0">
              <a:buNone/>
              <a:defRPr/>
            </a:pPr>
            <a:r>
              <a:rPr lang="nl-BE" dirty="0" smtClean="0"/>
              <a:t>Resultaten en discussie</a:t>
            </a:r>
          </a:p>
          <a:p>
            <a:pPr>
              <a:buNone/>
            </a:pPr>
            <a:r>
              <a:rPr lang="nl-BE" dirty="0" smtClean="0"/>
              <a:t>Besluit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9A42-3273-4603-9077-322DEC1B98D7}" type="slidenum">
              <a:rPr lang="nl-BE" smtClean="0"/>
              <a:pPr/>
              <a:t>8</a:t>
            </a:fld>
            <a:endParaRPr lang="nl-B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nl-BE" sz="3800" dirty="0" smtClean="0"/>
              <a:t>Klonering</a:t>
            </a:r>
            <a:endParaRPr lang="nl-BE" sz="38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9A42-3273-4603-9077-322DEC1B98D7}" type="slidenum">
              <a:rPr lang="nl-BE" smtClean="0"/>
              <a:pPr/>
              <a:t>9</a:t>
            </a:fld>
            <a:endParaRPr lang="nl-BE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2338280"/>
          </a:xfrm>
        </p:spPr>
        <p:txBody>
          <a:bodyPr/>
          <a:lstStyle/>
          <a:p>
            <a:r>
              <a:rPr lang="nl-BE" dirty="0" smtClean="0"/>
              <a:t>Amplificatie </a:t>
            </a:r>
            <a:r>
              <a:rPr lang="nl-BE" dirty="0" err="1" smtClean="0"/>
              <a:t>insert</a:t>
            </a:r>
            <a:r>
              <a:rPr lang="nl-BE" dirty="0" smtClean="0"/>
              <a:t>: (</a:t>
            </a:r>
            <a:r>
              <a:rPr lang="nl-BE" dirty="0" err="1" smtClean="0"/>
              <a:t>IgK</a:t>
            </a:r>
            <a:r>
              <a:rPr lang="nl-BE" dirty="0" smtClean="0"/>
              <a:t>)sCD40L</a:t>
            </a:r>
          </a:p>
          <a:p>
            <a:r>
              <a:rPr lang="nl-BE" dirty="0" smtClean="0"/>
              <a:t>Digestie van de pcDNA6.1(+) vector</a:t>
            </a:r>
          </a:p>
          <a:p>
            <a:r>
              <a:rPr lang="nl-BE" dirty="0" smtClean="0"/>
              <a:t>Kwaliteitscontrole </a:t>
            </a:r>
          </a:p>
          <a:p>
            <a:r>
              <a:rPr lang="nl-BE" dirty="0" err="1" smtClean="0"/>
              <a:t>Opzuivering</a:t>
            </a:r>
            <a:r>
              <a:rPr lang="nl-BE" dirty="0" smtClean="0"/>
              <a:t> DNA uit gel</a:t>
            </a:r>
          </a:p>
          <a:p>
            <a:endParaRPr lang="nl-BE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488668"/>
            <a:ext cx="3851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Experimenteel</a:t>
            </a:r>
            <a:endParaRPr lang="nl-B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4397</TotalTime>
  <Words>571</Words>
  <Application>Microsoft Office PowerPoint</Application>
  <PresentationFormat>On-screen Show (4:3)</PresentationFormat>
  <Paragraphs>275</Paragraphs>
  <Slides>26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Verve</vt:lpstr>
      <vt:lpstr>Stabiele expressie en secretie van solubel humaan CD40 ligand (CD154) in een eukaryote cellijn</vt:lpstr>
      <vt:lpstr>Overzicht</vt:lpstr>
      <vt:lpstr>Inleiding</vt:lpstr>
      <vt:lpstr>Antilichamen in diagnostiek en geneeskunde</vt:lpstr>
      <vt:lpstr>Generatie van volledig humane antilichamen</vt:lpstr>
      <vt:lpstr>Doelstelling</vt:lpstr>
      <vt:lpstr>Doelstelling</vt:lpstr>
      <vt:lpstr>Overzicht</vt:lpstr>
      <vt:lpstr>Klonering</vt:lpstr>
      <vt:lpstr>Klonering</vt:lpstr>
      <vt:lpstr>Klonering</vt:lpstr>
      <vt:lpstr>Transfectie</vt:lpstr>
      <vt:lpstr>Kwantificatie sCD40L: ELISA</vt:lpstr>
      <vt:lpstr>Kwantificatie sCD40L: Western blot</vt:lpstr>
      <vt:lpstr>Overzicht</vt:lpstr>
      <vt:lpstr>Klonering</vt:lpstr>
      <vt:lpstr>Plasmideopzuivering</vt:lpstr>
      <vt:lpstr>Sequenering</vt:lpstr>
      <vt:lpstr>Transfectie 1 t.e.m. 3</vt:lpstr>
      <vt:lpstr>Blasticidine gevoeligheidsbepaling</vt:lpstr>
      <vt:lpstr>Transfectie 4</vt:lpstr>
      <vt:lpstr>Transfectie 4</vt:lpstr>
      <vt:lpstr>Overzicht</vt:lpstr>
      <vt:lpstr>Besluit</vt:lpstr>
      <vt:lpstr>Toekomst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RNA isolatie via  Promega®  SV Total RNA Isolation</dc:title>
  <dc:creator>Stefanie Paesbrugghe</dc:creator>
  <cp:lastModifiedBy>Glenn Logie</cp:lastModifiedBy>
  <cp:revision>232</cp:revision>
  <dcterms:created xsi:type="dcterms:W3CDTF">2012-04-24T19:24:08Z</dcterms:created>
  <dcterms:modified xsi:type="dcterms:W3CDTF">2013-06-19T17:37:55Z</dcterms:modified>
</cp:coreProperties>
</file>