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56" r:id="rId2"/>
    <p:sldId id="257" r:id="rId3"/>
    <p:sldId id="281" r:id="rId4"/>
    <p:sldId id="258" r:id="rId5"/>
    <p:sldId id="264" r:id="rId6"/>
    <p:sldId id="282" r:id="rId7"/>
    <p:sldId id="259" r:id="rId8"/>
    <p:sldId id="265" r:id="rId9"/>
    <p:sldId id="283" r:id="rId10"/>
    <p:sldId id="260" r:id="rId11"/>
    <p:sldId id="285" r:id="rId12"/>
    <p:sldId id="275" r:id="rId13"/>
    <p:sldId id="286" r:id="rId14"/>
    <p:sldId id="278" r:id="rId15"/>
    <p:sldId id="280" r:id="rId16"/>
    <p:sldId id="290" r:id="rId17"/>
    <p:sldId id="291" r:id="rId18"/>
    <p:sldId id="304" r:id="rId19"/>
    <p:sldId id="288" r:id="rId20"/>
    <p:sldId id="296" r:id="rId21"/>
    <p:sldId id="297" r:id="rId22"/>
    <p:sldId id="293" r:id="rId23"/>
    <p:sldId id="295" r:id="rId24"/>
    <p:sldId id="302" r:id="rId25"/>
    <p:sldId id="300" r:id="rId26"/>
    <p:sldId id="299" r:id="rId27"/>
    <p:sldId id="301" r:id="rId28"/>
    <p:sldId id="303" r:id="rId2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Borisovna Ladik" initials="MBL" lastIdx="14" clrIdx="0"/>
  <p:cmAuthor id="1" name="SarahPC" initials="S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1691" autoAdjust="0"/>
  </p:normalViewPr>
  <p:slideViewPr>
    <p:cSldViewPr>
      <p:cViewPr varScale="1">
        <p:scale>
          <a:sx n="67" d="100"/>
          <a:sy n="67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2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mTNF 1.000 IU/mL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Sheet2!$B$61</c:f>
              <c:strCache>
                <c:ptCount val="1"/>
                <c:pt idx="0">
                  <c:v>mTNF+TAKi</c:v>
                </c:pt>
              </c:strCache>
            </c:strRef>
          </c:tx>
          <c:cat>
            <c:multiLvlStrRef>
              <c:f>Sheet2!$C$53:$AD$54</c:f>
              <c:multiLvlStrCache>
                <c:ptCount val="2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</c:lvl>
                <c:lvl>
                  <c:pt idx="0">
                    <c:v>Time (hour)</c:v>
                  </c:pt>
                </c:lvl>
              </c:multiLvlStrCache>
            </c:multiLvlStrRef>
          </c:cat>
          <c:val>
            <c:numRef>
              <c:f>Sheet2!$C$61:$AD$61</c:f>
              <c:numCache>
                <c:formatCode>0.0</c:formatCode>
                <c:ptCount val="28"/>
                <c:pt idx="0">
                  <c:v>0</c:v>
                </c:pt>
                <c:pt idx="1">
                  <c:v>5.0275736263272757</c:v>
                </c:pt>
                <c:pt idx="2">
                  <c:v>15.503601650941</c:v>
                </c:pt>
                <c:pt idx="3">
                  <c:v>30.453435807676371</c:v>
                </c:pt>
                <c:pt idx="4">
                  <c:v>45.950797914970288</c:v>
                </c:pt>
                <c:pt idx="5">
                  <c:v>61.599418163420189</c:v>
                </c:pt>
                <c:pt idx="6">
                  <c:v>74.414486642088804</c:v>
                </c:pt>
                <c:pt idx="7">
                  <c:v>82.725226288862672</c:v>
                </c:pt>
                <c:pt idx="8">
                  <c:v>88.198541513685925</c:v>
                </c:pt>
                <c:pt idx="9">
                  <c:v>90.596298533001189</c:v>
                </c:pt>
                <c:pt idx="10">
                  <c:v>93.003576697673083</c:v>
                </c:pt>
                <c:pt idx="11">
                  <c:v>94.16376251725157</c:v>
                </c:pt>
                <c:pt idx="12">
                  <c:v>94.736825479059164</c:v>
                </c:pt>
                <c:pt idx="13">
                  <c:v>94.944789074048344</c:v>
                </c:pt>
                <c:pt idx="14">
                  <c:v>95.043495596644391</c:v>
                </c:pt>
                <c:pt idx="15">
                  <c:v>94.908326372722442</c:v>
                </c:pt>
                <c:pt idx="16">
                  <c:v>94.179650677474939</c:v>
                </c:pt>
                <c:pt idx="17">
                  <c:v>94.082095913721702</c:v>
                </c:pt>
                <c:pt idx="18">
                  <c:v>93.351525279669232</c:v>
                </c:pt>
                <c:pt idx="19">
                  <c:v>92.178170985847075</c:v>
                </c:pt>
                <c:pt idx="20">
                  <c:v>91.817282300708698</c:v>
                </c:pt>
                <c:pt idx="21">
                  <c:v>91.64758653874101</c:v>
                </c:pt>
                <c:pt idx="22">
                  <c:v>90.35958926282261</c:v>
                </c:pt>
                <c:pt idx="23">
                  <c:v>89.666605808479289</c:v>
                </c:pt>
                <c:pt idx="24">
                  <c:v>89.048075534136117</c:v>
                </c:pt>
                <c:pt idx="25">
                  <c:v>88.337696465035947</c:v>
                </c:pt>
                <c:pt idx="26">
                  <c:v>87.508968168424687</c:v>
                </c:pt>
                <c:pt idx="27">
                  <c:v>87.073461078006318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Sheet2!$B$62</c:f>
              <c:strCache>
                <c:ptCount val="1"/>
                <c:pt idx="0">
                  <c:v>mTNF+zVAD+TAKi</c:v>
                </c:pt>
              </c:strCache>
            </c:strRef>
          </c:tx>
          <c:cat>
            <c:multiLvlStrRef>
              <c:f>Sheet2!$C$53:$AD$54</c:f>
              <c:multiLvlStrCache>
                <c:ptCount val="2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</c:lvl>
                <c:lvl>
                  <c:pt idx="0">
                    <c:v>Time (hour)</c:v>
                  </c:pt>
                </c:lvl>
              </c:multiLvlStrCache>
            </c:multiLvlStrRef>
          </c:cat>
          <c:val>
            <c:numRef>
              <c:f>Sheet2!$C$62:$AD$62</c:f>
              <c:numCache>
                <c:formatCode>0.0</c:formatCode>
                <c:ptCount val="28"/>
                <c:pt idx="0">
                  <c:v>0</c:v>
                </c:pt>
                <c:pt idx="1">
                  <c:v>5.7702514138293433</c:v>
                </c:pt>
                <c:pt idx="2">
                  <c:v>35.473794884532808</c:v>
                </c:pt>
                <c:pt idx="3">
                  <c:v>55.126897541010571</c:v>
                </c:pt>
                <c:pt idx="4">
                  <c:v>65.009392892177289</c:v>
                </c:pt>
                <c:pt idx="5">
                  <c:v>72.226789779914</c:v>
                </c:pt>
                <c:pt idx="6">
                  <c:v>78.746654209383365</c:v>
                </c:pt>
                <c:pt idx="7">
                  <c:v>84.179142070051142</c:v>
                </c:pt>
                <c:pt idx="8">
                  <c:v>88.856569518648868</c:v>
                </c:pt>
                <c:pt idx="9">
                  <c:v>91.328539795173739</c:v>
                </c:pt>
                <c:pt idx="10">
                  <c:v>93.678650858313048</c:v>
                </c:pt>
                <c:pt idx="11">
                  <c:v>95.292442069308862</c:v>
                </c:pt>
                <c:pt idx="12">
                  <c:v>96.696971802955517</c:v>
                </c:pt>
                <c:pt idx="13">
                  <c:v>97.368637161880443</c:v>
                </c:pt>
                <c:pt idx="14">
                  <c:v>98.292137249255546</c:v>
                </c:pt>
                <c:pt idx="15">
                  <c:v>99.325429467044813</c:v>
                </c:pt>
                <c:pt idx="16">
                  <c:v>99.717203007614245</c:v>
                </c:pt>
                <c:pt idx="17">
                  <c:v>100.5536062627107</c:v>
                </c:pt>
                <c:pt idx="18">
                  <c:v>100.617013730233</c:v>
                </c:pt>
                <c:pt idx="19">
                  <c:v>100.8137617142054</c:v>
                </c:pt>
                <c:pt idx="20">
                  <c:v>101.4832400619382</c:v>
                </c:pt>
                <c:pt idx="21">
                  <c:v>102.3542025260044</c:v>
                </c:pt>
                <c:pt idx="22">
                  <c:v>102.1776710217929</c:v>
                </c:pt>
                <c:pt idx="23">
                  <c:v>102.79143464482731</c:v>
                </c:pt>
                <c:pt idx="24">
                  <c:v>103.430355477932</c:v>
                </c:pt>
                <c:pt idx="25">
                  <c:v>103.88875834428249</c:v>
                </c:pt>
                <c:pt idx="26">
                  <c:v>104.6274080575031</c:v>
                </c:pt>
                <c:pt idx="27">
                  <c:v>105.8137804622346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59680"/>
        <c:axId val="33602560"/>
      </c:lineChart>
      <c:catAx>
        <c:axId val="335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602560"/>
        <c:crosses val="autoZero"/>
        <c:auto val="1"/>
        <c:lblAlgn val="ctr"/>
        <c:lblOffset val="100"/>
        <c:noMultiLvlLbl val="0"/>
      </c:catAx>
      <c:valAx>
        <c:axId val="33602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 dirty="0" smtClean="0"/>
                  <a:t>% </a:t>
                </a:r>
                <a:r>
                  <a:rPr lang="nl-BE" dirty="0" err="1" smtClean="0"/>
                  <a:t>cell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death</a:t>
                </a:r>
                <a:r>
                  <a:rPr lang="nl-BE" dirty="0" smtClean="0"/>
                  <a:t> </a:t>
                </a:r>
                <a:r>
                  <a:rPr lang="nl-BE" baseline="0" dirty="0" smtClean="0"/>
                  <a:t>(%)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33559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13T13:07:24.551" idx="3">
    <p:pos x="10" y="-298"/>
    <p:text>Aanduiden met kadertjes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6-13T13:08:08.277" idx="7">
    <p:pos x="10" y="10"/>
    <p:text>Nodig? mss verborgen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5ED6F-0CE2-4049-BACF-4094A07A06D4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90B5-7A0B-4DB4-9A02-A1AAA35DD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83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90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187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90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05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659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- </a:t>
            </a:r>
            <a:r>
              <a:rPr lang="nl-BE" dirty="0" err="1" smtClean="0"/>
              <a:t>There</a:t>
            </a:r>
            <a:r>
              <a:rPr lang="nl-BE" dirty="0" smtClean="0"/>
              <a:t> are </a:t>
            </a:r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forms</a:t>
            </a:r>
            <a:r>
              <a:rPr lang="nl-BE" dirty="0" smtClean="0"/>
              <a:t> of </a:t>
            </a:r>
            <a:r>
              <a:rPr lang="nl-BE" dirty="0" err="1" smtClean="0"/>
              <a:t>cell</a:t>
            </a:r>
            <a:r>
              <a:rPr lang="nl-BE" dirty="0" smtClean="0"/>
              <a:t> </a:t>
            </a:r>
            <a:r>
              <a:rPr lang="nl-BE" dirty="0" err="1" smtClean="0"/>
              <a:t>death</a:t>
            </a:r>
            <a:r>
              <a:rPr lang="nl-BE" dirty="0" smtClean="0"/>
              <a:t>: </a:t>
            </a:r>
            <a:r>
              <a:rPr lang="nl-BE" dirty="0" err="1" smtClean="0"/>
              <a:t>apoptosis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necrosis</a:t>
            </a:r>
            <a:r>
              <a:rPr lang="nl-BE" baseline="0" dirty="0" smtClean="0"/>
              <a:t> –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shortly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mention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morfological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differences</a:t>
            </a:r>
            <a:r>
              <a:rPr lang="nl-B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Discovered that necrosis also can be stimulated by different stimuli like TNF =&gt; regulated   </a:t>
            </a:r>
          </a:p>
          <a:p>
            <a:pPr marL="171450" indent="-171450">
              <a:buFontTx/>
              <a:buChar char="-"/>
            </a:pPr>
            <a:endParaRPr lang="nl-BE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smtClean="0"/>
              <a:t>source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97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Pathway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apoptosis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necroptosis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mention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differences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discuss</a:t>
            </a:r>
            <a:r>
              <a:rPr lang="nl-BE" baseline="0" dirty="0" smtClean="0"/>
              <a:t> different </a:t>
            </a:r>
            <a:r>
              <a:rPr lang="nl-BE" baseline="0" dirty="0" err="1" smtClean="0"/>
              <a:t>components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necroptosis</a:t>
            </a:r>
            <a:r>
              <a:rPr lang="nl-BE" baseline="0" dirty="0" smtClean="0"/>
              <a:t>)</a:t>
            </a:r>
            <a:endParaRPr lang="nl-BE" dirty="0" smtClean="0"/>
          </a:p>
          <a:p>
            <a:r>
              <a:rPr lang="nl-BE" dirty="0" smtClean="0"/>
              <a:t>In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example</a:t>
            </a:r>
            <a:r>
              <a:rPr lang="nl-BE" dirty="0" smtClean="0"/>
              <a:t>: </a:t>
            </a:r>
            <a:br>
              <a:rPr lang="nl-BE" dirty="0" smtClean="0"/>
            </a:br>
            <a:r>
              <a:rPr lang="nl-BE" dirty="0" smtClean="0"/>
              <a:t>* binding of TNF-</a:t>
            </a:r>
            <a:r>
              <a:rPr lang="el-GR" dirty="0" smtClean="0"/>
              <a:t>α</a:t>
            </a:r>
            <a:r>
              <a:rPr lang="nl-BE" dirty="0" smtClean="0"/>
              <a:t> </a:t>
            </a:r>
            <a:r>
              <a:rPr lang="nl-BE" dirty="0" err="1" smtClean="0"/>
              <a:t>activates</a:t>
            </a:r>
            <a:r>
              <a:rPr lang="nl-BE" dirty="0" smtClean="0"/>
              <a:t> the receptor on the </a:t>
            </a:r>
            <a:r>
              <a:rPr lang="nl-BE" dirty="0" err="1" smtClean="0"/>
              <a:t>membrane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* </a:t>
            </a:r>
            <a:r>
              <a:rPr lang="nl-BE" baseline="0" dirty="0" err="1" smtClean="0"/>
              <a:t>activation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intracellular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proteins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interact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eachother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form a first complex. </a:t>
            </a:r>
            <a:br>
              <a:rPr lang="nl-BE" baseline="0" dirty="0" smtClean="0"/>
            </a:br>
            <a:r>
              <a:rPr lang="nl-BE" baseline="0" dirty="0" smtClean="0"/>
              <a:t>* second complex </a:t>
            </a:r>
            <a:r>
              <a:rPr lang="nl-BE" baseline="0" dirty="0" err="1" smtClean="0"/>
              <a:t>death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inducing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signalling</a:t>
            </a:r>
            <a:r>
              <a:rPr lang="nl-BE" baseline="0" dirty="0" smtClean="0"/>
              <a:t> complex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further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formed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apoptosis</a:t>
            </a:r>
            <a:r>
              <a:rPr lang="nl-BE" baseline="0" dirty="0" smtClean="0"/>
              <a:t> or </a:t>
            </a:r>
            <a:r>
              <a:rPr lang="nl-BE" baseline="0" dirty="0" err="1" smtClean="0"/>
              <a:t>necrosis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 RIPK1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3 are </a:t>
            </a:r>
            <a:r>
              <a:rPr lang="nl-BE" baseline="0" dirty="0" err="1" smtClean="0"/>
              <a:t>inactive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apoptosis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induced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 caspase-8 is </a:t>
            </a:r>
            <a:r>
              <a:rPr lang="nl-BE" baseline="0" dirty="0" err="1" smtClean="0"/>
              <a:t>inactive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necroptosis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induced</a:t>
            </a:r>
            <a:r>
              <a:rPr lang="nl-BE" baseline="0" dirty="0" smtClean="0"/>
              <a:t>. </a:t>
            </a:r>
          </a:p>
          <a:p>
            <a:endParaRPr lang="nl-BE" baseline="0" dirty="0" smtClean="0"/>
          </a:p>
          <a:p>
            <a:r>
              <a:rPr lang="nl-BE" baseline="0" dirty="0" smtClean="0"/>
              <a:t>*RIPK1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3 are </a:t>
            </a:r>
            <a:r>
              <a:rPr lang="nl-BE" baseline="0" dirty="0" err="1" smtClean="0"/>
              <a:t>capable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phosphorylate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each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activated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form a new complex the </a:t>
            </a:r>
            <a:r>
              <a:rPr lang="nl-BE" baseline="0" dirty="0" err="1" smtClean="0"/>
              <a:t>necrosome</a:t>
            </a:r>
            <a:r>
              <a:rPr lang="nl-BE" baseline="0" dirty="0" smtClean="0"/>
              <a:t>. A recent </a:t>
            </a:r>
            <a:r>
              <a:rPr lang="nl-BE" baseline="0" dirty="0" err="1" smtClean="0"/>
              <a:t>discovered</a:t>
            </a:r>
            <a:r>
              <a:rPr lang="nl-BE" baseline="0" dirty="0" smtClean="0"/>
              <a:t> molecule is mixed </a:t>
            </a:r>
            <a:r>
              <a:rPr lang="nl-BE" baseline="0" dirty="0" err="1" smtClean="0"/>
              <a:t>lineage</a:t>
            </a:r>
            <a:r>
              <a:rPr lang="nl-BE" baseline="0" dirty="0" smtClean="0"/>
              <a:t> kinase </a:t>
            </a:r>
            <a:r>
              <a:rPr lang="nl-BE" baseline="0" dirty="0" err="1" smtClean="0"/>
              <a:t>like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protein</a:t>
            </a:r>
            <a:r>
              <a:rPr lang="nl-BE" baseline="0" dirty="0" smtClean="0"/>
              <a:t> (MLKL)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phosphorylated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RIPK3.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much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known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protein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research is important. </a:t>
            </a:r>
            <a:br>
              <a:rPr lang="nl-BE" baseline="0" dirty="0" smtClean="0"/>
            </a:br>
            <a:r>
              <a:rPr lang="nl-BE" baseline="0" dirty="0" smtClean="0"/>
              <a:t/>
            </a:r>
            <a:br>
              <a:rPr lang="nl-BE" baseline="0" dirty="0" smtClean="0"/>
            </a:br>
            <a:r>
              <a:rPr lang="nl-BE" baseline="0" dirty="0" smtClean="0"/>
              <a:t>*A new research on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protein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search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 MLKL is </a:t>
            </a:r>
            <a:r>
              <a:rPr lang="nl-BE" baseline="0" dirty="0" err="1" smtClean="0"/>
              <a:t>cleaved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proteasen </a:t>
            </a:r>
            <a:r>
              <a:rPr lang="nl-BE" baseline="0" dirty="0" err="1" smtClean="0"/>
              <a:t>during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necroptosis</a:t>
            </a:r>
            <a:r>
              <a:rPr lang="nl-BE" baseline="0" dirty="0" smtClean="0"/>
              <a:t>. These </a:t>
            </a:r>
            <a:r>
              <a:rPr lang="nl-BE" baseline="0" dirty="0" err="1" smtClean="0"/>
              <a:t>proteases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maybe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cathepsins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are present </a:t>
            </a:r>
            <a:r>
              <a:rPr lang="nl-BE" baseline="0" dirty="0" err="1" smtClean="0"/>
              <a:t>during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necroptosis</a:t>
            </a:r>
            <a:r>
              <a:rPr lang="nl-BE" baseline="0" dirty="0" smtClean="0"/>
              <a:t>. </a:t>
            </a:r>
          </a:p>
          <a:p>
            <a:r>
              <a:rPr lang="nl-BE" baseline="0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7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MLKL is a new </a:t>
            </a:r>
            <a:r>
              <a:rPr lang="nl-BE" dirty="0" err="1" smtClean="0"/>
              <a:t>discovered</a:t>
            </a:r>
            <a:r>
              <a:rPr lang="nl-BE" baseline="0" dirty="0" smtClean="0"/>
              <a:t> component in the </a:t>
            </a:r>
            <a:r>
              <a:rPr lang="nl-BE" baseline="0" dirty="0" err="1" smtClean="0"/>
              <a:t>necrosome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there</a:t>
            </a:r>
            <a:r>
              <a:rPr lang="nl-BE" baseline="0" dirty="0" smtClean="0"/>
              <a:t> is a lot of research on it. </a:t>
            </a:r>
          </a:p>
          <a:p>
            <a:r>
              <a:rPr lang="nl-BE" baseline="0" dirty="0" smtClean="0"/>
              <a:t>First the research is on the kinase-</a:t>
            </a:r>
            <a:r>
              <a:rPr lang="nl-BE" baseline="0" dirty="0" err="1" smtClean="0"/>
              <a:t>activity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interaction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RIP-</a:t>
            </a:r>
            <a:r>
              <a:rPr lang="nl-BE" baseline="0" dirty="0" err="1" smtClean="0"/>
              <a:t>kinases</a:t>
            </a:r>
            <a:r>
              <a:rPr lang="nl-BE" baseline="0" dirty="0" smtClean="0"/>
              <a:t>. Second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research the </a:t>
            </a:r>
            <a:r>
              <a:rPr lang="nl-BE" baseline="0" dirty="0" err="1" smtClean="0"/>
              <a:t>localisation</a:t>
            </a:r>
            <a:r>
              <a:rPr lang="nl-BE" baseline="0" dirty="0" smtClean="0"/>
              <a:t>. </a:t>
            </a:r>
          </a:p>
          <a:p>
            <a:r>
              <a:rPr lang="nl-BE" baseline="0" dirty="0" err="1" smtClean="0"/>
              <a:t>Further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biochemical</a:t>
            </a:r>
            <a:r>
              <a:rPr lang="nl-BE" baseline="0" dirty="0" smtClean="0"/>
              <a:t> approaches </a:t>
            </a:r>
            <a:r>
              <a:rPr lang="nl-BE" baseline="0" dirty="0" err="1" smtClean="0"/>
              <a:t>like</a:t>
            </a:r>
            <a:r>
              <a:rPr lang="nl-BE" baseline="0" dirty="0" smtClean="0"/>
              <a:t> MLKL-</a:t>
            </a:r>
            <a:r>
              <a:rPr lang="nl-BE" baseline="0" dirty="0" err="1" smtClean="0"/>
              <a:t>antibodies</a:t>
            </a:r>
            <a:r>
              <a:rPr lang="nl-BE" baseline="0" dirty="0" smtClean="0"/>
              <a:t>, these </a:t>
            </a:r>
            <a:r>
              <a:rPr lang="nl-BE" baseline="0" dirty="0" err="1" smtClean="0"/>
              <a:t>aren’t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optimal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lacking</a:t>
            </a:r>
            <a:r>
              <a:rPr lang="nl-BE" baseline="0" dirty="0" smtClean="0"/>
              <a:t>. </a:t>
            </a:r>
            <a:br>
              <a:rPr lang="nl-BE" baseline="0" dirty="0" smtClean="0"/>
            </a:br>
            <a:r>
              <a:rPr lang="nl-BE" baseline="0" dirty="0" smtClean="0"/>
              <a:t/>
            </a:r>
            <a:br>
              <a:rPr lang="nl-BE" baseline="0" dirty="0" smtClean="0"/>
            </a:br>
            <a:r>
              <a:rPr lang="nl-BE" baseline="0" dirty="0" smtClean="0"/>
              <a:t>A new </a:t>
            </a:r>
            <a:r>
              <a:rPr lang="nl-BE" baseline="0" dirty="0" err="1" smtClean="0"/>
              <a:t>thought</a:t>
            </a:r>
            <a:r>
              <a:rPr lang="nl-BE" baseline="0" dirty="0" smtClean="0"/>
              <a:t> was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make a protease biosensor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discover</a:t>
            </a:r>
            <a:r>
              <a:rPr lang="nl-BE" baseline="0" dirty="0" smtClean="0"/>
              <a:t> protease </a:t>
            </a:r>
            <a:r>
              <a:rPr lang="nl-BE" baseline="0" dirty="0" err="1" smtClean="0"/>
              <a:t>activity</a:t>
            </a:r>
            <a:r>
              <a:rPr lang="nl-BE" baseline="0" dirty="0" smtClean="0"/>
              <a:t> on MLKL, </a:t>
            </a:r>
            <a:r>
              <a:rPr lang="nl-BE" baseline="0" dirty="0" err="1" smtClean="0"/>
              <a:t>therefore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identified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substrates</a:t>
            </a:r>
            <a:r>
              <a:rPr lang="nl-BE" baseline="0" dirty="0" smtClean="0"/>
              <a:t> on MLKL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potentially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cleaved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calpaïns</a:t>
            </a:r>
            <a:r>
              <a:rPr lang="nl-BE" baseline="0" dirty="0" smtClean="0"/>
              <a:t> or </a:t>
            </a:r>
            <a:r>
              <a:rPr lang="nl-BE" baseline="0" dirty="0" err="1" smtClean="0"/>
              <a:t>cathepsins</a:t>
            </a:r>
            <a:r>
              <a:rPr lang="nl-BE" baseline="0" dirty="0" smtClean="0"/>
              <a:t>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302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is FRET (on slide)</a:t>
            </a:r>
            <a:r>
              <a:rPr lang="nl-BE" baseline="0" dirty="0" smtClean="0"/>
              <a:t> </a:t>
            </a:r>
            <a:br>
              <a:rPr lang="nl-BE" baseline="0" dirty="0" smtClean="0"/>
            </a:br>
            <a:r>
              <a:rPr lang="nl-BE" baseline="0" dirty="0" smtClean="0"/>
              <a:t/>
            </a:r>
            <a:br>
              <a:rPr lang="nl-BE" baseline="0" dirty="0" smtClean="0"/>
            </a:br>
            <a:r>
              <a:rPr lang="nl-BE" baseline="0" dirty="0" err="1" smtClean="0"/>
              <a:t>There</a:t>
            </a:r>
            <a:r>
              <a:rPr lang="nl-BE" baseline="0" dirty="0" smtClean="0"/>
              <a:t> are different types of </a:t>
            </a:r>
            <a:r>
              <a:rPr lang="nl-BE" baseline="0" dirty="0" err="1" smtClean="0"/>
              <a:t>biosensors</a:t>
            </a:r>
            <a:r>
              <a:rPr lang="nl-BE" baseline="0" dirty="0" smtClean="0"/>
              <a:t>, we </a:t>
            </a:r>
            <a:r>
              <a:rPr lang="nl-BE" baseline="0" dirty="0" err="1" smtClean="0"/>
              <a:t>developed</a:t>
            </a:r>
            <a:r>
              <a:rPr lang="nl-BE" baseline="0" dirty="0" smtClean="0"/>
              <a:t> the protease-biosensor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we are </a:t>
            </a:r>
            <a:r>
              <a:rPr lang="nl-BE" baseline="0" dirty="0" err="1" smtClean="0"/>
              <a:t>going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discuss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564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aim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project was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develop</a:t>
            </a:r>
            <a:r>
              <a:rPr lang="nl-BE" baseline="0" dirty="0" smtClean="0"/>
              <a:t> new FRET-</a:t>
            </a:r>
            <a:r>
              <a:rPr lang="nl-BE" baseline="0" dirty="0" err="1" smtClean="0"/>
              <a:t>biosensors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protease </a:t>
            </a:r>
            <a:r>
              <a:rPr lang="nl-BE" baseline="0" dirty="0" err="1" smtClean="0"/>
              <a:t>activity</a:t>
            </a:r>
            <a:r>
              <a:rPr lang="nl-BE" baseline="0" dirty="0" smtClean="0"/>
              <a:t>, these biosensor must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transfected</a:t>
            </a:r>
            <a:r>
              <a:rPr lang="nl-BE" baseline="0" dirty="0" smtClean="0"/>
              <a:t> in living </a:t>
            </a:r>
            <a:r>
              <a:rPr lang="nl-BE" baseline="0" dirty="0" err="1" smtClean="0"/>
              <a:t>cells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observed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a microscope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monitor protease </a:t>
            </a:r>
            <a:r>
              <a:rPr lang="nl-BE" baseline="0" dirty="0" err="1" smtClean="0"/>
              <a:t>activity</a:t>
            </a:r>
            <a:r>
              <a:rPr lang="nl-BE" baseline="0" dirty="0" smtClean="0"/>
              <a:t> in living </a:t>
            </a:r>
            <a:r>
              <a:rPr lang="nl-BE" baseline="0" dirty="0" err="1" smtClean="0"/>
              <a:t>cells</a:t>
            </a:r>
            <a:r>
              <a:rPr lang="nl-BE" baseline="0" dirty="0" smtClean="0"/>
              <a:t> </a:t>
            </a:r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722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90B5-7A0B-4DB4-9A02-A1AAA35DD0C6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36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0A3442-1458-476A-B290-B8F4A6A17EE9}" type="datetimeFigureOut">
              <a:rPr lang="nl-BE" smtClean="0"/>
              <a:t>14/06/2014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772E2B-68BF-41BB-917B-F54A959EBD93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9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0" Type="http://schemas.openxmlformats.org/officeDocument/2006/relationships/image" Target="../media/image16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922056"/>
            <a:ext cx="8568952" cy="3240360"/>
          </a:xfrm>
        </p:spPr>
        <p:txBody>
          <a:bodyPr>
            <a:normAutofit/>
          </a:bodyPr>
          <a:lstStyle/>
          <a:p>
            <a:r>
              <a:rPr lang="en-US" sz="4800" dirty="0"/>
              <a:t>Development of new </a:t>
            </a:r>
            <a:r>
              <a:rPr lang="en-US" sz="4800" dirty="0" err="1" smtClean="0"/>
              <a:t>calpain</a:t>
            </a:r>
            <a:r>
              <a:rPr lang="en-US" sz="4800" dirty="0" smtClean="0"/>
              <a:t>/</a:t>
            </a:r>
            <a:r>
              <a:rPr lang="en-US" sz="4800" dirty="0" err="1" smtClean="0"/>
              <a:t>cathepsin</a:t>
            </a:r>
            <a:r>
              <a:rPr lang="en-US" sz="4800" dirty="0" smtClean="0"/>
              <a:t> FRET-biosensors </a:t>
            </a:r>
            <a:r>
              <a:rPr lang="en-US" sz="4800" dirty="0"/>
              <a:t>for </a:t>
            </a:r>
            <a:r>
              <a:rPr lang="en-US" sz="4800" dirty="0" err="1" smtClean="0"/>
              <a:t>necroptosis</a:t>
            </a:r>
            <a:r>
              <a:rPr lang="en-US" sz="4800" dirty="0" smtClean="0"/>
              <a:t> </a:t>
            </a:r>
            <a:r>
              <a:rPr lang="en-US" sz="4800" dirty="0"/>
              <a:t>assessment in living </a:t>
            </a:r>
            <a:r>
              <a:rPr lang="en-US" sz="4800" dirty="0" smtClean="0"/>
              <a:t>cells</a:t>
            </a:r>
            <a:endParaRPr lang="nl-BE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6529" y="4581128"/>
            <a:ext cx="8640960" cy="2023120"/>
          </a:xfrm>
        </p:spPr>
        <p:txBody>
          <a:bodyPr>
            <a:normAutofit/>
          </a:bodyPr>
          <a:lstStyle/>
          <a:p>
            <a:r>
              <a:rPr lang="nl-BE" sz="1800" dirty="0" smtClean="0"/>
              <a:t>Sarah Druwé – Bachelor student </a:t>
            </a:r>
            <a:r>
              <a:rPr lang="nl-BE" sz="1800" dirty="0" err="1" smtClean="0"/>
              <a:t>Howest</a:t>
            </a:r>
            <a:r>
              <a:rPr lang="nl-BE" sz="1800" dirty="0" smtClean="0"/>
              <a:t> Brugge</a:t>
            </a:r>
          </a:p>
          <a:p>
            <a:endParaRPr lang="nl-BE" sz="1800" dirty="0" smtClean="0"/>
          </a:p>
          <a:p>
            <a:r>
              <a:rPr lang="nl-BE" sz="1800" dirty="0" smtClean="0"/>
              <a:t>Supervisors: </a:t>
            </a:r>
            <a:r>
              <a:rPr lang="nl-BE" sz="1800" dirty="0" err="1" smtClean="0"/>
              <a:t>Sipieter</a:t>
            </a:r>
            <a:r>
              <a:rPr lang="nl-BE" sz="1800" dirty="0" smtClean="0"/>
              <a:t> F., </a:t>
            </a:r>
            <a:r>
              <a:rPr lang="nl-BE" sz="1800" dirty="0" err="1" smtClean="0"/>
              <a:t>Riquet</a:t>
            </a:r>
            <a:r>
              <a:rPr lang="nl-BE" sz="1800" dirty="0" smtClean="0"/>
              <a:t> F., </a:t>
            </a:r>
            <a:r>
              <a:rPr lang="nl-BE" sz="1800" dirty="0" err="1" smtClean="0"/>
              <a:t>Jouan-Lanhouet</a:t>
            </a:r>
            <a:r>
              <a:rPr lang="nl-BE" sz="1800" dirty="0" smtClean="0"/>
              <a:t> S. </a:t>
            </a:r>
          </a:p>
          <a:p>
            <a:r>
              <a:rPr lang="nl-BE" sz="1800" dirty="0" smtClean="0"/>
              <a:t>Promotor: </a:t>
            </a:r>
            <a:r>
              <a:rPr lang="nl-BE" sz="1800" dirty="0" err="1" smtClean="0"/>
              <a:t>Salliau</a:t>
            </a:r>
            <a:r>
              <a:rPr lang="nl-BE" sz="1800" dirty="0" smtClean="0"/>
              <a:t> S. </a:t>
            </a:r>
            <a:endParaRPr lang="nl-BE" sz="1800" dirty="0"/>
          </a:p>
        </p:txBody>
      </p:sp>
      <p:pic>
        <p:nvPicPr>
          <p:cNvPr id="1026" name="Picture 2" descr="http://www.imocca.be/mainsite/images/Logos/how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5" y="404664"/>
            <a:ext cx="1909834" cy="10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lgen.vib-ua.be/Images/VIB_rgb_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9074"/>
            <a:ext cx="1054525" cy="12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nl-BE" sz="4400" dirty="0" err="1" smtClean="0"/>
              <a:t>Build</a:t>
            </a:r>
            <a:r>
              <a:rPr lang="nl-BE" sz="4400" dirty="0" smtClean="0"/>
              <a:t> a protease FRET biosensor</a:t>
            </a:r>
            <a:endParaRPr lang="nl-BE" sz="4400" dirty="0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84890" y="2383791"/>
            <a:ext cx="7754433" cy="38295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23528" y="1412776"/>
            <a:ext cx="8136904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b="1" dirty="0" err="1" smtClean="0"/>
              <a:t>Molecular</a:t>
            </a:r>
            <a:r>
              <a:rPr lang="nl-BE" b="1" dirty="0" smtClean="0"/>
              <a:t> </a:t>
            </a:r>
            <a:r>
              <a:rPr lang="nl-BE" b="1" dirty="0" err="1" smtClean="0"/>
              <a:t>biology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8091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600200"/>
          </a:xfrm>
        </p:spPr>
        <p:txBody>
          <a:bodyPr/>
          <a:lstStyle/>
          <a:p>
            <a:r>
              <a:rPr lang="nl-BE" sz="4800" dirty="0" err="1" smtClean="0"/>
              <a:t>Build</a:t>
            </a:r>
            <a:r>
              <a:rPr lang="nl-BE" sz="4800" dirty="0" smtClean="0"/>
              <a:t> a biosensor backbone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pSYFP2-Hylk-mTurquoise2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204864"/>
            <a:ext cx="511256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34826"/>
            <a:ext cx="8568952" cy="1663626"/>
          </a:xfrm>
        </p:spPr>
        <p:txBody>
          <a:bodyPr>
            <a:normAutofit/>
          </a:bodyPr>
          <a:lstStyle/>
          <a:p>
            <a:r>
              <a:rPr lang="nl-BE" dirty="0" err="1" smtClean="0"/>
              <a:t>Build</a:t>
            </a:r>
            <a:r>
              <a:rPr lang="nl-BE" dirty="0" smtClean="0"/>
              <a:t> a biosensor backbone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065315"/>
          </a:xfrm>
        </p:spPr>
        <p:txBody>
          <a:bodyPr/>
          <a:lstStyle/>
          <a:p>
            <a:r>
              <a:rPr lang="nl-BE" dirty="0" smtClean="0"/>
              <a:t>Control of biosensor backbone </a:t>
            </a:r>
          </a:p>
          <a:p>
            <a:r>
              <a:rPr lang="nl-BE" dirty="0" smtClean="0"/>
              <a:t>Digest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BsrGI</a:t>
            </a:r>
            <a:r>
              <a:rPr lang="nl-BE" dirty="0"/>
              <a:t> </a:t>
            </a:r>
            <a:r>
              <a:rPr lang="nl-BE" dirty="0" smtClean="0"/>
              <a:t>- </a:t>
            </a:r>
            <a:r>
              <a:rPr lang="nl-BE" dirty="0" err="1" smtClean="0"/>
              <a:t>Expected</a:t>
            </a:r>
            <a:r>
              <a:rPr lang="nl-BE" dirty="0" smtClean="0"/>
              <a:t> </a:t>
            </a:r>
            <a:r>
              <a:rPr lang="nl-BE" dirty="0"/>
              <a:t>bands on 786 </a:t>
            </a:r>
            <a:r>
              <a:rPr lang="nl-BE" dirty="0" err="1"/>
              <a:t>and</a:t>
            </a:r>
            <a:r>
              <a:rPr lang="nl-BE" dirty="0"/>
              <a:t> 4680 </a:t>
            </a:r>
            <a:r>
              <a:rPr lang="nl-BE" dirty="0" err="1" smtClean="0"/>
              <a:t>bp</a:t>
            </a:r>
            <a:endParaRPr lang="nl-BE" dirty="0"/>
          </a:p>
          <a:p>
            <a:r>
              <a:rPr lang="nl-BE" dirty="0" smtClean="0"/>
              <a:t>10 </a:t>
            </a:r>
            <a:r>
              <a:rPr lang="nl-BE" dirty="0" err="1" smtClean="0"/>
              <a:t>positive</a:t>
            </a:r>
            <a:r>
              <a:rPr lang="nl-BE" dirty="0"/>
              <a:t> </a:t>
            </a:r>
            <a:r>
              <a:rPr lang="nl-BE" dirty="0" err="1" smtClean="0"/>
              <a:t>clones</a:t>
            </a:r>
            <a:endParaRPr lang="nl-BE" dirty="0" smtClean="0"/>
          </a:p>
          <a:p>
            <a:pPr marL="109728" indent="0">
              <a:buNone/>
            </a:pPr>
            <a:endParaRPr lang="nl-BE" dirty="0"/>
          </a:p>
        </p:txBody>
      </p:sp>
      <p:pic>
        <p:nvPicPr>
          <p:cNvPr id="9" name="Afbeelding 8" descr="C:\Users\SarahPC\Pictures\2014-05-14 digest\digest 002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71"/>
          <a:stretch/>
        </p:blipFill>
        <p:spPr bwMode="auto">
          <a:xfrm>
            <a:off x="554249" y="4077072"/>
            <a:ext cx="4248472" cy="2345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22"/>
          <p:cNvSpPr txBox="1"/>
          <p:nvPr/>
        </p:nvSpPr>
        <p:spPr>
          <a:xfrm>
            <a:off x="611560" y="3571874"/>
            <a:ext cx="4133850" cy="505197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nl-BE" sz="1100" dirty="0">
                <a:effectLst/>
                <a:ea typeface="Times New Roman"/>
                <a:cs typeface="Times New Roman"/>
              </a:rPr>
              <a:t>   </a:t>
            </a:r>
            <a:r>
              <a:rPr lang="nl-BE" sz="1600" dirty="0" smtClean="0">
                <a:ea typeface="Times New Roman"/>
                <a:cs typeface="Times New Roman"/>
              </a:rPr>
              <a:t>M</a:t>
            </a:r>
            <a:r>
              <a:rPr lang="nl-BE" sz="1600" dirty="0" smtClean="0">
                <a:effectLst/>
                <a:ea typeface="Times New Roman"/>
                <a:cs typeface="Times New Roman"/>
              </a:rPr>
              <a:t>  1     2    3     4</a:t>
            </a:r>
            <a:r>
              <a:rPr lang="nl-BE" sz="1600" dirty="0">
                <a:ea typeface="Times New Roman"/>
                <a:cs typeface="Times New Roman"/>
              </a:rPr>
              <a:t> </a:t>
            </a:r>
            <a:r>
              <a:rPr lang="nl-BE" sz="1600" dirty="0" smtClean="0">
                <a:ea typeface="Times New Roman"/>
                <a:cs typeface="Times New Roman"/>
              </a:rPr>
              <a:t>    </a:t>
            </a:r>
            <a:r>
              <a:rPr lang="nl-BE" sz="1600" dirty="0" smtClean="0">
                <a:effectLst/>
                <a:ea typeface="Times New Roman"/>
                <a:cs typeface="Times New Roman"/>
              </a:rPr>
              <a:t>5    6     </a:t>
            </a:r>
            <a:r>
              <a:rPr lang="nl-BE" sz="1600" dirty="0">
                <a:effectLst/>
                <a:ea typeface="Times New Roman"/>
                <a:cs typeface="Times New Roman"/>
              </a:rPr>
              <a:t>7	 8 </a:t>
            </a:r>
            <a:r>
              <a:rPr lang="nl-BE" sz="1600" dirty="0" smtClean="0">
                <a:effectLst/>
                <a:ea typeface="Times New Roman"/>
                <a:cs typeface="Times New Roman"/>
              </a:rPr>
              <a:t>   9   10   </a:t>
            </a:r>
            <a:r>
              <a:rPr lang="nl-BE" sz="1600" dirty="0">
                <a:effectLst/>
                <a:ea typeface="Times New Roman"/>
                <a:cs typeface="Times New Roman"/>
              </a:rPr>
              <a:t>M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92588"/>
              </p:ext>
            </p:extLst>
          </p:nvPr>
        </p:nvGraphicFramePr>
        <p:xfrm>
          <a:off x="6588224" y="5140233"/>
          <a:ext cx="2232248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635767"/>
                <a:gridCol w="159648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Merker 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1-5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Ligatie 1/3 Cl1-5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6-10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Ligatie</a:t>
                      </a: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1/8 Cl1-5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Rechte verbindingslijn met pijl 10"/>
          <p:cNvCxnSpPr/>
          <p:nvPr/>
        </p:nvCxnSpPr>
        <p:spPr>
          <a:xfrm>
            <a:off x="4427984" y="5249788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4427984" y="5877272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vak 68"/>
          <p:cNvSpPr txBox="1"/>
          <p:nvPr/>
        </p:nvSpPr>
        <p:spPr>
          <a:xfrm>
            <a:off x="5220071" y="4980932"/>
            <a:ext cx="1087877" cy="53771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nl-NL" sz="1600" dirty="0">
                <a:effectLst/>
                <a:ea typeface="Times New Roman"/>
                <a:cs typeface="Times New Roman"/>
              </a:rPr>
              <a:t>± 5000 </a:t>
            </a:r>
            <a:r>
              <a:rPr lang="nl-NL" sz="1600" dirty="0" err="1">
                <a:effectLst/>
                <a:ea typeface="Times New Roman"/>
                <a:cs typeface="Times New Roman"/>
              </a:rPr>
              <a:t>bp</a:t>
            </a:r>
            <a:endParaRPr lang="nl-BE" sz="1600" dirty="0">
              <a:effectLst/>
              <a:ea typeface="Times New Roman"/>
              <a:cs typeface="Times New Roman"/>
            </a:endParaRPr>
          </a:p>
        </p:txBody>
      </p:sp>
      <p:sp>
        <p:nvSpPr>
          <p:cNvPr id="14" name="Tekstvak 68"/>
          <p:cNvSpPr txBox="1"/>
          <p:nvPr/>
        </p:nvSpPr>
        <p:spPr>
          <a:xfrm>
            <a:off x="5220072" y="5669950"/>
            <a:ext cx="1087877" cy="53771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nl-NL" sz="1600" dirty="0">
                <a:effectLst/>
                <a:ea typeface="Times New Roman"/>
                <a:cs typeface="Times New Roman"/>
              </a:rPr>
              <a:t>± </a:t>
            </a:r>
            <a:r>
              <a:rPr lang="nl-NL" sz="1600" dirty="0">
                <a:ea typeface="Times New Roman"/>
                <a:cs typeface="Times New Roman"/>
              </a:rPr>
              <a:t>8</a:t>
            </a:r>
            <a:r>
              <a:rPr lang="nl-NL" sz="1600" dirty="0" smtClean="0">
                <a:effectLst/>
                <a:ea typeface="Times New Roman"/>
                <a:cs typeface="Times New Roman"/>
              </a:rPr>
              <a:t>00 </a:t>
            </a:r>
            <a:r>
              <a:rPr lang="nl-NL" sz="1600" dirty="0" err="1">
                <a:effectLst/>
                <a:ea typeface="Times New Roman"/>
                <a:cs typeface="Times New Roman"/>
              </a:rPr>
              <a:t>bp</a:t>
            </a:r>
            <a:endParaRPr lang="nl-BE" sz="16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1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Insert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substrates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calpains</a:t>
            </a:r>
            <a:r>
              <a:rPr lang="nl-BE" dirty="0" smtClean="0"/>
              <a:t> or </a:t>
            </a:r>
            <a:r>
              <a:rPr lang="nl-BE" dirty="0" err="1" smtClean="0"/>
              <a:t>cathepsins</a:t>
            </a:r>
            <a:r>
              <a:rPr lang="nl-BE" dirty="0" smtClean="0"/>
              <a:t> </a:t>
            </a:r>
            <a:r>
              <a:rPr lang="nl-BE" dirty="0" err="1" smtClean="0"/>
              <a:t>cleavage</a:t>
            </a:r>
            <a:r>
              <a:rPr lang="nl-BE" dirty="0" smtClean="0"/>
              <a:t> sites</a:t>
            </a:r>
          </a:p>
          <a:p>
            <a:r>
              <a:rPr lang="nl-BE" dirty="0" smtClean="0"/>
              <a:t>Caspase-3 </a:t>
            </a:r>
            <a:r>
              <a:rPr lang="nl-BE" dirty="0" err="1" smtClean="0"/>
              <a:t>cleavage</a:t>
            </a:r>
            <a:r>
              <a:rPr lang="nl-BE" dirty="0" smtClean="0"/>
              <a:t> sites(</a:t>
            </a:r>
            <a:r>
              <a:rPr lang="nl-BE" dirty="0" err="1" smtClean="0"/>
              <a:t>positive</a:t>
            </a:r>
            <a:r>
              <a:rPr lang="nl-BE" dirty="0" smtClean="0"/>
              <a:t> control): DEVD</a:t>
            </a:r>
          </a:p>
          <a:p>
            <a:r>
              <a:rPr lang="nl-BE" dirty="0" err="1" smtClean="0"/>
              <a:t>Negative</a:t>
            </a:r>
            <a:r>
              <a:rPr lang="nl-BE" dirty="0" smtClean="0"/>
              <a:t> control (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cleaved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caspase-3): SASG</a:t>
            </a:r>
            <a:endParaRPr lang="nl-BE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924944"/>
            <a:ext cx="4752528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9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Insert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substrates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23527" y="2060848"/>
            <a:ext cx="8460931" cy="4525963"/>
          </a:xfrm>
        </p:spPr>
        <p:txBody>
          <a:bodyPr/>
          <a:lstStyle/>
          <a:p>
            <a:r>
              <a:rPr lang="nl-BE" dirty="0" smtClean="0"/>
              <a:t>Control of biosensor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cleavage</a:t>
            </a:r>
            <a:r>
              <a:rPr lang="nl-BE" dirty="0" smtClean="0"/>
              <a:t> site</a:t>
            </a:r>
          </a:p>
          <a:p>
            <a:r>
              <a:rPr lang="nl-BE" dirty="0" smtClean="0"/>
              <a:t>Digest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unique</a:t>
            </a:r>
            <a:r>
              <a:rPr lang="nl-BE" dirty="0" smtClean="0"/>
              <a:t> </a:t>
            </a:r>
            <a:r>
              <a:rPr lang="nl-BE" dirty="0" err="1" smtClean="0"/>
              <a:t>restriction</a:t>
            </a:r>
            <a:r>
              <a:rPr lang="nl-BE" dirty="0" smtClean="0"/>
              <a:t> site in </a:t>
            </a:r>
            <a:r>
              <a:rPr lang="nl-BE" dirty="0" err="1" smtClean="0"/>
              <a:t>insert</a:t>
            </a:r>
            <a:endParaRPr lang="nl-BE" dirty="0" smtClean="0"/>
          </a:p>
          <a:p>
            <a:r>
              <a:rPr lang="nl-BE" dirty="0" err="1" smtClean="0"/>
              <a:t>Difference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cut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uncut</a:t>
            </a:r>
            <a:endParaRPr lang="nl-BE" dirty="0" smtClean="0"/>
          </a:p>
        </p:txBody>
      </p:sp>
      <p:pic>
        <p:nvPicPr>
          <p:cNvPr id="6" name="Afbeelding 5" descr="F:\img001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4005064"/>
            <a:ext cx="4140451" cy="2494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187624" y="36138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M  1c 1u 2c 2u 3c  3u 4c  4u</a:t>
            </a:r>
            <a:endParaRPr lang="nl-BE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8451"/>
              </p:ext>
            </p:extLst>
          </p:nvPr>
        </p:nvGraphicFramePr>
        <p:xfrm>
          <a:off x="6084168" y="4088191"/>
          <a:ext cx="2160239" cy="2328273"/>
        </p:xfrm>
        <a:graphic>
          <a:graphicData uri="http://schemas.openxmlformats.org/drawingml/2006/table">
            <a:tbl>
              <a:tblPr firstRow="1" firstCol="1" bandRow="1"/>
              <a:tblGrid>
                <a:gridCol w="471218"/>
                <a:gridCol w="1689021"/>
              </a:tblGrid>
              <a:tr h="407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Geknipt (Cut)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Ongeknipt (</a:t>
                      </a:r>
                      <a:r>
                        <a:rPr lang="nl-BE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Uncut</a:t>
                      </a: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DEVD-KL Cl3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DEVD-KL Cl8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DEVD-GT Cl18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DEVD-GT Cl20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Insert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substrates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3219593"/>
              </p:ext>
            </p:extLst>
          </p:nvPr>
        </p:nvGraphicFramePr>
        <p:xfrm>
          <a:off x="4518092" y="2708920"/>
          <a:ext cx="4039839" cy="3672416"/>
        </p:xfrm>
        <a:graphic>
          <a:graphicData uri="http://schemas.openxmlformats.org/drawingml/2006/table">
            <a:tbl>
              <a:tblPr/>
              <a:tblGrid>
                <a:gridCol w="2381666"/>
                <a:gridCol w="907302"/>
                <a:gridCol w="750871"/>
              </a:tblGrid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#5-Cl2(CMV-FW).</a:t>
                      </a:r>
                      <a:r>
                        <a:rPr lang="nl-B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DEVD-GA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#5-Cl3(CMV-FW).ape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DEVD-GA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#6-Cl3(CMV-FW).ape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aEELLLLLQ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#6-Cl5(CMV-FW).ape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aEELLLLLQ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#7-Cl1(CMV-FW).</a:t>
                      </a:r>
                      <a:r>
                        <a:rPr lang="nl-B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aAEEDGN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#7-Cl2(CMV-FW).ape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aAEEDGN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#8-Cl4(CMV-FW).ape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aDQQDAD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#8-Cl5(CMV-FW).ape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aDQQDAD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#9-Cl1(CMV-FW).ape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aKELSLLLQ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#9-Cl3(CMV-FW).ape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aKELSLLLQ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DEVD-GT_Cl18(CMV-FW).ape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DEVD-GT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DEVD-GT_Cl20.ape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DEVD-GT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DEVD-KL_Cl3(CMV-FW).</a:t>
                      </a:r>
                      <a:r>
                        <a:rPr lang="nl-B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DEVD-KL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DEVD-KL_Cl8(CMV-FW).ape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DEVD-KL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SASG_Cl12(CMV-FW).ape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SASG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SASG-Cl10(CMV-FW).</a:t>
                      </a:r>
                      <a:r>
                        <a:rPr lang="nl-B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SASG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716" marR="971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7344816" cy="4525963"/>
          </a:xfrm>
        </p:spPr>
        <p:txBody>
          <a:bodyPr/>
          <a:lstStyle/>
          <a:p>
            <a:r>
              <a:rPr lang="nl-BE" dirty="0" smtClean="0"/>
              <a:t>Control </a:t>
            </a:r>
            <a:r>
              <a:rPr lang="nl-BE" dirty="0" err="1" smtClean="0"/>
              <a:t>all</a:t>
            </a:r>
            <a:r>
              <a:rPr lang="nl-BE" dirty="0" smtClean="0"/>
              <a:t> the </a:t>
            </a:r>
            <a:r>
              <a:rPr lang="nl-BE" dirty="0" err="1" smtClean="0"/>
              <a:t>biosensors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sequencing</a:t>
            </a:r>
            <a:endParaRPr lang="nl-BE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3249" r="42067" b="7496"/>
          <a:stretch/>
        </p:blipFill>
        <p:spPr bwMode="auto">
          <a:xfrm>
            <a:off x="350029" y="2708920"/>
            <a:ext cx="4140083" cy="36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95536"/>
          </a:xfrm>
        </p:spPr>
        <p:txBody>
          <a:bodyPr/>
          <a:lstStyle/>
          <a:p>
            <a:r>
              <a:rPr lang="nl-BE" sz="4400" dirty="0" err="1" smtClean="0"/>
              <a:t>Transfect</a:t>
            </a:r>
            <a:r>
              <a:rPr lang="nl-BE" sz="4400" dirty="0" smtClean="0"/>
              <a:t> </a:t>
            </a:r>
            <a:r>
              <a:rPr lang="nl-BE" sz="4400" dirty="0" err="1" smtClean="0"/>
              <a:t>plasmids</a:t>
            </a:r>
            <a:r>
              <a:rPr lang="nl-BE" sz="4400" dirty="0" smtClean="0"/>
              <a:t> in living </a:t>
            </a:r>
            <a:r>
              <a:rPr lang="nl-BE" sz="4400" dirty="0" err="1" smtClean="0"/>
              <a:t>cells</a:t>
            </a:r>
            <a:r>
              <a:rPr lang="nl-BE" sz="4400" dirty="0" smtClean="0"/>
              <a:t> </a:t>
            </a:r>
            <a:endParaRPr lang="nl-BE" sz="4400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23528" y="1412776"/>
            <a:ext cx="835292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b="1" dirty="0" smtClean="0"/>
          </a:p>
          <a:p>
            <a:r>
              <a:rPr lang="nl-BE" b="1" dirty="0" smtClean="0"/>
              <a:t>Cellular </a:t>
            </a:r>
            <a:r>
              <a:rPr lang="nl-BE" b="1" dirty="0" err="1" smtClean="0"/>
              <a:t>biology</a:t>
            </a:r>
            <a:endParaRPr lang="nl-BE" b="1" dirty="0"/>
          </a:p>
        </p:txBody>
      </p:sp>
      <p:pic>
        <p:nvPicPr>
          <p:cNvPr id="8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41944" r="42704" b="31677"/>
          <a:stretch/>
        </p:blipFill>
        <p:spPr bwMode="auto">
          <a:xfrm>
            <a:off x="1437674" y="2420888"/>
            <a:ext cx="5659052" cy="3528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600200"/>
          </a:xfrm>
        </p:spPr>
        <p:txBody>
          <a:bodyPr/>
          <a:lstStyle/>
          <a:p>
            <a:r>
              <a:rPr lang="en-US" sz="4400" dirty="0"/>
              <a:t>Transfect plasmids in living cells </a:t>
            </a:r>
            <a:endParaRPr lang="nl-BE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Expression</a:t>
            </a:r>
            <a:r>
              <a:rPr lang="nl-BE" dirty="0" smtClean="0"/>
              <a:t> control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51520" y="2276872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fluorophores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, </a:t>
            </a:r>
          </a:p>
          <a:p>
            <a:pPr algn="r"/>
            <a:r>
              <a:rPr lang="nl-BE" dirty="0" smtClean="0"/>
              <a:t>sYFP2 &amp; mTurquoise2</a:t>
            </a:r>
          </a:p>
          <a:p>
            <a:pPr algn="r"/>
            <a:endParaRPr lang="nl-BE" dirty="0"/>
          </a:p>
          <a:p>
            <a:pPr algn="r"/>
            <a:endParaRPr lang="nl-BE" dirty="0" smtClean="0"/>
          </a:p>
          <a:p>
            <a:pPr algn="r"/>
            <a:r>
              <a:rPr lang="nl-BE" dirty="0" smtClean="0"/>
              <a:t>pSYFP2-Hylk-mTurquoise2 (backbone)</a:t>
            </a:r>
          </a:p>
          <a:p>
            <a:pPr algn="r"/>
            <a:endParaRPr lang="nl-BE" dirty="0"/>
          </a:p>
          <a:p>
            <a:pPr algn="r"/>
            <a:endParaRPr lang="nl-BE" dirty="0" smtClean="0"/>
          </a:p>
          <a:p>
            <a:pPr algn="r"/>
            <a:r>
              <a:rPr lang="nl-BE" dirty="0" smtClean="0"/>
              <a:t>Biosensor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cleavage</a:t>
            </a:r>
            <a:r>
              <a:rPr lang="nl-BE" dirty="0" smtClean="0"/>
              <a:t> site </a:t>
            </a:r>
            <a:r>
              <a:rPr lang="nl-BE" dirty="0" err="1" smtClean="0"/>
              <a:t>for</a:t>
            </a:r>
            <a:r>
              <a:rPr lang="nl-BE" dirty="0" smtClean="0"/>
              <a:t> caspase-3 + </a:t>
            </a:r>
            <a:r>
              <a:rPr lang="nl-BE" dirty="0" err="1" smtClean="0"/>
              <a:t>apoptotic</a:t>
            </a:r>
            <a:r>
              <a:rPr lang="nl-BE" dirty="0" smtClean="0"/>
              <a:t> trigger</a:t>
            </a:r>
          </a:p>
          <a:p>
            <a:pPr algn="r"/>
            <a:endParaRPr lang="nl-BE" dirty="0"/>
          </a:p>
          <a:p>
            <a:pPr algn="r"/>
            <a:endParaRPr lang="nl-BE" dirty="0" smtClean="0"/>
          </a:p>
          <a:p>
            <a:pPr algn="r"/>
            <a:endParaRPr lang="nl-BE" dirty="0"/>
          </a:p>
          <a:p>
            <a:pPr algn="r"/>
            <a:r>
              <a:rPr lang="nl-BE" dirty="0" smtClean="0"/>
              <a:t>Biosensor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cleavage</a:t>
            </a:r>
            <a:r>
              <a:rPr lang="nl-BE" dirty="0" smtClean="0"/>
              <a:t> site </a:t>
            </a:r>
            <a:r>
              <a:rPr lang="nl-BE" dirty="0" err="1" smtClean="0"/>
              <a:t>for</a:t>
            </a:r>
            <a:r>
              <a:rPr lang="nl-BE" dirty="0" smtClean="0"/>
              <a:t> caspase-3 + </a:t>
            </a:r>
            <a:r>
              <a:rPr lang="nl-BE" dirty="0" err="1" smtClean="0"/>
              <a:t>necroptotic</a:t>
            </a:r>
            <a:r>
              <a:rPr lang="nl-BE" dirty="0" smtClean="0"/>
              <a:t> trigger</a:t>
            </a:r>
            <a:endParaRPr lang="nl-BE" dirty="0"/>
          </a:p>
        </p:txBody>
      </p:sp>
      <p:pic>
        <p:nvPicPr>
          <p:cNvPr id="5" name="Tijdelijke aanduiding voor inhoud 3"/>
          <p:cNvPicPr>
            <a:picLocks/>
          </p:cNvPicPr>
          <p:nvPr/>
        </p:nvPicPr>
        <p:blipFill rotWithShape="1">
          <a:blip r:embed="rId2"/>
          <a:srcRect l="39065" t="21355" r="19579" b="12204"/>
          <a:stretch/>
        </p:blipFill>
        <p:spPr bwMode="auto">
          <a:xfrm>
            <a:off x="3652440" y="2137548"/>
            <a:ext cx="5010751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65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Imaging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err="1" smtClean="0"/>
              <a:t>Kinetics</a:t>
            </a:r>
            <a:r>
              <a:rPr lang="nl-BE" dirty="0" smtClean="0"/>
              <a:t> of MEF-</a:t>
            </a:r>
            <a:r>
              <a:rPr lang="nl-BE" dirty="0" err="1" smtClean="0"/>
              <a:t>cells</a:t>
            </a:r>
            <a:r>
              <a:rPr lang="nl-BE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see</a:t>
            </a:r>
            <a:r>
              <a:rPr lang="nl-BE" sz="2000" dirty="0" smtClean="0"/>
              <a:t> </a:t>
            </a:r>
            <a:r>
              <a:rPr lang="nl-BE" sz="2000" dirty="0" err="1" smtClean="0"/>
              <a:t>when</a:t>
            </a:r>
            <a:r>
              <a:rPr lang="nl-BE" sz="2000" dirty="0" smtClean="0"/>
              <a:t> </a:t>
            </a:r>
            <a:r>
              <a:rPr lang="nl-BE" sz="2000" dirty="0" err="1" smtClean="0"/>
              <a:t>cell</a:t>
            </a:r>
            <a:r>
              <a:rPr lang="nl-BE" sz="2000" dirty="0" smtClean="0"/>
              <a:t> </a:t>
            </a:r>
            <a:r>
              <a:rPr lang="nl-BE" sz="2000" dirty="0" err="1" smtClean="0"/>
              <a:t>death</a:t>
            </a:r>
            <a:r>
              <a:rPr lang="nl-BE" sz="2000" dirty="0" smtClean="0"/>
              <a:t> </a:t>
            </a:r>
            <a:r>
              <a:rPr lang="nl-BE" sz="2000" dirty="0" err="1" smtClean="0"/>
              <a:t>occurs</a:t>
            </a:r>
            <a:r>
              <a:rPr lang="nl-BE" sz="2000" dirty="0" smtClean="0"/>
              <a:t> </a:t>
            </a:r>
            <a:r>
              <a:rPr lang="nl-BE" sz="2000" dirty="0" err="1" smtClean="0"/>
              <a:t>after</a:t>
            </a:r>
            <a:r>
              <a:rPr lang="nl-BE" sz="2000" dirty="0" smtClean="0"/>
              <a:t> </a:t>
            </a:r>
            <a:r>
              <a:rPr lang="nl-BE" sz="2000" dirty="0" err="1" smtClean="0"/>
              <a:t>stimulation</a:t>
            </a:r>
            <a:r>
              <a:rPr lang="nl-BE" sz="2000" dirty="0" smtClean="0"/>
              <a:t> 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err="1" smtClean="0"/>
              <a:t>Use</a:t>
            </a:r>
            <a:r>
              <a:rPr lang="nl-BE" sz="2000" dirty="0" smtClean="0"/>
              <a:t>: </a:t>
            </a:r>
            <a:r>
              <a:rPr lang="nl-BE" sz="2000" dirty="0" err="1" smtClean="0"/>
              <a:t>FLUOstar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Sytox</a:t>
            </a:r>
            <a:r>
              <a:rPr lang="nl-BE" sz="2000" dirty="0" smtClean="0"/>
              <a:t> Green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 err="1" smtClean="0"/>
              <a:t>Stimulate</a:t>
            </a:r>
            <a:r>
              <a:rPr lang="nl-BE" dirty="0" smtClean="0"/>
              <a:t> </a:t>
            </a:r>
            <a:r>
              <a:rPr lang="nl-BE" dirty="0" err="1" smtClean="0"/>
              <a:t>transfected</a:t>
            </a:r>
            <a:r>
              <a:rPr lang="nl-BE" dirty="0" smtClean="0"/>
              <a:t> </a:t>
            </a:r>
            <a:r>
              <a:rPr lang="nl-BE" dirty="0" err="1" smtClean="0"/>
              <a:t>cells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 err="1"/>
              <a:t>O</a:t>
            </a:r>
            <a:r>
              <a:rPr lang="nl-BE" dirty="0" err="1" smtClean="0"/>
              <a:t>bserve</a:t>
            </a:r>
            <a:r>
              <a:rPr lang="nl-BE" dirty="0" smtClean="0"/>
              <a:t> </a:t>
            </a:r>
            <a:r>
              <a:rPr lang="nl-BE" dirty="0" err="1" smtClean="0"/>
              <a:t>cells</a:t>
            </a:r>
            <a:r>
              <a:rPr lang="nl-BE" dirty="0" smtClean="0"/>
              <a:t> 12h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microscopy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46605"/>
              </p:ext>
            </p:extLst>
          </p:nvPr>
        </p:nvGraphicFramePr>
        <p:xfrm>
          <a:off x="827584" y="3645024"/>
          <a:ext cx="715245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6192"/>
                <a:gridCol w="237626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Biosensor control: Fluorescent </a:t>
                      </a:r>
                      <a:r>
                        <a:rPr lang="nl-BE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proteins</a:t>
                      </a:r>
                      <a:r>
                        <a:rPr lang="nl-B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only</a:t>
                      </a:r>
                      <a:r>
                        <a:rPr lang="nl-B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</a:t>
                      </a:r>
                      <a:r>
                        <a:rPr lang="nl-B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stimuli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Biosensor</a:t>
                      </a:r>
                      <a:r>
                        <a:rPr lang="nl-B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control: Biosensor backbone 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 stimuli 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Caspase-3 Biosensor (DEVD-GT) 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Apoptotic</a:t>
                      </a:r>
                      <a:r>
                        <a:rPr lang="nl-B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stimuli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Caspase-3</a:t>
                      </a:r>
                      <a:r>
                        <a:rPr lang="nl-B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Biosensor (DEVD-GT)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Necroptotic</a:t>
                      </a:r>
                      <a:r>
                        <a:rPr lang="nl-B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stimuli</a:t>
                      </a:r>
                      <a:endParaRPr lang="nl-B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24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Kinetics</a:t>
            </a:r>
            <a:r>
              <a:rPr lang="nl-BE" dirty="0" smtClean="0"/>
              <a:t> of MEF-</a:t>
            </a:r>
            <a:r>
              <a:rPr lang="nl-BE" dirty="0" err="1" smtClean="0"/>
              <a:t>cells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BE" dirty="0" err="1" smtClean="0"/>
              <a:t>Stimulate</a:t>
            </a:r>
            <a:r>
              <a:rPr lang="nl-BE" dirty="0" smtClean="0"/>
              <a:t> </a:t>
            </a:r>
            <a:r>
              <a:rPr lang="nl-BE" dirty="0" err="1" smtClean="0"/>
              <a:t>cells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apoptotic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necroptotic</a:t>
            </a:r>
            <a:r>
              <a:rPr lang="nl-BE" dirty="0" smtClean="0"/>
              <a:t> stimuli</a:t>
            </a:r>
          </a:p>
          <a:p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see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cell</a:t>
            </a:r>
            <a:r>
              <a:rPr lang="nl-BE" dirty="0" smtClean="0"/>
              <a:t> </a:t>
            </a:r>
            <a:r>
              <a:rPr lang="nl-BE" dirty="0" err="1" smtClean="0"/>
              <a:t>death</a:t>
            </a:r>
            <a:r>
              <a:rPr lang="nl-BE" dirty="0" smtClean="0"/>
              <a:t> </a:t>
            </a:r>
            <a:r>
              <a:rPr lang="nl-BE" dirty="0" err="1" smtClean="0"/>
              <a:t>occurs</a:t>
            </a:r>
            <a:endParaRPr lang="nl-BE" dirty="0" smtClean="0"/>
          </a:p>
          <a:p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cells</a:t>
            </a:r>
            <a:r>
              <a:rPr lang="nl-BE" dirty="0" smtClean="0"/>
              <a:t> are dead </a:t>
            </a:r>
            <a:r>
              <a:rPr lang="nl-BE" dirty="0" err="1" smtClean="0"/>
              <a:t>after</a:t>
            </a:r>
            <a:r>
              <a:rPr lang="nl-BE" dirty="0" smtClean="0"/>
              <a:t> 10-12hours</a:t>
            </a:r>
            <a:endParaRPr lang="nl-BE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65811"/>
              </p:ext>
            </p:extLst>
          </p:nvPr>
        </p:nvGraphicFramePr>
        <p:xfrm>
          <a:off x="395536" y="2852936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6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nl-BE" dirty="0" err="1" smtClean="0"/>
              <a:t>Overview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b="1" dirty="0" err="1" smtClean="0"/>
              <a:t>Introduction</a:t>
            </a:r>
            <a:r>
              <a:rPr lang="nl-BE" dirty="0" smtClean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err="1" smtClean="0"/>
              <a:t>Cell</a:t>
            </a:r>
            <a:r>
              <a:rPr lang="nl-BE" sz="2000" dirty="0" smtClean="0"/>
              <a:t> </a:t>
            </a:r>
            <a:r>
              <a:rPr lang="nl-BE" sz="2000" dirty="0" err="1" smtClean="0"/>
              <a:t>death</a:t>
            </a:r>
            <a:endParaRPr lang="nl-BE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err="1" smtClean="0"/>
              <a:t>Pathway</a:t>
            </a:r>
            <a:r>
              <a:rPr lang="nl-BE" sz="2000" dirty="0" smtClean="0"/>
              <a:t> of </a:t>
            </a:r>
            <a:r>
              <a:rPr lang="nl-BE" sz="2000" dirty="0" err="1" smtClean="0"/>
              <a:t>necroptotic</a:t>
            </a:r>
            <a:r>
              <a:rPr lang="nl-BE" sz="2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smtClean="0"/>
              <a:t>Mixed </a:t>
            </a:r>
            <a:r>
              <a:rPr lang="nl-BE" sz="2000" dirty="0" err="1" smtClean="0"/>
              <a:t>lineage</a:t>
            </a:r>
            <a:r>
              <a:rPr lang="nl-BE" sz="2000" dirty="0" smtClean="0"/>
              <a:t> kinase domain-</a:t>
            </a:r>
            <a:r>
              <a:rPr lang="nl-BE" sz="2000" dirty="0" err="1" smtClean="0"/>
              <a:t>like</a:t>
            </a:r>
            <a:r>
              <a:rPr lang="nl-BE" sz="2000" dirty="0" smtClean="0"/>
              <a:t> (MLKL)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smtClean="0"/>
              <a:t>FRET-</a:t>
            </a:r>
            <a:r>
              <a:rPr lang="nl-BE" sz="2000" dirty="0" err="1" smtClean="0"/>
              <a:t>biosensors</a:t>
            </a: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b="1" dirty="0" err="1" smtClean="0"/>
              <a:t>Aims</a:t>
            </a:r>
            <a:r>
              <a:rPr lang="nl-BE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b="1" dirty="0" err="1" smtClean="0"/>
              <a:t>Experimental</a:t>
            </a:r>
            <a:r>
              <a:rPr lang="nl-BE" b="1" dirty="0" smtClean="0"/>
              <a:t> design &amp; </a:t>
            </a:r>
            <a:r>
              <a:rPr lang="nl-BE" b="1" dirty="0" err="1" smtClean="0"/>
              <a:t>Results</a:t>
            </a:r>
            <a:endParaRPr lang="nl-BE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err="1" smtClean="0"/>
              <a:t>Build</a:t>
            </a:r>
            <a:r>
              <a:rPr lang="nl-BE" sz="2000" dirty="0" smtClean="0"/>
              <a:t> </a:t>
            </a:r>
            <a:r>
              <a:rPr lang="nl-BE" sz="2000" dirty="0"/>
              <a:t>FRET-biosensor </a:t>
            </a:r>
            <a:r>
              <a:rPr lang="nl-BE" sz="2000" dirty="0" err="1"/>
              <a:t>for</a:t>
            </a:r>
            <a:r>
              <a:rPr lang="nl-BE" sz="2000" dirty="0"/>
              <a:t> protease </a:t>
            </a:r>
            <a:r>
              <a:rPr lang="nl-BE" sz="2000" dirty="0" err="1" smtClean="0"/>
              <a:t>activity</a:t>
            </a:r>
            <a:endParaRPr lang="nl-BE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err="1" smtClean="0"/>
              <a:t>Transfected</a:t>
            </a:r>
            <a:r>
              <a:rPr lang="nl-BE" sz="2000" dirty="0" smtClean="0"/>
              <a:t> </a:t>
            </a:r>
            <a:r>
              <a:rPr lang="nl-BE" sz="2000" dirty="0"/>
              <a:t>biosensor in living </a:t>
            </a:r>
            <a:r>
              <a:rPr lang="nl-BE" sz="2000" dirty="0" err="1" smtClean="0"/>
              <a:t>cells</a:t>
            </a:r>
            <a:endParaRPr lang="nl-BE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 err="1" smtClean="0"/>
              <a:t>Imaged</a:t>
            </a:r>
            <a:r>
              <a:rPr lang="nl-BE" sz="2000" dirty="0" smtClean="0"/>
              <a:t> </a:t>
            </a:r>
            <a:r>
              <a:rPr lang="nl-BE" sz="2000" dirty="0"/>
              <a:t>protease </a:t>
            </a:r>
            <a:r>
              <a:rPr lang="nl-BE" sz="2000" dirty="0" err="1"/>
              <a:t>activity</a:t>
            </a:r>
            <a:endParaRPr lang="nl-B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b="1" dirty="0" err="1" smtClean="0"/>
              <a:t>Conclusion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87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4903"/>
            <a:ext cx="8229600" cy="908720"/>
          </a:xfrm>
        </p:spPr>
        <p:txBody>
          <a:bodyPr/>
          <a:lstStyle/>
          <a:p>
            <a:r>
              <a:rPr lang="nl-BE" dirty="0" smtClean="0"/>
              <a:t>Imaging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" name="XY01 Ratio_x26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569" y="1196473"/>
            <a:ext cx="3528392" cy="2646294"/>
          </a:xfrm>
          <a:prstGeom prst="rect">
            <a:avLst/>
          </a:prstGeom>
        </p:spPr>
      </p:pic>
      <p:pic>
        <p:nvPicPr>
          <p:cNvPr id="5" name="XY22 Ratio_x264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3568" y="4113898"/>
            <a:ext cx="3528392" cy="2646294"/>
          </a:xfrm>
          <a:prstGeom prst="rect">
            <a:avLst/>
          </a:prstGeom>
        </p:spPr>
      </p:pic>
      <p:pic>
        <p:nvPicPr>
          <p:cNvPr id="6" name="XY07 Ratio_x264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21721" y="4113898"/>
            <a:ext cx="3537001" cy="2652751"/>
          </a:xfrm>
          <a:prstGeom prst="rect">
            <a:avLst/>
          </a:prstGeom>
        </p:spPr>
      </p:pic>
      <p:pic>
        <p:nvPicPr>
          <p:cNvPr id="7" name="XY04 Ratio_x264_1.mp4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21720" y="1206044"/>
            <a:ext cx="3528392" cy="264629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83568" y="899428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Fluorophore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=&gt; NO FRET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921720" y="908720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Biosensor backbone =&gt; FRET 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693292" y="3786144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Biosensor + </a:t>
            </a:r>
            <a:r>
              <a:rPr lang="nl-BE" dirty="0" err="1" smtClean="0"/>
              <a:t>apoptotic</a:t>
            </a:r>
            <a:r>
              <a:rPr lang="nl-BE" dirty="0" smtClean="0"/>
              <a:t> stimuli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4921721" y="3789040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Biosensor + </a:t>
            </a:r>
            <a:r>
              <a:rPr lang="nl-BE" dirty="0" err="1" smtClean="0"/>
              <a:t>necroptotic</a:t>
            </a:r>
            <a:r>
              <a:rPr lang="nl-BE" dirty="0" smtClean="0"/>
              <a:t> stimuli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6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nl-BE" dirty="0" smtClean="0"/>
              <a:t>Imaging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nl-BE" dirty="0" err="1" smtClean="0"/>
              <a:t>Convert</a:t>
            </a:r>
            <a:r>
              <a:rPr lang="nl-BE" dirty="0" smtClean="0"/>
              <a:t> </a:t>
            </a:r>
            <a:r>
              <a:rPr lang="nl-BE" dirty="0" err="1" smtClean="0"/>
              <a:t>videos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graph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ImageJ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excel</a:t>
            </a:r>
            <a:endParaRPr lang="nl-BE" dirty="0" smtClean="0"/>
          </a:p>
          <a:p>
            <a:r>
              <a:rPr lang="nl-BE" dirty="0" err="1" smtClean="0"/>
              <a:t>Graph</a:t>
            </a:r>
            <a:r>
              <a:rPr lang="nl-BE" dirty="0" smtClean="0"/>
              <a:t>:  ratio YFP-FRET/CFP in time</a:t>
            </a:r>
          </a:p>
          <a:p>
            <a:endParaRPr lang="nl-BE" dirty="0"/>
          </a:p>
        </p:txBody>
      </p:sp>
      <p:pic>
        <p:nvPicPr>
          <p:cNvPr id="5" name="Imag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64904"/>
            <a:ext cx="4104456" cy="36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r>
              <a:rPr lang="nl-BE" dirty="0" err="1" smtClean="0"/>
              <a:t>Conclusion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nl-BE" sz="2800" dirty="0" err="1" smtClean="0"/>
              <a:t>All</a:t>
            </a:r>
            <a:r>
              <a:rPr lang="nl-BE" sz="2800" dirty="0" smtClean="0"/>
              <a:t> </a:t>
            </a:r>
            <a:r>
              <a:rPr lang="nl-BE" sz="2800" dirty="0" err="1" smtClean="0"/>
              <a:t>plasmids</a:t>
            </a:r>
            <a:r>
              <a:rPr lang="nl-BE" sz="2800" dirty="0" smtClean="0"/>
              <a:t> are correct</a:t>
            </a:r>
            <a:endParaRPr lang="nl-BE" sz="2800" dirty="0"/>
          </a:p>
          <a:p>
            <a:r>
              <a:rPr lang="nl-BE" sz="2800" dirty="0" err="1" smtClean="0"/>
              <a:t>Transfection</a:t>
            </a:r>
            <a:r>
              <a:rPr lang="nl-BE" sz="2800" dirty="0" smtClean="0"/>
              <a:t> </a:t>
            </a:r>
            <a:r>
              <a:rPr lang="nl-BE" sz="2800" dirty="0" err="1" smtClean="0"/>
              <a:t>worked</a:t>
            </a:r>
            <a:r>
              <a:rPr lang="nl-BE" sz="2800" dirty="0" smtClean="0"/>
              <a:t> =&gt; </a:t>
            </a:r>
            <a:r>
              <a:rPr lang="nl-BE" sz="2800" dirty="0" err="1" smtClean="0"/>
              <a:t>cells</a:t>
            </a:r>
            <a:r>
              <a:rPr lang="nl-BE" sz="2800" dirty="0" smtClean="0"/>
              <a:t> </a:t>
            </a:r>
            <a:r>
              <a:rPr lang="nl-BE" sz="2800" dirty="0" err="1" smtClean="0"/>
              <a:t>expressed</a:t>
            </a:r>
            <a:r>
              <a:rPr lang="nl-BE" sz="2800" dirty="0" smtClean="0"/>
              <a:t> </a:t>
            </a:r>
          </a:p>
          <a:p>
            <a:r>
              <a:rPr lang="nl-BE" sz="2800" dirty="0" err="1" smtClean="0"/>
              <a:t>Positive</a:t>
            </a:r>
            <a:r>
              <a:rPr lang="nl-BE" sz="2800" dirty="0" smtClean="0"/>
              <a:t> control (DEVD-GT) =&gt; </a:t>
            </a:r>
            <a:r>
              <a:rPr lang="nl-BE" sz="2800" dirty="0" err="1" smtClean="0"/>
              <a:t>cleavage</a:t>
            </a:r>
            <a:endParaRPr lang="nl-BE" sz="2800" dirty="0" smtClean="0"/>
          </a:p>
          <a:p>
            <a:r>
              <a:rPr lang="nl-BE" sz="2800" dirty="0" err="1" smtClean="0"/>
              <a:t>Future</a:t>
            </a:r>
            <a:r>
              <a:rPr lang="nl-BE" sz="2800" dirty="0"/>
              <a:t> </a:t>
            </a:r>
            <a:r>
              <a:rPr lang="nl-BE" sz="2800" dirty="0" err="1" smtClean="0"/>
              <a:t>perspectives</a:t>
            </a:r>
            <a:endParaRPr lang="nl-BE" sz="2800" dirty="0"/>
          </a:p>
          <a:p>
            <a:pPr lvl="1"/>
            <a:r>
              <a:rPr lang="nl-BE" sz="1800" dirty="0" err="1" smtClean="0"/>
              <a:t>Transfect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image </a:t>
            </a:r>
            <a:r>
              <a:rPr lang="nl-BE" sz="1800" dirty="0" err="1" smtClean="0"/>
              <a:t>all</a:t>
            </a:r>
            <a:r>
              <a:rPr lang="nl-BE" sz="1800" dirty="0" smtClean="0"/>
              <a:t> the </a:t>
            </a:r>
            <a:r>
              <a:rPr lang="nl-BE" sz="1800" dirty="0" err="1" smtClean="0"/>
              <a:t>other</a:t>
            </a:r>
            <a:r>
              <a:rPr lang="nl-BE" sz="1800" dirty="0" smtClean="0"/>
              <a:t> </a:t>
            </a:r>
            <a:r>
              <a:rPr lang="nl-BE" sz="1800" dirty="0" err="1" smtClean="0"/>
              <a:t>controls</a:t>
            </a:r>
            <a:r>
              <a:rPr lang="nl-BE" sz="1800" dirty="0" smtClean="0"/>
              <a:t> </a:t>
            </a:r>
          </a:p>
          <a:p>
            <a:pPr lvl="1"/>
            <a:r>
              <a:rPr lang="nl-BE" sz="1800" dirty="0" err="1" smtClean="0"/>
              <a:t>Transfect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image the </a:t>
            </a:r>
            <a:r>
              <a:rPr lang="nl-BE" sz="1800" dirty="0" err="1" smtClean="0"/>
              <a:t>calpains</a:t>
            </a:r>
            <a:r>
              <a:rPr lang="nl-BE" sz="1800" dirty="0" smtClean="0"/>
              <a:t>/</a:t>
            </a:r>
            <a:r>
              <a:rPr lang="nl-BE" sz="1800" dirty="0" err="1" smtClean="0"/>
              <a:t>cathepsins</a:t>
            </a:r>
            <a:r>
              <a:rPr lang="nl-BE" sz="1800" dirty="0" smtClean="0"/>
              <a:t> </a:t>
            </a:r>
            <a:r>
              <a:rPr lang="nl-BE" sz="1800" dirty="0" err="1" smtClean="0"/>
              <a:t>biosensors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11328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600200"/>
          </a:xfrm>
        </p:spPr>
        <p:txBody>
          <a:bodyPr/>
          <a:lstStyle/>
          <a:p>
            <a:r>
              <a:rPr lang="nl-BE" dirty="0" err="1" smtClean="0"/>
              <a:t>Thanks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attention</a:t>
            </a:r>
            <a:br>
              <a:rPr lang="nl-BE" dirty="0" smtClean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922056"/>
            <a:ext cx="8568952" cy="3240360"/>
          </a:xfrm>
        </p:spPr>
        <p:txBody>
          <a:bodyPr>
            <a:normAutofit/>
          </a:bodyPr>
          <a:lstStyle/>
          <a:p>
            <a:r>
              <a:rPr lang="en-US" sz="4800" dirty="0"/>
              <a:t>Development of new </a:t>
            </a:r>
            <a:r>
              <a:rPr lang="en-US" sz="4800" dirty="0" err="1" smtClean="0"/>
              <a:t>calpain</a:t>
            </a:r>
            <a:r>
              <a:rPr lang="en-US" sz="4800" dirty="0" smtClean="0"/>
              <a:t>/</a:t>
            </a:r>
            <a:r>
              <a:rPr lang="en-US" sz="4800" dirty="0" err="1" smtClean="0"/>
              <a:t>cathepsin</a:t>
            </a:r>
            <a:r>
              <a:rPr lang="en-US" sz="4800" dirty="0" smtClean="0"/>
              <a:t> FRET-biosensors </a:t>
            </a:r>
            <a:r>
              <a:rPr lang="en-US" sz="4800" dirty="0"/>
              <a:t>for </a:t>
            </a:r>
            <a:r>
              <a:rPr lang="en-US" sz="4800" dirty="0" err="1" smtClean="0"/>
              <a:t>necroptosis</a:t>
            </a:r>
            <a:r>
              <a:rPr lang="en-US" sz="4800" dirty="0" smtClean="0"/>
              <a:t> </a:t>
            </a:r>
            <a:r>
              <a:rPr lang="en-US" sz="4800" dirty="0"/>
              <a:t>assessment in living </a:t>
            </a:r>
            <a:r>
              <a:rPr lang="en-US" sz="4800" dirty="0" smtClean="0"/>
              <a:t>cells</a:t>
            </a:r>
            <a:endParaRPr lang="nl-BE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6529" y="4581128"/>
            <a:ext cx="8640960" cy="2023120"/>
          </a:xfrm>
        </p:spPr>
        <p:txBody>
          <a:bodyPr>
            <a:normAutofit/>
          </a:bodyPr>
          <a:lstStyle/>
          <a:p>
            <a:r>
              <a:rPr lang="nl-BE" sz="1800" dirty="0" smtClean="0"/>
              <a:t>Sarah Druwé – Bachelor student </a:t>
            </a:r>
            <a:r>
              <a:rPr lang="nl-BE" sz="1800" dirty="0" err="1" smtClean="0"/>
              <a:t>Howest</a:t>
            </a:r>
            <a:r>
              <a:rPr lang="nl-BE" sz="1800" dirty="0" smtClean="0"/>
              <a:t> Brugge</a:t>
            </a:r>
          </a:p>
          <a:p>
            <a:endParaRPr lang="nl-BE" sz="1800" dirty="0" smtClean="0"/>
          </a:p>
          <a:p>
            <a:r>
              <a:rPr lang="nl-BE" sz="1800" dirty="0" smtClean="0"/>
              <a:t>Supervisors: </a:t>
            </a:r>
            <a:r>
              <a:rPr lang="nl-BE" sz="1800" dirty="0" err="1" smtClean="0"/>
              <a:t>Sipieter</a:t>
            </a:r>
            <a:r>
              <a:rPr lang="nl-BE" sz="1800" dirty="0" smtClean="0"/>
              <a:t> F., </a:t>
            </a:r>
            <a:r>
              <a:rPr lang="nl-BE" sz="1800" dirty="0" err="1" smtClean="0"/>
              <a:t>Riquet</a:t>
            </a:r>
            <a:r>
              <a:rPr lang="nl-BE" sz="1800" dirty="0" smtClean="0"/>
              <a:t> F., </a:t>
            </a:r>
            <a:r>
              <a:rPr lang="nl-BE" sz="1800" dirty="0" err="1" smtClean="0"/>
              <a:t>Jouan-Lanhouet</a:t>
            </a:r>
            <a:r>
              <a:rPr lang="nl-BE" sz="1800" dirty="0" smtClean="0"/>
              <a:t> S. </a:t>
            </a:r>
          </a:p>
          <a:p>
            <a:r>
              <a:rPr lang="nl-BE" sz="1800" dirty="0" smtClean="0"/>
              <a:t>Promotor: </a:t>
            </a:r>
            <a:r>
              <a:rPr lang="nl-BE" sz="1800" dirty="0" err="1" smtClean="0"/>
              <a:t>Salliau</a:t>
            </a:r>
            <a:r>
              <a:rPr lang="nl-BE" sz="1800" dirty="0" smtClean="0"/>
              <a:t> S. </a:t>
            </a:r>
            <a:endParaRPr lang="nl-BE" sz="1800" dirty="0"/>
          </a:p>
        </p:txBody>
      </p:sp>
      <p:pic>
        <p:nvPicPr>
          <p:cNvPr id="1026" name="Picture 2" descr="http://www.imocca.be/mainsite/images/Logos/how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5" y="404664"/>
            <a:ext cx="1909834" cy="10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lgen.vib-ua.be/Images/VIB_rgb_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9074"/>
            <a:ext cx="1054525" cy="12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Three </a:t>
            </a:r>
            <a:r>
              <a:rPr lang="nl-BE" dirty="0" err="1" smtClean="0"/>
              <a:t>requirements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FRET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occur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Distance</a:t>
            </a:r>
            <a:endParaRPr lang="nl-BE" dirty="0" smtClean="0"/>
          </a:p>
          <a:p>
            <a:r>
              <a:rPr lang="nl-BE" dirty="0" err="1" smtClean="0"/>
              <a:t>Oriëntation</a:t>
            </a:r>
            <a:r>
              <a:rPr lang="nl-BE" dirty="0" smtClean="0"/>
              <a:t> </a:t>
            </a:r>
          </a:p>
          <a:p>
            <a:r>
              <a:rPr lang="nl-BE" dirty="0" smtClean="0"/>
              <a:t>Spectrum</a:t>
            </a:r>
          </a:p>
          <a:p>
            <a:endParaRPr lang="nl-BE" dirty="0"/>
          </a:p>
        </p:txBody>
      </p:sp>
      <p:pic>
        <p:nvPicPr>
          <p:cNvPr id="6" name="Tijdelijke aanduiding voor inhoud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68960"/>
            <a:ext cx="619268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90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endParaRPr lang="nl-BE" sz="2200" dirty="0" smtClean="0"/>
          </a:p>
          <a:p>
            <a:r>
              <a:rPr lang="nl-BE" sz="2200" dirty="0" err="1" smtClean="0"/>
              <a:t>Analyte</a:t>
            </a:r>
            <a:r>
              <a:rPr lang="nl-BE" sz="2200" dirty="0" smtClean="0"/>
              <a:t>: </a:t>
            </a:r>
            <a:r>
              <a:rPr lang="nl-BE" sz="2200" dirty="0" err="1" smtClean="0"/>
              <a:t>proteases</a:t>
            </a:r>
            <a:r>
              <a:rPr lang="nl-BE" sz="2200" dirty="0" smtClean="0"/>
              <a:t> </a:t>
            </a:r>
          </a:p>
          <a:p>
            <a:r>
              <a:rPr lang="nl-BE" sz="2200" dirty="0" err="1" smtClean="0"/>
              <a:t>Molecular</a:t>
            </a:r>
            <a:r>
              <a:rPr lang="nl-BE" sz="2200" dirty="0" smtClean="0"/>
              <a:t> </a:t>
            </a:r>
            <a:r>
              <a:rPr lang="nl-BE" sz="2200" dirty="0" err="1" smtClean="0"/>
              <a:t>recognition</a:t>
            </a:r>
            <a:r>
              <a:rPr lang="nl-BE" sz="2200" dirty="0" smtClean="0"/>
              <a:t> element: </a:t>
            </a:r>
            <a:r>
              <a:rPr lang="nl-BE" sz="2200" dirty="0" err="1" smtClean="0"/>
              <a:t>Specific</a:t>
            </a:r>
            <a:r>
              <a:rPr lang="nl-BE" sz="2200" dirty="0" smtClean="0"/>
              <a:t> </a:t>
            </a:r>
            <a:r>
              <a:rPr lang="nl-BE" sz="2200" dirty="0" err="1" smtClean="0"/>
              <a:t>cleavage</a:t>
            </a:r>
            <a:r>
              <a:rPr lang="nl-BE" sz="2200" dirty="0" smtClean="0"/>
              <a:t> site  </a:t>
            </a:r>
          </a:p>
          <a:p>
            <a:r>
              <a:rPr lang="nl-BE" sz="2200" dirty="0" smtClean="0"/>
              <a:t>Transducer: </a:t>
            </a:r>
            <a:r>
              <a:rPr lang="nl-BE" sz="2200" dirty="0" err="1"/>
              <a:t>T</a:t>
            </a:r>
            <a:r>
              <a:rPr lang="nl-BE" sz="2200" dirty="0" err="1" smtClean="0"/>
              <a:t>wo</a:t>
            </a:r>
            <a:r>
              <a:rPr lang="nl-BE" sz="2200" dirty="0" smtClean="0"/>
              <a:t> fluorescent </a:t>
            </a:r>
            <a:r>
              <a:rPr lang="nl-BE" sz="2200" dirty="0" err="1" smtClean="0"/>
              <a:t>proteins</a:t>
            </a:r>
            <a:endParaRPr lang="nl-BE" sz="2200" dirty="0" smtClean="0"/>
          </a:p>
          <a:p>
            <a:r>
              <a:rPr lang="nl-BE" sz="2200" dirty="0" err="1" smtClean="0"/>
              <a:t>Measurable</a:t>
            </a:r>
            <a:r>
              <a:rPr lang="nl-BE" sz="2200" dirty="0" smtClean="0"/>
              <a:t> </a:t>
            </a:r>
            <a:r>
              <a:rPr lang="nl-BE" sz="2200" dirty="0" err="1" smtClean="0"/>
              <a:t>signal</a:t>
            </a:r>
            <a:r>
              <a:rPr lang="nl-BE" sz="2200" dirty="0" smtClean="0"/>
              <a:t>: </a:t>
            </a:r>
            <a:r>
              <a:rPr lang="nl-BE" sz="2200" dirty="0" err="1" smtClean="0"/>
              <a:t>difference</a:t>
            </a:r>
            <a:r>
              <a:rPr lang="nl-BE" sz="2200" dirty="0" smtClean="0"/>
              <a:t> in </a:t>
            </a:r>
            <a:r>
              <a:rPr lang="nl-BE" sz="2200" dirty="0" err="1" smtClean="0"/>
              <a:t>fluorescence</a:t>
            </a:r>
            <a:r>
              <a:rPr lang="nl-BE" sz="2200" dirty="0" smtClean="0"/>
              <a:t> </a:t>
            </a:r>
            <a:endParaRPr lang="nl-BE" sz="2200" dirty="0"/>
          </a:p>
        </p:txBody>
      </p:sp>
      <p:pic>
        <p:nvPicPr>
          <p:cNvPr id="7" name="Tijdelijke aanduiding voor inhoud 3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1732" y="3284984"/>
            <a:ext cx="5688632" cy="201622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82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Biosensors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534"/>
          <a:stretch/>
        </p:blipFill>
        <p:spPr bwMode="auto">
          <a:xfrm>
            <a:off x="683568" y="1556792"/>
            <a:ext cx="3816424" cy="2088232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934948"/>
            <a:ext cx="4968552" cy="24482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484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nl-BE" dirty="0" smtClean="0"/>
              <a:t>Imaging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nl-BE" dirty="0" err="1" smtClean="0"/>
              <a:t>Stimulate</a:t>
            </a:r>
            <a:r>
              <a:rPr lang="nl-BE" dirty="0" smtClean="0"/>
              <a:t> </a:t>
            </a:r>
            <a:r>
              <a:rPr lang="nl-BE" dirty="0" err="1" smtClean="0"/>
              <a:t>cells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err="1" smtClean="0"/>
              <a:t>Only</a:t>
            </a:r>
            <a:r>
              <a:rPr lang="nl-BE" dirty="0" smtClean="0"/>
              <a:t> DEVD-GT images </a:t>
            </a:r>
            <a:r>
              <a:rPr lang="nl-BE" dirty="0" err="1" smtClean="0"/>
              <a:t>were</a:t>
            </a:r>
            <a:r>
              <a:rPr lang="nl-BE" dirty="0" smtClean="0"/>
              <a:t> </a:t>
            </a:r>
            <a:r>
              <a:rPr lang="nl-BE" dirty="0" err="1" smtClean="0"/>
              <a:t>analysed</a:t>
            </a:r>
            <a:endParaRPr lang="nl-BE" dirty="0"/>
          </a:p>
        </p:txBody>
      </p:sp>
      <p:grpSp>
        <p:nvGrpSpPr>
          <p:cNvPr id="16" name="Groep 15"/>
          <p:cNvGrpSpPr/>
          <p:nvPr/>
        </p:nvGrpSpPr>
        <p:grpSpPr>
          <a:xfrm>
            <a:off x="755576" y="3070322"/>
            <a:ext cx="4680520" cy="2512769"/>
            <a:chOff x="1835696" y="3748390"/>
            <a:chExt cx="5184576" cy="2880320"/>
          </a:xfrm>
        </p:grpSpPr>
        <p:pic>
          <p:nvPicPr>
            <p:cNvPr id="5" name="Image 3"/>
            <p:cNvPicPr/>
            <p:nvPr/>
          </p:nvPicPr>
          <p:blipFill rotWithShape="1">
            <a:blip r:embed="rId2"/>
            <a:srcRect r="15389" b="12956"/>
            <a:stretch/>
          </p:blipFill>
          <p:spPr bwMode="auto">
            <a:xfrm>
              <a:off x="1835696" y="3748390"/>
              <a:ext cx="5184576" cy="28803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hthoek 5"/>
            <p:cNvSpPr/>
            <p:nvPr/>
          </p:nvSpPr>
          <p:spPr>
            <a:xfrm>
              <a:off x="2947839" y="4398268"/>
              <a:ext cx="2016224" cy="20162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2987824" y="50038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X</a:t>
              </a:r>
              <a:endParaRPr lang="nl-BE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2987824" y="60119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X</a:t>
              </a:r>
              <a:endParaRPr lang="nl-BE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975993" y="50038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A</a:t>
              </a:r>
              <a:endParaRPr lang="nl-BE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3955951" y="59766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N</a:t>
              </a:r>
            </a:p>
          </p:txBody>
        </p:sp>
      </p:grp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55212"/>
              </p:ext>
            </p:extLst>
          </p:nvPr>
        </p:nvGraphicFramePr>
        <p:xfrm>
          <a:off x="827584" y="1844824"/>
          <a:ext cx="7272808" cy="110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38790"/>
                <a:gridCol w="413401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0" baseline="0" dirty="0" smtClean="0"/>
                        <a:t>No stimuli (X) </a:t>
                      </a:r>
                      <a:endParaRPr lang="nl-BE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Medium + PI </a:t>
                      </a:r>
                      <a:endParaRPr lang="nl-BE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Apoptotic</a:t>
                      </a:r>
                      <a:r>
                        <a:rPr lang="nl-BE" baseline="0" dirty="0" smtClean="0"/>
                        <a:t> stimuli (A)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Medium + PI</a:t>
                      </a:r>
                      <a:r>
                        <a:rPr lang="nl-BE" baseline="0" dirty="0" smtClean="0"/>
                        <a:t> + </a:t>
                      </a:r>
                      <a:r>
                        <a:rPr lang="nl-BE" baseline="0" dirty="0" err="1" smtClean="0"/>
                        <a:t>mTNF</a:t>
                      </a:r>
                      <a:r>
                        <a:rPr lang="nl-BE" baseline="0" dirty="0" smtClean="0"/>
                        <a:t> + </a:t>
                      </a:r>
                      <a:r>
                        <a:rPr lang="nl-BE" baseline="0" dirty="0" err="1" smtClean="0"/>
                        <a:t>TAKi</a:t>
                      </a:r>
                      <a:r>
                        <a:rPr lang="nl-BE" baseline="0" dirty="0" smtClean="0"/>
                        <a:t> 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48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Necroptotic</a:t>
                      </a:r>
                      <a:r>
                        <a:rPr lang="nl-BE" baseline="0" dirty="0" smtClean="0"/>
                        <a:t> stimuli (N)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Medium + PI</a:t>
                      </a:r>
                      <a:r>
                        <a:rPr lang="nl-BE" baseline="0" dirty="0" smtClean="0"/>
                        <a:t> + </a:t>
                      </a:r>
                      <a:r>
                        <a:rPr lang="nl-BE" baseline="0" dirty="0" err="1" smtClean="0"/>
                        <a:t>mTNF</a:t>
                      </a:r>
                      <a:r>
                        <a:rPr lang="nl-BE" baseline="0" dirty="0" smtClean="0"/>
                        <a:t> + </a:t>
                      </a:r>
                      <a:r>
                        <a:rPr lang="nl-BE" baseline="0" dirty="0" err="1" smtClean="0"/>
                        <a:t>TAKi</a:t>
                      </a:r>
                      <a:r>
                        <a:rPr lang="nl-BE" baseline="0" dirty="0" smtClean="0"/>
                        <a:t> + </a:t>
                      </a:r>
                      <a:r>
                        <a:rPr lang="nl-BE" baseline="0" dirty="0" err="1" smtClean="0"/>
                        <a:t>zVAD</a:t>
                      </a:r>
                      <a:endParaRPr lang="nl-B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Cell death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Pathway of </a:t>
            </a:r>
            <a:r>
              <a:rPr lang="en-US" dirty="0" err="1" smtClean="0"/>
              <a:t>necroptosis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Mixed Lineage Kinase domain-Like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FRET-biosensors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nl-BE" dirty="0" err="1" smtClean="0"/>
              <a:t>Cell</a:t>
            </a:r>
            <a:r>
              <a:rPr lang="nl-BE" dirty="0" smtClean="0"/>
              <a:t> death morphoglogy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9592" y="1700808"/>
            <a:ext cx="5472608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043608" y="5264333"/>
            <a:ext cx="8219256" cy="14648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2 </a:t>
            </a:r>
            <a:r>
              <a:rPr lang="nl-BE" dirty="0" err="1" smtClean="0"/>
              <a:t>forms</a:t>
            </a:r>
            <a:r>
              <a:rPr lang="nl-BE" dirty="0" smtClean="0"/>
              <a:t> of </a:t>
            </a:r>
            <a:r>
              <a:rPr lang="nl-BE" dirty="0" err="1" smtClean="0"/>
              <a:t>cell</a:t>
            </a:r>
            <a:r>
              <a:rPr lang="nl-BE" dirty="0" smtClean="0"/>
              <a:t> </a:t>
            </a:r>
            <a:r>
              <a:rPr lang="nl-BE" dirty="0" err="1" smtClean="0"/>
              <a:t>death</a:t>
            </a:r>
            <a:r>
              <a:rPr lang="nl-BE" dirty="0" smtClean="0"/>
              <a:t>: </a:t>
            </a:r>
            <a:r>
              <a:rPr lang="nl-BE" dirty="0" err="1" smtClean="0"/>
              <a:t>apoptosis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necrosis</a:t>
            </a:r>
            <a:r>
              <a:rPr lang="nl-BE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err="1" smtClean="0"/>
              <a:t>Necroptosis</a:t>
            </a:r>
            <a:r>
              <a:rPr lang="nl-BE" dirty="0" smtClean="0"/>
              <a:t>: </a:t>
            </a:r>
            <a:r>
              <a:rPr lang="nl-BE" dirty="0" err="1" smtClean="0"/>
              <a:t>regulated</a:t>
            </a:r>
            <a:r>
              <a:rPr lang="nl-BE" dirty="0" smtClean="0"/>
              <a:t> form of </a:t>
            </a:r>
            <a:r>
              <a:rPr lang="nl-BE" dirty="0" err="1" smtClean="0"/>
              <a:t>necrosis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827584" y="494116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Source: </a:t>
            </a:r>
            <a:r>
              <a:rPr lang="nl-BE" sz="1200" dirty="0" err="1" smtClean="0"/>
              <a:t>Vandenabeele</a:t>
            </a:r>
            <a:r>
              <a:rPr lang="nl-BE" sz="1200" dirty="0" smtClean="0"/>
              <a:t> P. -</a:t>
            </a:r>
            <a:r>
              <a:rPr lang="en-US" sz="1200" dirty="0" smtClean="0"/>
              <a:t> </a:t>
            </a:r>
            <a:r>
              <a:rPr lang="en-US" sz="1200" dirty="0"/>
              <a:t>Molecular mechanisms of </a:t>
            </a:r>
            <a:r>
              <a:rPr lang="en-US" sz="1200" dirty="0" err="1"/>
              <a:t>necroptosis</a:t>
            </a:r>
            <a:r>
              <a:rPr lang="en-US" sz="1200" dirty="0"/>
              <a:t>: an ordered cellular explosion </a:t>
            </a:r>
            <a:r>
              <a:rPr lang="nl-BE" sz="1200" dirty="0" smtClean="0"/>
              <a:t> 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9660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r>
              <a:rPr lang="nl-BE" dirty="0" err="1" smtClean="0"/>
              <a:t>Signaling</a:t>
            </a:r>
            <a:r>
              <a:rPr lang="nl-BE" dirty="0" smtClean="0"/>
              <a:t> </a:t>
            </a:r>
            <a:r>
              <a:rPr lang="nl-BE" dirty="0" err="1" smtClean="0"/>
              <a:t>pathway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31640" y="1412776"/>
            <a:ext cx="6480720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60" y="609329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Source: </a:t>
            </a:r>
            <a:r>
              <a:rPr lang="nl-BE" sz="1200" dirty="0" err="1" smtClean="0"/>
              <a:t>Sipieter</a:t>
            </a:r>
            <a:r>
              <a:rPr lang="nl-BE" sz="1200" dirty="0" smtClean="0"/>
              <a:t> F. - </a:t>
            </a:r>
            <a:r>
              <a:rPr lang="en-US" sz="1200" dirty="0"/>
              <a:t>Shining light on cell death processes – a novel </a:t>
            </a:r>
            <a:r>
              <a:rPr lang="en-US" sz="1200" dirty="0" smtClean="0"/>
              <a:t>biosensor for </a:t>
            </a:r>
            <a:r>
              <a:rPr lang="en-US" sz="1200" dirty="0" err="1"/>
              <a:t>necroptosis</a:t>
            </a:r>
            <a:r>
              <a:rPr lang="en-US" sz="1200" dirty="0"/>
              <a:t>, a newly described cell death program</a:t>
            </a:r>
            <a:endParaRPr lang="nl-BE" sz="1200" dirty="0"/>
          </a:p>
        </p:txBody>
      </p:sp>
      <p:sp>
        <p:nvSpPr>
          <p:cNvPr id="4" name="Rechthoek 3"/>
          <p:cNvSpPr/>
          <p:nvPr/>
        </p:nvSpPr>
        <p:spPr>
          <a:xfrm>
            <a:off x="2411760" y="3429000"/>
            <a:ext cx="1512168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5436096" y="3429000"/>
            <a:ext cx="1440160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4283968" y="1412776"/>
            <a:ext cx="79208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2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/>
          <a:lstStyle/>
          <a:p>
            <a:r>
              <a:rPr lang="en-US" dirty="0" smtClean="0"/>
              <a:t>Mixed lineage kinase domain-like (MLKL)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37772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New discovered component in the </a:t>
            </a:r>
            <a:r>
              <a:rPr lang="en-US" sz="2800" dirty="0" err="1" smtClean="0"/>
              <a:t>necrosome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Research on kinase-activity and localization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Biochemical approaches: MLKL antibodies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Protease biosensor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Identified substrates on MLKL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Potentially cleaved by </a:t>
            </a:r>
            <a:r>
              <a:rPr lang="en-US" sz="2000" dirty="0" err="1" smtClean="0"/>
              <a:t>calpains</a:t>
            </a:r>
            <a:r>
              <a:rPr lang="en-US" sz="2000" dirty="0" smtClean="0"/>
              <a:t> or </a:t>
            </a:r>
            <a:r>
              <a:rPr lang="en-US" sz="2000" dirty="0" err="1" smtClean="0"/>
              <a:t>cathepsins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418" y="195391"/>
            <a:ext cx="8229600" cy="1066800"/>
          </a:xfrm>
        </p:spPr>
        <p:txBody>
          <a:bodyPr/>
          <a:lstStyle/>
          <a:p>
            <a:r>
              <a:rPr lang="nl-BE" sz="4000" dirty="0" smtClean="0"/>
              <a:t>FRET-</a:t>
            </a:r>
            <a:r>
              <a:rPr lang="nl-BE" sz="4000" dirty="0" err="1" smtClean="0"/>
              <a:t>biosensors</a:t>
            </a:r>
            <a:endParaRPr lang="nl-BE" sz="4000" dirty="0"/>
          </a:p>
        </p:txBody>
      </p:sp>
      <p:pic>
        <p:nvPicPr>
          <p:cNvPr id="4" name="Tijdelijke aanduiding voor inhoud 9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5"/>
          <a:stretch/>
        </p:blipFill>
        <p:spPr>
          <a:xfrm>
            <a:off x="1547664" y="1268760"/>
            <a:ext cx="5832648" cy="25472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39552" y="4077072"/>
            <a:ext cx="8291264" cy="24102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600" dirty="0" smtClean="0"/>
              <a:t>FRET (</a:t>
            </a:r>
            <a:r>
              <a:rPr lang="nl-BE" sz="2600" dirty="0" err="1" smtClean="0"/>
              <a:t>förster</a:t>
            </a:r>
            <a:r>
              <a:rPr lang="nl-BE" sz="2600" dirty="0" smtClean="0"/>
              <a:t> </a:t>
            </a:r>
            <a:r>
              <a:rPr lang="nl-BE" sz="2600" dirty="0" err="1" smtClean="0"/>
              <a:t>resonance</a:t>
            </a:r>
            <a:r>
              <a:rPr lang="nl-BE" sz="2600" dirty="0" smtClean="0"/>
              <a:t> energy transfer) is a </a:t>
            </a:r>
            <a:r>
              <a:rPr lang="nl-BE" sz="2600" dirty="0" err="1" smtClean="0"/>
              <a:t>physical</a:t>
            </a:r>
            <a:r>
              <a:rPr lang="nl-BE" sz="2600" dirty="0" smtClean="0"/>
              <a:t> </a:t>
            </a:r>
            <a:r>
              <a:rPr lang="nl-BE" sz="2600" dirty="0" err="1" smtClean="0"/>
              <a:t>phenomen</a:t>
            </a:r>
            <a:r>
              <a:rPr lang="nl-BE" sz="2600" dirty="0" smtClean="0"/>
              <a:t> </a:t>
            </a:r>
            <a:r>
              <a:rPr lang="nl-BE" sz="2600" dirty="0" err="1" smtClean="0"/>
              <a:t>where</a:t>
            </a:r>
            <a:r>
              <a:rPr lang="nl-BE" sz="2600" dirty="0" smtClean="0"/>
              <a:t> </a:t>
            </a:r>
            <a:r>
              <a:rPr lang="nl-BE" sz="2600" dirty="0" err="1" smtClean="0"/>
              <a:t>radiationless</a:t>
            </a:r>
            <a:r>
              <a:rPr lang="nl-BE" sz="2600" dirty="0" smtClean="0"/>
              <a:t> energy </a:t>
            </a:r>
            <a:r>
              <a:rPr lang="nl-BE" sz="2600" dirty="0" err="1" smtClean="0"/>
              <a:t>can</a:t>
            </a:r>
            <a:r>
              <a:rPr lang="nl-BE" sz="2600" dirty="0" smtClean="0"/>
              <a:t> </a:t>
            </a:r>
            <a:r>
              <a:rPr lang="nl-BE" sz="2600" dirty="0" err="1" smtClean="0"/>
              <a:t>be</a:t>
            </a:r>
            <a:r>
              <a:rPr lang="nl-BE" sz="2600" dirty="0" smtClean="0"/>
              <a:t> </a:t>
            </a:r>
            <a:r>
              <a:rPr lang="nl-BE" sz="2600" dirty="0" err="1" smtClean="0"/>
              <a:t>transferred</a:t>
            </a:r>
            <a:r>
              <a:rPr lang="nl-BE" sz="2600" dirty="0" smtClean="0"/>
              <a:t> </a:t>
            </a:r>
            <a:r>
              <a:rPr lang="nl-BE" sz="2600" dirty="0" err="1" smtClean="0"/>
              <a:t>from</a:t>
            </a:r>
            <a:r>
              <a:rPr lang="nl-BE" sz="2600" dirty="0" smtClean="0"/>
              <a:t> donor </a:t>
            </a:r>
            <a:r>
              <a:rPr lang="nl-BE" sz="2600" dirty="0" err="1" smtClean="0"/>
              <a:t>to</a:t>
            </a:r>
            <a:r>
              <a:rPr lang="nl-BE" sz="2600" dirty="0" smtClean="0"/>
              <a:t> acceptor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600" dirty="0" err="1" smtClean="0"/>
              <a:t>Example</a:t>
            </a:r>
            <a:r>
              <a:rPr lang="nl-BE" sz="2600" dirty="0" smtClean="0"/>
              <a:t> of biosensor: Protease </a:t>
            </a:r>
            <a:r>
              <a:rPr lang="nl-BE" sz="2600" dirty="0" err="1" smtClean="0"/>
              <a:t>activity</a:t>
            </a:r>
            <a:r>
              <a:rPr lang="nl-BE" sz="2600" dirty="0" smtClean="0"/>
              <a:t> </a:t>
            </a:r>
            <a:r>
              <a:rPr lang="nl-BE" sz="2600" dirty="0" err="1" smtClean="0"/>
              <a:t>biosensors</a:t>
            </a:r>
            <a:r>
              <a:rPr lang="nl-BE" sz="26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200" dirty="0" smtClean="0"/>
              <a:t>2 fluorescent </a:t>
            </a:r>
            <a:r>
              <a:rPr lang="nl-BE" sz="2200" dirty="0" err="1" smtClean="0"/>
              <a:t>proteins</a:t>
            </a:r>
            <a:r>
              <a:rPr lang="nl-BE" sz="22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200" dirty="0" err="1" smtClean="0"/>
              <a:t>Sequence</a:t>
            </a:r>
            <a:r>
              <a:rPr lang="nl-BE" sz="2200" dirty="0" smtClean="0"/>
              <a:t> </a:t>
            </a:r>
            <a:r>
              <a:rPr lang="nl-BE" sz="2200" dirty="0" err="1" smtClean="0"/>
              <a:t>with</a:t>
            </a:r>
            <a:r>
              <a:rPr lang="nl-BE" sz="2200" dirty="0" smtClean="0"/>
              <a:t> </a:t>
            </a:r>
            <a:r>
              <a:rPr lang="nl-BE" sz="2200" dirty="0" err="1" smtClean="0"/>
              <a:t>cleavage</a:t>
            </a:r>
            <a:r>
              <a:rPr lang="nl-BE" sz="2200" dirty="0" smtClean="0"/>
              <a:t> sit</a:t>
            </a:r>
            <a:r>
              <a:rPr lang="nl-BE" sz="22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885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Aims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249424"/>
            <a:ext cx="8363272" cy="432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Development </a:t>
            </a:r>
            <a:r>
              <a:rPr lang="en-US" dirty="0" smtClean="0"/>
              <a:t>of </a:t>
            </a:r>
            <a:r>
              <a:rPr lang="en-US" dirty="0"/>
              <a:t>new FRET- biosensors </a:t>
            </a:r>
            <a:r>
              <a:rPr lang="en-US" dirty="0" smtClean="0"/>
              <a:t>for protease </a:t>
            </a:r>
            <a:r>
              <a:rPr lang="en-US" dirty="0"/>
              <a:t>activity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</a:t>
            </a:r>
            <a:r>
              <a:rPr lang="nl-BE" sz="2000" dirty="0" err="1" smtClean="0"/>
              <a:t>ased</a:t>
            </a:r>
            <a:r>
              <a:rPr lang="nl-BE" sz="2000" dirty="0" smtClean="0"/>
              <a:t> on </a:t>
            </a:r>
            <a:r>
              <a:rPr lang="nl-BE" sz="2000" dirty="0" err="1" smtClean="0"/>
              <a:t>identified</a:t>
            </a:r>
            <a:r>
              <a:rPr lang="nl-BE" sz="2000" dirty="0" smtClean="0"/>
              <a:t> </a:t>
            </a:r>
            <a:r>
              <a:rPr lang="nl-BE" sz="2000" dirty="0" err="1"/>
              <a:t>cleavage</a:t>
            </a:r>
            <a:r>
              <a:rPr lang="nl-BE" sz="2000" dirty="0"/>
              <a:t> sites on MLKL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 smtClean="0"/>
              <a:t>calpains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cathespins</a:t>
            </a:r>
            <a:endParaRPr lang="nl-BE" sz="2000" dirty="0"/>
          </a:p>
          <a:p>
            <a:pPr>
              <a:buFont typeface="Wingdings" panose="05000000000000000000" pitchFamily="2" charset="2"/>
              <a:buChar char="§"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 </a:t>
            </a:r>
            <a:r>
              <a:rPr lang="nl-BE" dirty="0" smtClean="0"/>
              <a:t>Monitor protease </a:t>
            </a:r>
            <a:r>
              <a:rPr lang="nl-BE" dirty="0" err="1" smtClean="0"/>
              <a:t>activity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</a:t>
            </a:r>
            <a:r>
              <a:rPr lang="nl-BE" dirty="0" err="1" smtClean="0"/>
              <a:t>necroptosis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introduction</a:t>
            </a:r>
            <a:r>
              <a:rPr lang="nl-BE" dirty="0" smtClean="0"/>
              <a:t> in </a:t>
            </a:r>
            <a:r>
              <a:rPr lang="nl-BE" dirty="0" err="1" smtClean="0"/>
              <a:t>cells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12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37" y="980728"/>
            <a:ext cx="4115891" cy="1600200"/>
          </a:xfrm>
        </p:spPr>
        <p:txBody>
          <a:bodyPr/>
          <a:lstStyle/>
          <a:p>
            <a:r>
              <a:rPr lang="nl-BE" sz="4000" dirty="0" err="1" smtClean="0"/>
              <a:t>Experimental</a:t>
            </a:r>
            <a:r>
              <a:rPr lang="nl-BE" sz="4000" dirty="0" smtClean="0"/>
              <a:t> design &amp; </a:t>
            </a:r>
            <a:r>
              <a:rPr lang="nl-BE" sz="4000" dirty="0" err="1" smtClean="0"/>
              <a:t>results</a:t>
            </a:r>
            <a:endParaRPr lang="nl-BE" sz="40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845" y="3140968"/>
            <a:ext cx="4111415" cy="1997911"/>
          </a:xfrm>
        </p:spPr>
        <p:txBody>
          <a:bodyPr/>
          <a:lstStyle/>
          <a:p>
            <a:r>
              <a:rPr lang="nl-BE" dirty="0" err="1" smtClean="0"/>
              <a:t>Cloning</a:t>
            </a:r>
            <a:r>
              <a:rPr lang="nl-BE" dirty="0" smtClean="0"/>
              <a:t> FRET-biosensor</a:t>
            </a:r>
          </a:p>
          <a:p>
            <a:r>
              <a:rPr lang="nl-BE" dirty="0" err="1" smtClean="0"/>
              <a:t>Expression</a:t>
            </a:r>
            <a:r>
              <a:rPr lang="nl-BE" dirty="0" smtClean="0"/>
              <a:t> in living </a:t>
            </a:r>
            <a:r>
              <a:rPr lang="nl-BE" dirty="0" err="1" smtClean="0"/>
              <a:t>cells</a:t>
            </a:r>
            <a:r>
              <a:rPr lang="nl-BE" dirty="0" smtClean="0"/>
              <a:t> </a:t>
            </a:r>
          </a:p>
          <a:p>
            <a:r>
              <a:rPr lang="nl-BE" dirty="0" smtClean="0"/>
              <a:t>Imaging</a:t>
            </a:r>
          </a:p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2877"/>
            <a:ext cx="4968552" cy="66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755</TotalTime>
  <Words>948</Words>
  <Application>Microsoft Office PowerPoint</Application>
  <PresentationFormat>Diavoorstelling (4:3)</PresentationFormat>
  <Paragraphs>257</Paragraphs>
  <Slides>28</Slides>
  <Notes>11</Notes>
  <HiddenSlides>4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Executive</vt:lpstr>
      <vt:lpstr>Development of new calpain/cathepsin FRET-biosensors for necroptosis assessment in living cells</vt:lpstr>
      <vt:lpstr>Overview </vt:lpstr>
      <vt:lpstr>Introduction</vt:lpstr>
      <vt:lpstr>Cell death morphoglogy </vt:lpstr>
      <vt:lpstr>Signaling pathway</vt:lpstr>
      <vt:lpstr>Mixed lineage kinase domain-like (MLKL)</vt:lpstr>
      <vt:lpstr>FRET-biosensors</vt:lpstr>
      <vt:lpstr>Aims </vt:lpstr>
      <vt:lpstr>Experimental design &amp; results</vt:lpstr>
      <vt:lpstr>Build a protease FRET biosensor</vt:lpstr>
      <vt:lpstr>Build a biosensor backbone</vt:lpstr>
      <vt:lpstr>Build a biosensor backbone</vt:lpstr>
      <vt:lpstr>Insert specific substrates</vt:lpstr>
      <vt:lpstr>Insert specific substrates </vt:lpstr>
      <vt:lpstr>Insert specific substrates</vt:lpstr>
      <vt:lpstr>Transfect plasmids in living cells </vt:lpstr>
      <vt:lpstr>Transfect plasmids in living cells </vt:lpstr>
      <vt:lpstr>Imaging</vt:lpstr>
      <vt:lpstr>Kinetics of MEF-cells</vt:lpstr>
      <vt:lpstr>Imaging</vt:lpstr>
      <vt:lpstr>Imaging</vt:lpstr>
      <vt:lpstr>Conclusion </vt:lpstr>
      <vt:lpstr>Thanks for your attention </vt:lpstr>
      <vt:lpstr>Development of new calpain/cathepsin FRET-biosensors for necroptosis assessment in living cells</vt:lpstr>
      <vt:lpstr>Three requirements for FRET to occur</vt:lpstr>
      <vt:lpstr>PowerPoint-presentatie</vt:lpstr>
      <vt:lpstr>Biosensors</vt:lpstr>
      <vt:lpstr>Imaging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new calpain/cathepsins FRET-biosensors for necroptosis assessment in living cells.</dc:title>
  <dc:creator>SarahPC</dc:creator>
  <cp:lastModifiedBy>SarahPC</cp:lastModifiedBy>
  <cp:revision>64</cp:revision>
  <dcterms:created xsi:type="dcterms:W3CDTF">2014-05-16T08:33:12Z</dcterms:created>
  <dcterms:modified xsi:type="dcterms:W3CDTF">2014-06-14T14:34:36Z</dcterms:modified>
</cp:coreProperties>
</file>