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4" r:id="rId4"/>
    <p:sldId id="265" r:id="rId5"/>
    <p:sldId id="268" r:id="rId6"/>
    <p:sldId id="269" r:id="rId7"/>
    <p:sldId id="271" r:id="rId8"/>
    <p:sldId id="283" r:id="rId9"/>
    <p:sldId id="273" r:id="rId10"/>
    <p:sldId id="274" r:id="rId11"/>
    <p:sldId id="277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266" r:id="rId20"/>
    <p:sldId id="267" r:id="rId21"/>
    <p:sldId id="272" r:id="rId22"/>
    <p:sldId id="270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1FF"/>
    <a:srgbClr val="8AF3FE"/>
    <a:srgbClr val="4FD1FF"/>
    <a:srgbClr val="93E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0" autoAdjust="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&#233;dryck\Documents\Hogeschool\Stage\OD%20BY474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title>
      <c:tx>
        <c:rich>
          <a:bodyPr/>
          <a:lstStyle/>
          <a:p>
            <a:pPr>
              <a:defRPr/>
            </a:pPr>
            <a:r>
              <a:rPr lang="en-US" sz="1600" i="1" dirty="0"/>
              <a:t>S. cerevisiae </a:t>
            </a:r>
            <a:r>
              <a:rPr lang="en-US" sz="1600" dirty="0" smtClean="0"/>
              <a:t>BY4742</a:t>
            </a:r>
            <a:endParaRPr lang="en-US" sz="1600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'Poging 3'!$A$7</c:f>
              <c:strCache>
                <c:ptCount val="1"/>
                <c:pt idx="0">
                  <c:v>Cultuur 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</c:marker>
          <c:xVal>
            <c:numRef>
              <c:f>'Poging 3'!$B$5:$I$5</c:f>
              <c:numCache>
                <c:formatCode>General</c:formatCode>
                <c:ptCount val="8"/>
                <c:pt idx="0">
                  <c:v>10</c:v>
                </c:pt>
                <c:pt idx="1">
                  <c:v>12.5</c:v>
                </c:pt>
                <c:pt idx="2">
                  <c:v>16</c:v>
                </c:pt>
                <c:pt idx="3">
                  <c:v>34</c:v>
                </c:pt>
                <c:pt idx="4">
                  <c:v>36</c:v>
                </c:pt>
                <c:pt idx="5">
                  <c:v>37.5</c:v>
                </c:pt>
                <c:pt idx="6">
                  <c:v>38.5</c:v>
                </c:pt>
                <c:pt idx="7">
                  <c:v>40.5</c:v>
                </c:pt>
              </c:numCache>
            </c:numRef>
          </c:xVal>
          <c:yVal>
            <c:numRef>
              <c:f>'Poging 3'!$B$7:$I$7</c:f>
              <c:numCache>
                <c:formatCode>General</c:formatCode>
                <c:ptCount val="8"/>
                <c:pt idx="0">
                  <c:v>0.10199999999999998</c:v>
                </c:pt>
                <c:pt idx="1">
                  <c:v>0.16400000000000101</c:v>
                </c:pt>
                <c:pt idx="2">
                  <c:v>0.58300000000000063</c:v>
                </c:pt>
                <c:pt idx="3">
                  <c:v>11.51</c:v>
                </c:pt>
                <c:pt idx="4">
                  <c:v>20.3</c:v>
                </c:pt>
                <c:pt idx="5">
                  <c:v>21</c:v>
                </c:pt>
                <c:pt idx="6">
                  <c:v>22.1</c:v>
                </c:pt>
                <c:pt idx="7">
                  <c:v>22.9</c:v>
                </c:pt>
              </c:numCache>
            </c:numRef>
          </c:yVal>
        </c:ser>
        <c:ser>
          <c:idx val="1"/>
          <c:order val="1"/>
          <c:tx>
            <c:strRef>
              <c:f>'Poging 3'!$A$11</c:f>
              <c:strCache>
                <c:ptCount val="1"/>
                <c:pt idx="0">
                  <c:v>Cultuur 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</c:marker>
          <c:xVal>
            <c:numRef>
              <c:f>'Poging 3'!$B$10:$I$10</c:f>
              <c:numCache>
                <c:formatCode>General</c:formatCode>
                <c:ptCount val="8"/>
                <c:pt idx="0">
                  <c:v>0</c:v>
                </c:pt>
                <c:pt idx="1">
                  <c:v>2.5</c:v>
                </c:pt>
                <c:pt idx="2">
                  <c:v>6</c:v>
                </c:pt>
                <c:pt idx="3">
                  <c:v>24</c:v>
                </c:pt>
                <c:pt idx="4">
                  <c:v>26</c:v>
                </c:pt>
                <c:pt idx="5">
                  <c:v>27.5</c:v>
                </c:pt>
                <c:pt idx="6">
                  <c:v>28.5</c:v>
                </c:pt>
                <c:pt idx="7">
                  <c:v>30.5</c:v>
                </c:pt>
              </c:numCache>
            </c:numRef>
          </c:xVal>
          <c:yVal>
            <c:numRef>
              <c:f>'Poging 3'!$B$11:$I$11</c:f>
              <c:numCache>
                <c:formatCode>General</c:formatCode>
                <c:ptCount val="8"/>
                <c:pt idx="0">
                  <c:v>1.0000000000000041E-3</c:v>
                </c:pt>
                <c:pt idx="1">
                  <c:v>4.0000000000000114E-3</c:v>
                </c:pt>
                <c:pt idx="2">
                  <c:v>8.0000000000000227E-3</c:v>
                </c:pt>
                <c:pt idx="3">
                  <c:v>1.56</c:v>
                </c:pt>
                <c:pt idx="4">
                  <c:v>2.2999999999999998</c:v>
                </c:pt>
                <c:pt idx="5">
                  <c:v>3.7</c:v>
                </c:pt>
                <c:pt idx="6">
                  <c:v>4.63</c:v>
                </c:pt>
                <c:pt idx="7">
                  <c:v>6.88</c:v>
                </c:pt>
              </c:numCache>
            </c:numRef>
          </c:yVal>
        </c:ser>
        <c:axId val="46696320"/>
        <c:axId val="46919680"/>
      </c:scatterChart>
      <c:valAx>
        <c:axId val="46696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Tijd (uur)</a:t>
                </a:r>
              </a:p>
            </c:rich>
          </c:tx>
          <c:layout/>
        </c:title>
        <c:numFmt formatCode="General" sourceLinked="1"/>
        <c:tickLblPos val="nextTo"/>
        <c:crossAx val="46919680"/>
        <c:crosses val="autoZero"/>
        <c:crossBetween val="midCat"/>
      </c:valAx>
      <c:valAx>
        <c:axId val="469196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OD</a:t>
                </a:r>
              </a:p>
            </c:rich>
          </c:tx>
          <c:layout/>
        </c:title>
        <c:numFmt formatCode="General" sourceLinked="1"/>
        <c:tickLblPos val="nextTo"/>
        <c:crossAx val="46696320"/>
        <c:crosses val="autoZero"/>
        <c:crossBetween val="midCat"/>
      </c:valAx>
    </c:plotArea>
    <c:legend>
      <c:legendPos val="r"/>
      <c:layout/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0.42574</cdr:x>
      <cdr:y>0.41818</cdr:y>
    </cdr:from>
    <cdr:to>
      <cdr:x>0.68317</cdr:x>
      <cdr:y>0.51144</cdr:y>
    </cdr:to>
    <cdr:sp macro="" textlink="">
      <cdr:nvSpPr>
        <cdr:cNvPr id="2" name="Tekstvak 10"/>
        <cdr:cNvSpPr txBox="1"/>
      </cdr:nvSpPr>
      <cdr:spPr>
        <a:xfrm xmlns:a="http://schemas.openxmlformats.org/drawingml/2006/main">
          <a:off x="3096344" y="1656184"/>
          <a:ext cx="1872208" cy="3693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nl-NL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nl-BE" dirty="0" smtClean="0"/>
            <a:t>Exponentiële fase</a:t>
          </a:r>
          <a:endParaRPr lang="nl-BE" dirty="0"/>
        </a:p>
      </cdr:txBody>
    </cdr:sp>
  </cdr:relSizeAnchor>
  <cdr:relSizeAnchor xmlns:cdr="http://schemas.openxmlformats.org/drawingml/2006/chartDrawing">
    <cdr:from>
      <cdr:x>0.30693</cdr:x>
      <cdr:y>0.4</cdr:y>
    </cdr:from>
    <cdr:to>
      <cdr:x>0.45545</cdr:x>
      <cdr:y>0.49326</cdr:y>
    </cdr:to>
    <cdr:sp macro="" textlink="">
      <cdr:nvSpPr>
        <cdr:cNvPr id="3" name="Tekstvak 10"/>
        <cdr:cNvSpPr txBox="1"/>
      </cdr:nvSpPr>
      <cdr:spPr>
        <a:xfrm xmlns:a="http://schemas.openxmlformats.org/drawingml/2006/main">
          <a:off x="2232248" y="1584176"/>
          <a:ext cx="108012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nl-NL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nl-BE" dirty="0"/>
        </a:p>
      </cdr:txBody>
    </cdr:sp>
  </cdr:relSizeAnchor>
  <cdr:relSizeAnchor xmlns:cdr="http://schemas.openxmlformats.org/drawingml/2006/chartDrawing">
    <cdr:from>
      <cdr:x>0.77228</cdr:x>
      <cdr:y>0.2</cdr:y>
    </cdr:from>
    <cdr:to>
      <cdr:x>1</cdr:x>
      <cdr:y>0.29326</cdr:y>
    </cdr:to>
    <cdr:sp macro="" textlink="">
      <cdr:nvSpPr>
        <cdr:cNvPr id="4" name="Tekstvak 10"/>
        <cdr:cNvSpPr txBox="1"/>
      </cdr:nvSpPr>
      <cdr:spPr>
        <a:xfrm xmlns:a="http://schemas.openxmlformats.org/drawingml/2006/main">
          <a:off x="5616624" y="792088"/>
          <a:ext cx="165618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nl-BE" sz="1800" dirty="0" smtClean="0"/>
            <a:t>Stationaire fase</a:t>
          </a:r>
          <a:endParaRPr lang="nl-BE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CA3BC-BA50-4503-A578-89F285BF0405}" type="datetimeFigureOut">
              <a:rPr lang="nl-BE" smtClean="0"/>
              <a:pPr/>
              <a:t>19/06/2013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7B534-2872-4697-88C9-677F0196BDD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19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20</a:t>
            </a:fld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21</a:t>
            </a:fld>
            <a:endParaRPr lang="nl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22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B534-2872-4697-88C9-677F0196BDDB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8886-351E-4C5C-9F75-B678B014512F}" type="datetime1">
              <a:rPr lang="nl-NL" smtClean="0"/>
              <a:pPr/>
              <a:t>19-6-2013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46D9-55FA-41A4-87D5-6D0736AC13C1}" type="datetime1">
              <a:rPr lang="nl-NL" smtClean="0"/>
              <a:pPr/>
              <a:t>19-6-2013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4AC5-04A3-4480-B30E-FD6A6352DD5D}" type="datetime1">
              <a:rPr lang="nl-NL" smtClean="0"/>
              <a:pPr/>
              <a:t>19-6-2013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21B6-7EC1-45AC-9C44-1A2FD1695B8B}" type="datetime1">
              <a:rPr lang="nl-NL" smtClean="0"/>
              <a:pPr/>
              <a:t>19-6-2013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F3C1-9E8D-451A-951E-E3EADB650130}" type="datetime1">
              <a:rPr lang="nl-NL" smtClean="0"/>
              <a:pPr/>
              <a:t>19-6-2013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8174-F2FD-465C-8996-EA30E4220FC5}" type="datetime1">
              <a:rPr lang="nl-NL" smtClean="0"/>
              <a:pPr/>
              <a:t>19-6-2013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0C7D-1222-4924-9C51-96CEC2F99E98}" type="datetime1">
              <a:rPr lang="nl-NL" smtClean="0"/>
              <a:pPr/>
              <a:t>19-6-2013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2C31-0B4C-43E4-96A2-3DAC77D792C3}" type="datetime1">
              <a:rPr lang="nl-NL" smtClean="0"/>
              <a:pPr/>
              <a:t>19-6-2013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B8BE-14F1-4A3F-B0FB-99D0E29CBA42}" type="datetime1">
              <a:rPr lang="nl-NL" smtClean="0"/>
              <a:pPr/>
              <a:t>19-6-2013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AE8-CA19-4025-96F4-00C18ABB6F3E}" type="datetime1">
              <a:rPr lang="nl-NL" smtClean="0"/>
              <a:pPr/>
              <a:t>19-6-2013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C6B1-F560-4C4D-8A04-9C9AB595EA15}" type="datetime1">
              <a:rPr lang="nl-NL" smtClean="0"/>
              <a:pPr/>
              <a:t>19-6-2013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F3FE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ABD6-2438-4426-A4FA-42FBFE255C41}" type="datetime1">
              <a:rPr lang="nl-NL" smtClean="0"/>
              <a:pPr/>
              <a:t>19-6-2013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aters.com/webassets/cms/category/media/overview_images/Triwave_Figure10_lg_700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ters.com/webassets/cms/category/media/overview_images/TWave_Figure2_lg_700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waters.com/webassets/cms/category/media/overview_images/TWave_Figure1_lg_700.jpg" TargetMode="External"/><Relationship Id="rId9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Analyse van </a:t>
            </a:r>
            <a:r>
              <a:rPr lang="nl-BE" i="1" dirty="0" err="1" smtClean="0"/>
              <a:t>Saccharomyces</a:t>
            </a:r>
            <a:r>
              <a:rPr lang="nl-BE" i="1" dirty="0" smtClean="0"/>
              <a:t> cerevisiae</a:t>
            </a:r>
            <a:r>
              <a:rPr lang="nl-BE" dirty="0" smtClean="0"/>
              <a:t> opgegroeid in micrograviteit: optimalisatie van proteïne extractie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9144000" cy="1752600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Bachelorproef</a:t>
            </a:r>
          </a:p>
          <a:p>
            <a:r>
              <a:rPr lang="nl-BE" sz="2100" dirty="0" smtClean="0"/>
              <a:t>Academiejaar 2012-2013</a:t>
            </a:r>
          </a:p>
          <a:p>
            <a:r>
              <a:rPr lang="nl-BE" dirty="0" err="1" smtClean="0"/>
              <a:t>Cédryck</a:t>
            </a:r>
            <a:r>
              <a:rPr lang="nl-BE" dirty="0" smtClean="0"/>
              <a:t> </a:t>
            </a:r>
            <a:r>
              <a:rPr lang="nl-BE" dirty="0" err="1" smtClean="0"/>
              <a:t>Pauwels</a:t>
            </a:r>
            <a:endParaRPr lang="nl-BE" dirty="0" smtClean="0"/>
          </a:p>
          <a:p>
            <a:r>
              <a:rPr lang="nl-BE" sz="2100" dirty="0" smtClean="0"/>
              <a:t>FBT</a:t>
            </a:r>
            <a:endParaRPr lang="nl-BE" sz="2100" dirty="0"/>
          </a:p>
        </p:txBody>
      </p:sp>
      <p:pic>
        <p:nvPicPr>
          <p:cNvPr id="4" name="Afbeelding 35" descr="logo_howes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3"/>
            <a:ext cx="2016224" cy="82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18" descr="L probe.jpg"/>
          <p:cNvPicPr>
            <a:picLocks noChangeAspect="1"/>
          </p:cNvPicPr>
          <p:nvPr/>
        </p:nvPicPr>
        <p:blipFill>
          <a:blip r:embed="rId4" cstate="print"/>
          <a:srcRect l="11140" t="10583" r="10599"/>
          <a:stretch>
            <a:fillRect/>
          </a:stretch>
        </p:blipFill>
        <p:spPr bwMode="auto">
          <a:xfrm>
            <a:off x="6896100" y="0"/>
            <a:ext cx="22479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Resultaten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68552"/>
          </a:xfrm>
        </p:spPr>
        <p:txBody>
          <a:bodyPr/>
          <a:lstStyle/>
          <a:p>
            <a:r>
              <a:rPr lang="nl-BE" sz="2400" dirty="0" smtClean="0"/>
              <a:t>Extractie 1</a:t>
            </a:r>
            <a:endParaRPr lang="nl-BE" sz="2400" i="1" dirty="0" smtClean="0"/>
          </a:p>
          <a:p>
            <a:endParaRPr lang="nl-BE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4" cstate="print"/>
          <a:srcRect l="16553" t="10212" r="14348" b="3596"/>
          <a:stretch>
            <a:fillRect/>
          </a:stretch>
        </p:blipFill>
        <p:spPr>
          <a:xfrm>
            <a:off x="827584" y="1700808"/>
            <a:ext cx="7560840" cy="468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Resultaten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68552"/>
          </a:xfrm>
        </p:spPr>
        <p:txBody>
          <a:bodyPr>
            <a:normAutofit/>
          </a:bodyPr>
          <a:lstStyle/>
          <a:p>
            <a:r>
              <a:rPr lang="nl-BE" sz="2400" dirty="0" smtClean="0"/>
              <a:t>Extractie 2 (voorbeeld slechte extractie, veel contaminatie)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  <p:pic>
        <p:nvPicPr>
          <p:cNvPr id="10" name="Picture 21"/>
          <p:cNvPicPr/>
          <p:nvPr/>
        </p:nvPicPr>
        <p:blipFill>
          <a:blip r:embed="rId4" cstate="print"/>
          <a:srcRect l="16803" t="10204" r="14743" b="3814"/>
          <a:stretch>
            <a:fillRect/>
          </a:stretch>
        </p:blipFill>
        <p:spPr>
          <a:xfrm>
            <a:off x="683568" y="1772816"/>
            <a:ext cx="7704856" cy="4608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Resultaten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68552"/>
          </a:xfrm>
        </p:spPr>
        <p:txBody>
          <a:bodyPr>
            <a:normAutofit/>
          </a:bodyPr>
          <a:lstStyle/>
          <a:p>
            <a:r>
              <a:rPr lang="nl-BE" sz="2400" dirty="0" smtClean="0"/>
              <a:t>Testen van filters op contaminatie (polymeren)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  <p:pic>
        <p:nvPicPr>
          <p:cNvPr id="8" name="Picture 3"/>
          <p:cNvPicPr/>
          <p:nvPr/>
        </p:nvPicPr>
        <p:blipFill>
          <a:blip r:embed="rId4" cstate="print"/>
          <a:srcRect t="50813" b="4424"/>
          <a:stretch>
            <a:fillRect/>
          </a:stretch>
        </p:blipFill>
        <p:spPr>
          <a:xfrm>
            <a:off x="179512" y="1628800"/>
            <a:ext cx="5976664" cy="201622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2123728" y="1700808"/>
            <a:ext cx="648072" cy="194421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19"/>
          <p:cNvPicPr/>
          <p:nvPr/>
        </p:nvPicPr>
        <p:blipFill>
          <a:blip r:embed="rId5" cstate="print"/>
          <a:srcRect l="16676" t="9592" r="14513" b="3878"/>
          <a:stretch>
            <a:fillRect/>
          </a:stretch>
        </p:blipFill>
        <p:spPr>
          <a:xfrm>
            <a:off x="3419872" y="3645024"/>
            <a:ext cx="4824536" cy="32129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Resultaten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68552"/>
          </a:xfrm>
        </p:spPr>
        <p:txBody>
          <a:bodyPr>
            <a:normAutofit/>
          </a:bodyPr>
          <a:lstStyle/>
          <a:p>
            <a:r>
              <a:rPr lang="nl-BE" sz="2400" dirty="0" smtClean="0"/>
              <a:t>Testen van lysebuffer zonder (</a:t>
            </a:r>
            <a:r>
              <a:rPr lang="nl-BE" sz="2400" dirty="0" err="1" smtClean="0"/>
              <a:t>thio</a:t>
            </a:r>
            <a:r>
              <a:rPr lang="nl-BE" sz="2400" dirty="0" smtClean="0"/>
              <a:t>)ureum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  <p:pic>
        <p:nvPicPr>
          <p:cNvPr id="7" name="Picture 3"/>
          <p:cNvPicPr/>
          <p:nvPr/>
        </p:nvPicPr>
        <p:blipFill>
          <a:blip r:embed="rId4" cstate="print"/>
          <a:srcRect t="8235" b="69216"/>
          <a:stretch>
            <a:fillRect/>
          </a:stretch>
        </p:blipFill>
        <p:spPr>
          <a:xfrm>
            <a:off x="179512" y="1772816"/>
            <a:ext cx="6192688" cy="1368152"/>
          </a:xfrm>
          <a:prstGeom prst="rect">
            <a:avLst/>
          </a:prstGeom>
        </p:spPr>
      </p:pic>
      <p:pic>
        <p:nvPicPr>
          <p:cNvPr id="8" name="Picture 18"/>
          <p:cNvPicPr/>
          <p:nvPr/>
        </p:nvPicPr>
        <p:blipFill>
          <a:blip r:embed="rId5" cstate="print"/>
          <a:srcRect l="16682" t="9796" r="14398" b="3878"/>
          <a:stretch>
            <a:fillRect/>
          </a:stretch>
        </p:blipFill>
        <p:spPr>
          <a:xfrm>
            <a:off x="3347864" y="3212976"/>
            <a:ext cx="4680520" cy="3456384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979712" y="1772816"/>
            <a:ext cx="2232248" cy="136815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Resultaten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68552"/>
          </a:xfrm>
        </p:spPr>
        <p:txBody>
          <a:bodyPr>
            <a:normAutofit/>
          </a:bodyPr>
          <a:lstStyle/>
          <a:p>
            <a:r>
              <a:rPr lang="nl-BE" sz="2400" dirty="0" smtClean="0"/>
              <a:t>Extractie </a:t>
            </a:r>
            <a:r>
              <a:rPr lang="nl-BE" sz="2400" dirty="0" smtClean="0"/>
              <a:t>6</a:t>
            </a:r>
            <a:endParaRPr lang="nl-BE" sz="2400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  <p:pic>
        <p:nvPicPr>
          <p:cNvPr id="8" name="Picture 9"/>
          <p:cNvPicPr/>
          <p:nvPr/>
        </p:nvPicPr>
        <p:blipFill>
          <a:blip r:embed="rId4" cstate="print"/>
          <a:srcRect t="6737" b="4211"/>
          <a:stretch>
            <a:fillRect/>
          </a:stretch>
        </p:blipFill>
        <p:spPr>
          <a:xfrm>
            <a:off x="467544" y="1844824"/>
            <a:ext cx="8208912" cy="43924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Resultaten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68552"/>
          </a:xfrm>
        </p:spPr>
        <p:txBody>
          <a:bodyPr>
            <a:normAutofit/>
          </a:bodyPr>
          <a:lstStyle/>
          <a:p>
            <a:r>
              <a:rPr lang="nl-BE" sz="2400" dirty="0" smtClean="0"/>
              <a:t>Extractie 6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  <p:pic>
        <p:nvPicPr>
          <p:cNvPr id="9" name="Picture 38"/>
          <p:cNvPicPr/>
          <p:nvPr/>
        </p:nvPicPr>
        <p:blipFill>
          <a:blip r:embed="rId4" cstate="print"/>
          <a:srcRect l="16880" t="10057" r="14744" b="3985"/>
          <a:stretch>
            <a:fillRect/>
          </a:stretch>
        </p:blipFill>
        <p:spPr>
          <a:xfrm>
            <a:off x="683568" y="1700808"/>
            <a:ext cx="7704856" cy="45365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Discussie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68552"/>
          </a:xfrm>
        </p:spPr>
        <p:txBody>
          <a:bodyPr>
            <a:normAutofit/>
          </a:bodyPr>
          <a:lstStyle/>
          <a:p>
            <a:r>
              <a:rPr lang="nl-BE" sz="2400" dirty="0" smtClean="0"/>
              <a:t>RNAlater niet voor- of nadelig</a:t>
            </a:r>
          </a:p>
          <a:p>
            <a:r>
              <a:rPr lang="nl-BE" sz="2400" dirty="0" smtClean="0"/>
              <a:t>Acetonprecipitatie zorgt voor contaminatie</a:t>
            </a:r>
          </a:p>
          <a:p>
            <a:r>
              <a:rPr lang="nl-BE" sz="2400" dirty="0" smtClean="0"/>
              <a:t>Lysebuffer hoeft geen (</a:t>
            </a:r>
            <a:r>
              <a:rPr lang="nl-BE" sz="2400" dirty="0" err="1" smtClean="0"/>
              <a:t>thio</a:t>
            </a:r>
            <a:r>
              <a:rPr lang="nl-BE" sz="2400" dirty="0" smtClean="0"/>
              <a:t>)ureum te bevatten</a:t>
            </a:r>
          </a:p>
          <a:p>
            <a:r>
              <a:rPr lang="nl-BE" sz="2400" dirty="0" smtClean="0"/>
              <a:t>Filters moeten voorgewassen worden</a:t>
            </a:r>
          </a:p>
          <a:p>
            <a:pPr>
              <a:buNone/>
            </a:pPr>
            <a:endParaRPr lang="nl-BE" sz="2400" dirty="0" smtClean="0"/>
          </a:p>
          <a:p>
            <a:r>
              <a:rPr lang="nl-BE" sz="2400" dirty="0" smtClean="0"/>
              <a:t>Eppendorf® epjes</a:t>
            </a:r>
          </a:p>
          <a:p>
            <a:r>
              <a:rPr lang="nl-BE" sz="2400" dirty="0" smtClean="0"/>
              <a:t>Single-use producten</a:t>
            </a:r>
          </a:p>
          <a:p>
            <a:endParaRPr lang="nl-BE" sz="2400" dirty="0" smtClean="0"/>
          </a:p>
          <a:p>
            <a:r>
              <a:rPr lang="nl-BE" sz="2400" dirty="0" smtClean="0"/>
              <a:t>‘</a:t>
            </a:r>
            <a:r>
              <a:rPr lang="nl-BE" sz="2400" dirty="0" err="1" smtClean="0"/>
              <a:t>Flushen</a:t>
            </a:r>
            <a:r>
              <a:rPr lang="nl-BE" sz="2400" dirty="0" smtClean="0"/>
              <a:t>’ van LC-MS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Besluit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464496"/>
          </a:xfrm>
        </p:spPr>
        <p:txBody>
          <a:bodyPr>
            <a:normAutofit/>
          </a:bodyPr>
          <a:lstStyle/>
          <a:p>
            <a:r>
              <a:rPr lang="nl-BE" sz="2400" dirty="0" smtClean="0"/>
              <a:t>Proteïne extractie protocol staat nog niet volledig op punt</a:t>
            </a:r>
          </a:p>
          <a:p>
            <a:r>
              <a:rPr lang="nl-BE" sz="2400" dirty="0" smtClean="0"/>
              <a:t>Meer testen zijn vereist</a:t>
            </a:r>
          </a:p>
          <a:p>
            <a:pPr>
              <a:buFontTx/>
              <a:buChar char="-"/>
            </a:pPr>
            <a:endParaRPr lang="nl-BE" sz="2400" dirty="0" smtClean="0"/>
          </a:p>
          <a:p>
            <a:r>
              <a:rPr lang="nl-BE" sz="2400" dirty="0" smtClean="0"/>
              <a:t>Proteïnen vergelijken van stalen in micrograviteit en gewone graviteit</a:t>
            </a:r>
          </a:p>
          <a:p>
            <a:r>
              <a:rPr lang="nl-BE" sz="2400" dirty="0" smtClean="0"/>
              <a:t>Effect van micrograviteit</a:t>
            </a:r>
          </a:p>
          <a:p>
            <a:pPr>
              <a:buNone/>
            </a:pPr>
            <a:endParaRPr lang="nl-BE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Analyse van </a:t>
            </a:r>
            <a:r>
              <a:rPr lang="nl-BE" i="1" dirty="0" err="1" smtClean="0"/>
              <a:t>Saccharomyces</a:t>
            </a:r>
            <a:r>
              <a:rPr lang="nl-BE" i="1" dirty="0" smtClean="0"/>
              <a:t> cerevisiae</a:t>
            </a:r>
            <a:r>
              <a:rPr lang="nl-BE" dirty="0" smtClean="0"/>
              <a:t> opgegroeid in micrograviteit: optimalisatie van proteïne extractie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9144000" cy="1752600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Bachelorproef</a:t>
            </a:r>
          </a:p>
          <a:p>
            <a:r>
              <a:rPr lang="nl-BE" sz="2100" dirty="0" smtClean="0"/>
              <a:t>Academiejaar 2012-2013</a:t>
            </a:r>
          </a:p>
          <a:p>
            <a:r>
              <a:rPr lang="nl-BE" dirty="0" err="1" smtClean="0"/>
              <a:t>Cédryck</a:t>
            </a:r>
            <a:r>
              <a:rPr lang="nl-BE" dirty="0" smtClean="0"/>
              <a:t> </a:t>
            </a:r>
            <a:r>
              <a:rPr lang="nl-BE" dirty="0" err="1" smtClean="0"/>
              <a:t>Pauwels</a:t>
            </a:r>
            <a:endParaRPr lang="nl-BE" dirty="0" smtClean="0"/>
          </a:p>
          <a:p>
            <a:r>
              <a:rPr lang="nl-BE" sz="2100" dirty="0" smtClean="0"/>
              <a:t>FBT</a:t>
            </a:r>
            <a:endParaRPr lang="nl-BE" sz="2100" dirty="0"/>
          </a:p>
        </p:txBody>
      </p:sp>
      <p:pic>
        <p:nvPicPr>
          <p:cNvPr id="4" name="Afbeelding 35" descr="logo_howes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3"/>
            <a:ext cx="2016224" cy="82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18" descr="L probe.jpg"/>
          <p:cNvPicPr>
            <a:picLocks noChangeAspect="1"/>
          </p:cNvPicPr>
          <p:nvPr/>
        </p:nvPicPr>
        <p:blipFill>
          <a:blip r:embed="rId4" cstate="print"/>
          <a:srcRect l="11140" t="10583" r="10599"/>
          <a:stretch>
            <a:fillRect/>
          </a:stretch>
        </p:blipFill>
        <p:spPr bwMode="auto">
          <a:xfrm>
            <a:off x="6896100" y="0"/>
            <a:ext cx="22479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Simulatie micrograviteit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52528"/>
          </a:xfrm>
        </p:spPr>
        <p:txBody>
          <a:bodyPr/>
          <a:lstStyle/>
          <a:p>
            <a:r>
              <a:rPr lang="nl-BE" sz="2400" dirty="0" smtClean="0"/>
              <a:t>Micrograviteit op aarde moet gesimuleerd worden</a:t>
            </a:r>
          </a:p>
          <a:p>
            <a:r>
              <a:rPr lang="nl-BE" sz="2400" dirty="0" smtClean="0"/>
              <a:t>2 manieren:</a:t>
            </a:r>
          </a:p>
          <a:p>
            <a:pPr lvl="1">
              <a:buFont typeface="Calibri" pitchFamily="34" charset="0"/>
              <a:buChar char="‐"/>
            </a:pPr>
            <a:r>
              <a:rPr lang="nl-BE" sz="2000" dirty="0" smtClean="0"/>
              <a:t>Rotary </a:t>
            </a:r>
            <a:r>
              <a:rPr lang="nl-BE" sz="2000" dirty="0" err="1" smtClean="0"/>
              <a:t>Cell</a:t>
            </a:r>
            <a:r>
              <a:rPr lang="nl-BE" sz="2000" dirty="0" smtClean="0"/>
              <a:t> Culture System</a:t>
            </a:r>
          </a:p>
          <a:p>
            <a:pPr lvl="1">
              <a:buFont typeface="Calibri" pitchFamily="34" charset="0"/>
              <a:buChar char="‐"/>
            </a:pPr>
            <a:endParaRPr lang="nl-BE" sz="2000" dirty="0" smtClean="0"/>
          </a:p>
          <a:p>
            <a:pPr lvl="1">
              <a:buFont typeface="Calibri" pitchFamily="34" charset="0"/>
              <a:buChar char="‐"/>
            </a:pPr>
            <a:endParaRPr lang="nl-BE" sz="2000" dirty="0" smtClean="0"/>
          </a:p>
          <a:p>
            <a:pPr lvl="1">
              <a:buFont typeface="Calibri" pitchFamily="34" charset="0"/>
              <a:buChar char="‐"/>
            </a:pPr>
            <a:r>
              <a:rPr lang="nl-BE" sz="2000" dirty="0" smtClean="0"/>
              <a:t>Random </a:t>
            </a:r>
            <a:r>
              <a:rPr lang="nl-BE" sz="2000" dirty="0" err="1" smtClean="0"/>
              <a:t>Positioning</a:t>
            </a:r>
            <a:r>
              <a:rPr lang="nl-BE" sz="2000" dirty="0" smtClean="0"/>
              <a:t> Machine</a:t>
            </a:r>
          </a:p>
          <a:p>
            <a:pPr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  <p:pic>
        <p:nvPicPr>
          <p:cNvPr id="8" name="Afbeelding 7" descr="DesktopRPM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3648" y="4005064"/>
            <a:ext cx="2448272" cy="2376264"/>
          </a:xfrm>
          <a:prstGeom prst="rect">
            <a:avLst/>
          </a:prstGeom>
        </p:spPr>
      </p:pic>
      <p:pic>
        <p:nvPicPr>
          <p:cNvPr id="9" name="Afbeelding 8" descr="RC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060848"/>
            <a:ext cx="3067008" cy="1800200"/>
          </a:xfrm>
          <a:prstGeom prst="rect">
            <a:avLst/>
          </a:prstGeom>
        </p:spPr>
      </p:pic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smtClean="0"/>
              <a:t>Overzicht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464496"/>
          </a:xfrm>
        </p:spPr>
        <p:txBody>
          <a:bodyPr>
            <a:normAutofit/>
          </a:bodyPr>
          <a:lstStyle/>
          <a:p>
            <a:r>
              <a:rPr lang="nl-BE" sz="2400" smtClean="0"/>
              <a:t>Inleiding en probleemstelling</a:t>
            </a:r>
          </a:p>
          <a:p>
            <a:r>
              <a:rPr lang="nl-BE" sz="2400" smtClean="0"/>
              <a:t>Situering: </a:t>
            </a:r>
          </a:p>
          <a:p>
            <a:pPr lvl="1">
              <a:buFont typeface="Calibri" pitchFamily="34" charset="0"/>
              <a:buChar char="‐"/>
            </a:pPr>
            <a:r>
              <a:rPr lang="nl-BE" sz="2000" i="1" smtClean="0"/>
              <a:t>S. cerevisiae </a:t>
            </a:r>
            <a:r>
              <a:rPr lang="nl-BE" sz="2000" smtClean="0"/>
              <a:t>als modelorganisme</a:t>
            </a:r>
          </a:p>
          <a:p>
            <a:pPr lvl="1">
              <a:buFont typeface="Calibri" pitchFamily="34" charset="0"/>
              <a:buChar char="‐"/>
            </a:pPr>
            <a:r>
              <a:rPr lang="nl-BE" sz="2000" smtClean="0"/>
              <a:t>Proteïne extractie</a:t>
            </a:r>
          </a:p>
          <a:p>
            <a:pPr lvl="1">
              <a:buFont typeface="Calibri" pitchFamily="34" charset="0"/>
              <a:buChar char="‐"/>
            </a:pPr>
            <a:r>
              <a:rPr lang="nl-BE" sz="2000" smtClean="0"/>
              <a:t>Technieken</a:t>
            </a:r>
          </a:p>
          <a:p>
            <a:r>
              <a:rPr lang="nl-BE" sz="2400" smtClean="0"/>
              <a:t>Resultaten en discussie</a:t>
            </a:r>
          </a:p>
          <a:p>
            <a:r>
              <a:rPr lang="nl-BE" sz="2400" smtClean="0"/>
              <a:t>Besluit</a:t>
            </a:r>
            <a:endParaRPr lang="nl-BE" sz="2400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Relatie tussen experimenten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3456384"/>
          </a:xfrm>
        </p:spPr>
        <p:txBody>
          <a:bodyPr/>
          <a:lstStyle/>
          <a:p>
            <a:r>
              <a:rPr lang="nl-BE" sz="2400" dirty="0" smtClean="0"/>
              <a:t>Referentiepunt nodig voor parallelle experimenten (zelfde hoeveelheid)</a:t>
            </a:r>
          </a:p>
          <a:p>
            <a:r>
              <a:rPr lang="nl-BE" sz="2400" dirty="0" smtClean="0"/>
              <a:t>Vergelijking tussen verschillende fasen van metabolisme (kwantitatieve analyse)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20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Technieken</a:t>
            </a:r>
            <a:endParaRPr lang="nl-BE" sz="3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  <p:pic>
        <p:nvPicPr>
          <p:cNvPr id="8" name="Tijdelijke aanduiding voor inhoud 7" descr="A T-Wave collision cell, showing the ring electrodes mounted on printed circuit boards for simplicity of construction">
            <a:hlinkClick r:id="rId4" tgtFrame="&quot;_blank&quot;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A sequential series of travelling waves moves from left to right through the device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196752"/>
            <a:ext cx="36004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Conducting IM separations in the Triwave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3645024"/>
            <a:ext cx="3744612" cy="256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vak 10"/>
          <p:cNvSpPr txBox="1"/>
          <p:nvPr/>
        </p:nvSpPr>
        <p:spPr>
          <a:xfrm>
            <a:off x="179512" y="357301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‘</a:t>
            </a:r>
            <a:r>
              <a:rPr lang="nl-BE" dirty="0" err="1" smtClean="0"/>
              <a:t>T-Wave</a:t>
            </a:r>
            <a:r>
              <a:rPr lang="nl-BE" dirty="0" smtClean="0"/>
              <a:t>™ Ion </a:t>
            </a:r>
            <a:r>
              <a:rPr lang="nl-BE" dirty="0" err="1" smtClean="0"/>
              <a:t>Guide</a:t>
            </a:r>
            <a:r>
              <a:rPr lang="nl-BE" dirty="0" smtClean="0"/>
              <a:t>’ en potentiaalgolf</a:t>
            </a:r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3635896" y="58052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TriWave</a:t>
            </a:r>
            <a:endParaRPr lang="nl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Technieken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68552"/>
          </a:xfrm>
        </p:spPr>
        <p:txBody>
          <a:bodyPr/>
          <a:lstStyle/>
          <a:p>
            <a:r>
              <a:rPr lang="en-US" sz="2400" dirty="0" smtClean="0"/>
              <a:t>Matrix-assisted laser desorption/ionization - time-of-flight massaspectrometrie (MALDI-TOF/TOF)</a:t>
            </a:r>
          </a:p>
          <a:p>
            <a:r>
              <a:rPr lang="en-US" sz="2400" dirty="0" smtClean="0"/>
              <a:t>Tandem </a:t>
            </a:r>
            <a:r>
              <a:rPr lang="en-US" sz="2400" dirty="0" err="1" smtClean="0"/>
              <a:t>massaspectrometers</a:t>
            </a:r>
            <a:endParaRPr lang="nl-BE" sz="2400" dirty="0" smtClean="0"/>
          </a:p>
          <a:p>
            <a:r>
              <a:rPr lang="nl-BE" sz="2400" dirty="0" err="1" smtClean="0"/>
              <a:t>MALDI-plaat</a:t>
            </a:r>
            <a:r>
              <a:rPr lang="nl-BE" sz="2400" dirty="0" smtClean="0"/>
              <a:t> + matrix</a:t>
            </a:r>
          </a:p>
          <a:p>
            <a:endParaRPr lang="nl-BE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22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  <p:pic>
        <p:nvPicPr>
          <p:cNvPr id="8" name="Afbeelding 7" descr="maldi plat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616" y="2996952"/>
            <a:ext cx="2592288" cy="18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Inleiding en probleemstelling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392488"/>
          </a:xfrm>
        </p:spPr>
        <p:txBody>
          <a:bodyPr/>
          <a:lstStyle/>
          <a:p>
            <a:r>
              <a:rPr lang="nl-BE" sz="2400" dirty="0" smtClean="0"/>
              <a:t>Micrograviteit heeft effect op de fysiologie van organismen</a:t>
            </a:r>
          </a:p>
          <a:p>
            <a:r>
              <a:rPr lang="nl-BE" sz="2400" dirty="0" smtClean="0"/>
              <a:t>Effect op proteïnen wordt onderzocht</a:t>
            </a:r>
          </a:p>
          <a:p>
            <a:r>
              <a:rPr lang="nl-BE" sz="2400" dirty="0" smtClean="0"/>
              <a:t>Experimenten in de ruimte zijn beperkt</a:t>
            </a:r>
          </a:p>
          <a:p>
            <a:r>
              <a:rPr lang="nl-BE" sz="2400" dirty="0" smtClean="0"/>
              <a:t>Optimalisatie van proteïne extractie is nodig </a:t>
            </a:r>
          </a:p>
          <a:p>
            <a:pPr lvl="1">
              <a:buNone/>
            </a:pPr>
            <a:r>
              <a:rPr lang="nl-BE" sz="2400" dirty="0" smtClean="0"/>
              <a:t>=&gt; efficiëntie bepalen van bepaalde stappen</a:t>
            </a:r>
          </a:p>
          <a:p>
            <a:r>
              <a:rPr lang="nl-BE" sz="2400" dirty="0" smtClean="0"/>
              <a:t>Groeicurve van </a:t>
            </a:r>
            <a:r>
              <a:rPr lang="nl-BE" sz="2400" i="1" dirty="0" smtClean="0"/>
              <a:t>S. cerevisiae </a:t>
            </a:r>
            <a:r>
              <a:rPr lang="nl-BE" sz="2400" dirty="0" smtClean="0"/>
              <a:t>wordt bepaald</a:t>
            </a:r>
          </a:p>
          <a:p>
            <a:pPr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i="1" dirty="0" smtClean="0"/>
              <a:t>S. </a:t>
            </a:r>
            <a:r>
              <a:rPr lang="nl-BE" sz="3600" i="1" dirty="0" smtClean="0"/>
              <a:t>cerevisiae </a:t>
            </a:r>
            <a:r>
              <a:rPr lang="nl-BE" sz="3600" dirty="0" smtClean="0"/>
              <a:t>als modelorganisme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248472"/>
          </a:xfrm>
        </p:spPr>
        <p:txBody>
          <a:bodyPr/>
          <a:lstStyle/>
          <a:p>
            <a:r>
              <a:rPr lang="nl-BE" sz="2400" i="1" dirty="0" smtClean="0"/>
              <a:t>S. cerevisiae </a:t>
            </a:r>
            <a:r>
              <a:rPr lang="nl-BE" sz="2400" dirty="0" smtClean="0"/>
              <a:t>is één van de meest intensief bestudeerde eukaryotische modelorganismen</a:t>
            </a:r>
          </a:p>
          <a:p>
            <a:endParaRPr lang="nl-BE" sz="2400" dirty="0" smtClean="0"/>
          </a:p>
          <a:p>
            <a:r>
              <a:rPr lang="nl-BE" sz="2400" dirty="0" smtClean="0"/>
              <a:t>Bepaalde criteria: </a:t>
            </a:r>
          </a:p>
          <a:p>
            <a:pPr lvl="1">
              <a:buFont typeface="Calibri" pitchFamily="34" charset="0"/>
              <a:buChar char="‐"/>
            </a:pPr>
            <a:r>
              <a:rPr lang="nl-BE" sz="2000" dirty="0" smtClean="0"/>
              <a:t>Korte generatie tijd</a:t>
            </a:r>
          </a:p>
          <a:p>
            <a:pPr lvl="1">
              <a:buFont typeface="Calibri" pitchFamily="34" charset="0"/>
              <a:buChar char="‐"/>
            </a:pPr>
            <a:r>
              <a:rPr lang="nl-BE" sz="2000" dirty="0" smtClean="0"/>
              <a:t>Transformatie</a:t>
            </a:r>
          </a:p>
          <a:p>
            <a:pPr lvl="1">
              <a:buFont typeface="Calibri" pitchFamily="34" charset="0"/>
              <a:buChar char="‐"/>
            </a:pPr>
            <a:r>
              <a:rPr lang="nl-BE" sz="2000" dirty="0" smtClean="0"/>
              <a:t>Eukaryoot</a:t>
            </a:r>
          </a:p>
          <a:p>
            <a:pPr lvl="1">
              <a:buFont typeface="Calibri" pitchFamily="34" charset="0"/>
              <a:buChar char="‐"/>
            </a:pPr>
            <a:r>
              <a:rPr lang="nl-BE" sz="2000" dirty="0" smtClean="0"/>
              <a:t>Economisch en industrieel voordeel</a:t>
            </a:r>
          </a:p>
          <a:p>
            <a:endParaRPr lang="nl-BE" i="1" dirty="0" smtClean="0"/>
          </a:p>
          <a:p>
            <a:pPr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  <p:pic>
        <p:nvPicPr>
          <p:cNvPr id="10" name="Afbeelding 9" descr="S_cerevisiae_under_DIC_microscopy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4208" y="2780928"/>
            <a:ext cx="1872208" cy="17281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Proteïne extractie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248472"/>
          </a:xfrm>
        </p:spPr>
        <p:txBody>
          <a:bodyPr/>
          <a:lstStyle/>
          <a:p>
            <a:r>
              <a:rPr lang="nl-BE" sz="2400" dirty="0" smtClean="0"/>
              <a:t>Meerdere stappen worden geanalyseerd, onder andere:</a:t>
            </a:r>
          </a:p>
          <a:p>
            <a:pPr lvl="1">
              <a:buFont typeface="Calibri" pitchFamily="34" charset="0"/>
              <a:buChar char="‐"/>
            </a:pPr>
            <a:r>
              <a:rPr lang="nl-BE" sz="2000" dirty="0" smtClean="0"/>
              <a:t>RNAlater</a:t>
            </a:r>
          </a:p>
          <a:p>
            <a:pPr lvl="1">
              <a:buFont typeface="Calibri" pitchFamily="34" charset="0"/>
              <a:buChar char="‐"/>
            </a:pPr>
            <a:r>
              <a:rPr lang="nl-BE" sz="2000" dirty="0" smtClean="0"/>
              <a:t>Lysebuffer: (</a:t>
            </a:r>
            <a:r>
              <a:rPr lang="nl-BE" sz="2000" dirty="0" err="1" smtClean="0"/>
              <a:t>thio</a:t>
            </a:r>
            <a:r>
              <a:rPr lang="nl-BE" sz="2000" dirty="0" smtClean="0"/>
              <a:t>)ureum</a:t>
            </a:r>
          </a:p>
          <a:p>
            <a:pPr lvl="1">
              <a:buFont typeface="Calibri" pitchFamily="34" charset="0"/>
              <a:buChar char="‐"/>
            </a:pPr>
            <a:r>
              <a:rPr lang="nl-BE" sz="2000" dirty="0" smtClean="0"/>
              <a:t>Acetonprecipitatie</a:t>
            </a:r>
          </a:p>
          <a:p>
            <a:pPr lvl="1">
              <a:buFont typeface="Calibri" pitchFamily="34" charset="0"/>
              <a:buChar char="‐"/>
            </a:pPr>
            <a:r>
              <a:rPr lang="nl-BE" sz="2000" dirty="0" smtClean="0"/>
              <a:t>Filters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Technieken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68552"/>
          </a:xfrm>
        </p:spPr>
        <p:txBody>
          <a:bodyPr/>
          <a:lstStyle/>
          <a:p>
            <a:r>
              <a:rPr lang="nl-BE" sz="2400" dirty="0" smtClean="0"/>
              <a:t>Vloeistofchromatografie - Massaspectrometrie (LC-MS)</a:t>
            </a:r>
          </a:p>
          <a:p>
            <a:pPr lvl="1">
              <a:buFont typeface="Calibri" pitchFamily="34" charset="0"/>
              <a:buChar char="‐"/>
            </a:pPr>
            <a:r>
              <a:rPr lang="nl-BE" sz="2000" dirty="0" smtClean="0"/>
              <a:t>Omgekeerde fase vloeistofchromatografie</a:t>
            </a:r>
          </a:p>
          <a:p>
            <a:pPr lvl="1">
              <a:buFont typeface="Calibri" pitchFamily="34" charset="0"/>
              <a:buChar char="‐"/>
            </a:pPr>
            <a:r>
              <a:rPr lang="nl-BE" sz="2000" dirty="0" smtClean="0"/>
              <a:t>Massaspectrometrie via </a:t>
            </a:r>
            <a:r>
              <a:rPr lang="nl-BE" sz="2000" dirty="0" err="1" smtClean="0"/>
              <a:t>Synapt</a:t>
            </a:r>
            <a:r>
              <a:rPr lang="nl-BE" sz="2000" dirty="0" smtClean="0"/>
              <a:t>®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  <p:pic>
        <p:nvPicPr>
          <p:cNvPr id="7" name="Afbeelding 6" descr="C:\Users\Cédryck\Pictures\synapt.jpg"/>
          <p:cNvPicPr/>
          <p:nvPr/>
        </p:nvPicPr>
        <p:blipFill>
          <a:blip r:embed="rId4" cstate="print"/>
          <a:srcRect t="2256" r="2049" b="3759"/>
          <a:stretch>
            <a:fillRect/>
          </a:stretch>
        </p:blipFill>
        <p:spPr bwMode="auto">
          <a:xfrm>
            <a:off x="971600" y="2780928"/>
            <a:ext cx="71287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Resultaten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248472"/>
          </a:xfrm>
        </p:spPr>
        <p:txBody>
          <a:bodyPr/>
          <a:lstStyle/>
          <a:p>
            <a:r>
              <a:rPr lang="nl-BE" sz="2400" dirty="0" smtClean="0"/>
              <a:t>Groeicurve </a:t>
            </a:r>
            <a:r>
              <a:rPr lang="nl-BE" sz="2400" i="1" dirty="0" smtClean="0"/>
              <a:t>S. cerevisiae </a:t>
            </a:r>
            <a:r>
              <a:rPr lang="nl-BE" sz="2400" dirty="0" smtClean="0"/>
              <a:t>BY4742</a:t>
            </a:r>
          </a:p>
          <a:p>
            <a:r>
              <a:rPr lang="nl-BE" sz="2400" dirty="0" smtClean="0"/>
              <a:t>Optimalisatie proteïne extractie</a:t>
            </a:r>
          </a:p>
          <a:p>
            <a:pPr lvl="1">
              <a:buFont typeface="Calibri" pitchFamily="34" charset="0"/>
              <a:buChar char="‐"/>
            </a:pPr>
            <a:r>
              <a:rPr lang="nl-BE" sz="2000" dirty="0" smtClean="0"/>
              <a:t>6 extracties uitgevoerd</a:t>
            </a:r>
          </a:p>
          <a:p>
            <a:pPr lvl="1">
              <a:buFont typeface="Calibri" pitchFamily="34" charset="0"/>
              <a:buChar char="‐"/>
            </a:pPr>
            <a:r>
              <a:rPr lang="nl-BE" sz="2000" dirty="0" smtClean="0"/>
              <a:t>Verschillende testen (filters, aceton, verdunningen,…)</a:t>
            </a:r>
          </a:p>
          <a:p>
            <a:endParaRPr lang="nl-BE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Resultaten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680520"/>
          </a:xfrm>
        </p:spPr>
        <p:txBody>
          <a:bodyPr/>
          <a:lstStyle/>
          <a:p>
            <a:r>
              <a:rPr lang="nl-BE" sz="2400" dirty="0" smtClean="0"/>
              <a:t>Groeicurve </a:t>
            </a:r>
            <a:r>
              <a:rPr lang="nl-BE" sz="2400" i="1" dirty="0" smtClean="0"/>
              <a:t>S. cerevisiae</a:t>
            </a:r>
          </a:p>
          <a:p>
            <a:endParaRPr lang="nl-BE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  <p:graphicFrame>
        <p:nvGraphicFramePr>
          <p:cNvPr id="9" name="Grafiek 8"/>
          <p:cNvGraphicFramePr/>
          <p:nvPr/>
        </p:nvGraphicFramePr>
        <p:xfrm>
          <a:off x="899592" y="1916832"/>
          <a:ext cx="72728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2339752" y="48691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Lag fase</a:t>
            </a:r>
            <a:endParaRPr lang="nl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196752"/>
          </a:xfrm>
        </p:spPr>
        <p:txBody>
          <a:bodyPr>
            <a:normAutofit/>
          </a:bodyPr>
          <a:lstStyle/>
          <a:p>
            <a:r>
              <a:rPr lang="nl-BE" sz="3600" dirty="0" smtClean="0"/>
              <a:t>Resultaten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68552"/>
          </a:xfrm>
        </p:spPr>
        <p:txBody>
          <a:bodyPr/>
          <a:lstStyle/>
          <a:p>
            <a:r>
              <a:rPr lang="nl-BE" sz="2400" dirty="0" smtClean="0"/>
              <a:t>Extractie 1 (effect RNAlater en acetonprecipitatie)</a:t>
            </a:r>
            <a:endParaRPr lang="nl-BE" sz="2400" i="1" dirty="0" smtClean="0"/>
          </a:p>
          <a:p>
            <a:endParaRPr lang="nl-BE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6" name="Afbeelding 5" descr="The_International_Space_Station_with_ATV-2_and_Endeavour_node_ful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0"/>
            <a:ext cx="1619672" cy="1215401"/>
          </a:xfrm>
          <a:prstGeom prst="rect">
            <a:avLst/>
          </a:prstGeom>
        </p:spPr>
      </p:pic>
      <p:pic>
        <p:nvPicPr>
          <p:cNvPr id="10" name="Picture 1"/>
          <p:cNvPicPr/>
          <p:nvPr/>
        </p:nvPicPr>
        <p:blipFill>
          <a:blip r:embed="rId4" cstate="print"/>
          <a:srcRect t="6653" b="4118"/>
          <a:stretch>
            <a:fillRect/>
          </a:stretch>
        </p:blipFill>
        <p:spPr>
          <a:xfrm>
            <a:off x="251520" y="1772816"/>
            <a:ext cx="8712968" cy="4608512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2771800" y="1916832"/>
            <a:ext cx="2880320" cy="44644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405</Words>
  <Application>Microsoft Office PowerPoint</Application>
  <PresentationFormat>Diavoorstelling (4:3)</PresentationFormat>
  <Paragraphs>149</Paragraphs>
  <Slides>22</Slides>
  <Notes>22</Notes>
  <HiddenSlides>4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Analyse van Saccharomyces cerevisiae opgegroeid in micrograviteit: optimalisatie van proteïne extractie</vt:lpstr>
      <vt:lpstr>Overzicht</vt:lpstr>
      <vt:lpstr>Inleiding en probleemstelling</vt:lpstr>
      <vt:lpstr>S. cerevisiae als modelorganisme</vt:lpstr>
      <vt:lpstr>Proteïne extractie</vt:lpstr>
      <vt:lpstr>Technieken</vt:lpstr>
      <vt:lpstr>Resultaten</vt:lpstr>
      <vt:lpstr>Resultaten</vt:lpstr>
      <vt:lpstr>Resultaten</vt:lpstr>
      <vt:lpstr>Resultaten</vt:lpstr>
      <vt:lpstr>Resultaten</vt:lpstr>
      <vt:lpstr>Resultaten</vt:lpstr>
      <vt:lpstr>Resultaten</vt:lpstr>
      <vt:lpstr>Resultaten</vt:lpstr>
      <vt:lpstr>Resultaten</vt:lpstr>
      <vt:lpstr>Discussie</vt:lpstr>
      <vt:lpstr>Besluit</vt:lpstr>
      <vt:lpstr>Analyse van Saccharomyces cerevisiae opgegroeid in micrograviteit: optimalisatie van proteïne extractie</vt:lpstr>
      <vt:lpstr>Simulatie micrograviteit</vt:lpstr>
      <vt:lpstr>Relatie tussen experimenten</vt:lpstr>
      <vt:lpstr>Technieken</vt:lpstr>
      <vt:lpstr>Technieken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Cédryck</dc:creator>
  <cp:lastModifiedBy>Cédryck</cp:lastModifiedBy>
  <cp:revision>72</cp:revision>
  <dcterms:created xsi:type="dcterms:W3CDTF">2013-06-11T12:34:50Z</dcterms:created>
  <dcterms:modified xsi:type="dcterms:W3CDTF">2013-06-19T10:17:35Z</dcterms:modified>
</cp:coreProperties>
</file>