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4"/>
  </p:sldMasterIdLst>
  <p:notesMasterIdLst>
    <p:notesMasterId r:id="rId29"/>
  </p:notesMasterIdLst>
  <p:handoutMasterIdLst>
    <p:handoutMasterId r:id="rId30"/>
  </p:handoutMasterIdLst>
  <p:sldIdLst>
    <p:sldId id="256" r:id="rId5"/>
    <p:sldId id="281" r:id="rId6"/>
    <p:sldId id="294" r:id="rId7"/>
    <p:sldId id="275" r:id="rId8"/>
    <p:sldId id="288" r:id="rId9"/>
    <p:sldId id="290" r:id="rId10"/>
    <p:sldId id="258" r:id="rId11"/>
    <p:sldId id="282" r:id="rId12"/>
    <p:sldId id="262" r:id="rId13"/>
    <p:sldId id="291" r:id="rId14"/>
    <p:sldId id="292" r:id="rId15"/>
    <p:sldId id="293" r:id="rId16"/>
    <p:sldId id="283" r:id="rId17"/>
    <p:sldId id="259" r:id="rId18"/>
    <p:sldId id="286" r:id="rId19"/>
    <p:sldId id="266" r:id="rId20"/>
    <p:sldId id="267" r:id="rId21"/>
    <p:sldId id="270" r:id="rId22"/>
    <p:sldId id="268" r:id="rId23"/>
    <p:sldId id="269" r:id="rId24"/>
    <p:sldId id="287" r:id="rId25"/>
    <p:sldId id="261" r:id="rId26"/>
    <p:sldId id="263" r:id="rId27"/>
    <p:sldId id="289" r:id="rId28"/>
  </p:sldIdLst>
  <p:sldSz cx="9144000" cy="6858000" type="screen4x3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 autoAdjust="0"/>
    <p:restoredTop sz="85324" autoAdjust="0"/>
  </p:normalViewPr>
  <p:slideViewPr>
    <p:cSldViewPr>
      <p:cViewPr varScale="1">
        <p:scale>
          <a:sx n="67" d="100"/>
          <a:sy n="67" d="100"/>
        </p:scale>
        <p:origin x="-7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335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78888-2AF0-45E9-86D1-19C9D64526A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983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4128E-2ADF-4D64-BC63-8A8A3B7AB81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jdelijke aanduiding voor dia-afbeelding 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9" name="Tijdelijke aanduiding voor notities 8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18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Goedemorgen</a:t>
            </a:r>
            <a:r>
              <a:rPr lang="en-US" dirty="0" smtClean="0"/>
              <a:t>.</a:t>
            </a:r>
            <a:r>
              <a:rPr lang="en-US" baseline="0" dirty="0" smtClean="0"/>
              <a:t> Welkom </a:t>
            </a:r>
            <a:r>
              <a:rPr lang="en-US" baseline="0" dirty="0" err="1" smtClean="0"/>
              <a:t>bij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bachelorproefpresentatie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Ik</a:t>
            </a:r>
            <a:r>
              <a:rPr lang="en-US" baseline="0" dirty="0" smtClean="0"/>
              <a:t> ben Suzan Demuynck en </a:t>
            </a:r>
            <a:r>
              <a:rPr lang="en-US" baseline="0" dirty="0" err="1" smtClean="0"/>
              <a:t>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heb</a:t>
            </a:r>
            <a:r>
              <a:rPr lang="en-US" baseline="0" dirty="0" smtClean="0"/>
              <a:t> stage </a:t>
            </a:r>
            <a:r>
              <a:rPr lang="en-US" baseline="0" dirty="0" err="1" smtClean="0"/>
              <a:t>gelopen</a:t>
            </a:r>
            <a:r>
              <a:rPr lang="en-US" baseline="0" dirty="0" smtClean="0"/>
              <a:t> op de </a:t>
            </a:r>
            <a:r>
              <a:rPr lang="en-US" baseline="0" dirty="0" err="1" smtClean="0"/>
              <a:t>afdeling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Mariene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Biologie</a:t>
            </a:r>
            <a:r>
              <a:rPr lang="en-US" baseline="0" dirty="0" smtClean="0"/>
              <a:t> van het </a:t>
            </a:r>
            <a:r>
              <a:rPr lang="en-US" baseline="0" dirty="0" err="1" smtClean="0"/>
              <a:t>Nationaal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Instituut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Biologie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Slovenië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Daar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meegewerkt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reeds </a:t>
            </a:r>
            <a:r>
              <a:rPr lang="en-US" baseline="0" dirty="0" err="1" smtClean="0"/>
              <a:t>bestaand</a:t>
            </a:r>
            <a:r>
              <a:rPr lang="en-US" baseline="0" dirty="0" smtClean="0"/>
              <a:t> project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de impact van de </a:t>
            </a:r>
            <a:r>
              <a:rPr lang="en-US" baseline="0" dirty="0" err="1" smtClean="0"/>
              <a:t>viskwekerij</a:t>
            </a:r>
            <a:r>
              <a:rPr lang="en-US" baseline="0" dirty="0" smtClean="0"/>
              <a:t> op de </a:t>
            </a:r>
            <a:r>
              <a:rPr lang="en-US" baseline="0" dirty="0" err="1" smtClean="0"/>
              <a:t>wilde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vispopulatie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bestudeerd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Tijdens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project </a:t>
            </a:r>
            <a:r>
              <a:rPr lang="en-US" baseline="0" dirty="0" err="1" smtClean="0"/>
              <a:t>worden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ook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seizoensgebonden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veranderingen</a:t>
            </a:r>
            <a:r>
              <a:rPr lang="en-US" baseline="0" dirty="0" smtClean="0"/>
              <a:t> in het </a:t>
            </a:r>
            <a:r>
              <a:rPr lang="en-US" baseline="0" dirty="0" err="1" smtClean="0"/>
              <a:t>voedingspatroon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deze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vissen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onderzocht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Dit</a:t>
            </a:r>
            <a:r>
              <a:rPr lang="en-US" baseline="0" dirty="0" smtClean="0"/>
              <a:t> project was reeds </a:t>
            </a:r>
            <a:r>
              <a:rPr lang="en-US" baseline="0" dirty="0" err="1" smtClean="0"/>
              <a:t>opgestart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aankomst</a:t>
            </a:r>
            <a:r>
              <a:rPr lang="en-US" baseline="0" dirty="0" smtClean="0"/>
              <a:t> op het </a:t>
            </a:r>
            <a:r>
              <a:rPr lang="en-US" baseline="0" dirty="0" err="1" smtClean="0"/>
              <a:t>labo</a:t>
            </a:r>
            <a:r>
              <a:rPr lang="en-US" baseline="0" dirty="0" smtClean="0"/>
              <a:t> en is </a:t>
            </a:r>
            <a:r>
              <a:rPr lang="en-US" baseline="0" dirty="0" err="1" smtClean="0"/>
              <a:t>nog</a:t>
            </a:r>
            <a:r>
              <a:rPr lang="en-US" baseline="0" dirty="0" smtClean="0"/>
              <a:t> steeds </a:t>
            </a:r>
            <a:r>
              <a:rPr lang="en-US" baseline="0" dirty="0" err="1" smtClean="0"/>
              <a:t>niet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volledig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afgerond</a:t>
            </a:r>
            <a:r>
              <a:rPr lang="en-US" baseline="0" dirty="0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115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/>
          <a:lstStyle/>
          <a:p>
            <a:r>
              <a:rPr lang="en-US" baseline="0" dirty="0" smtClean="0"/>
              <a:t>De 1e </a:t>
            </a:r>
            <a:r>
              <a:rPr lang="en-US" baseline="0" dirty="0" err="1" smtClean="0"/>
              <a:t>stap</a:t>
            </a:r>
            <a:r>
              <a:rPr lang="en-US" baseline="0" dirty="0" smtClean="0"/>
              <a:t>, de </a:t>
            </a:r>
            <a:r>
              <a:rPr lang="en-US" baseline="0" dirty="0" err="1" smtClean="0"/>
              <a:t>staalname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bestaat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uit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onderdelen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Eerst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worden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vissen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gevangen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gekuist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geïdentificeerd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wordt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maag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eruit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gehaald</a:t>
            </a:r>
            <a:r>
              <a:rPr lang="en-US" baseline="0" dirty="0" smtClean="0"/>
              <a:t>. Het </a:t>
            </a:r>
            <a:r>
              <a:rPr lang="en-US" baseline="0" dirty="0" err="1" smtClean="0"/>
              <a:t>vangen</a:t>
            </a:r>
            <a:r>
              <a:rPr lang="en-US" baseline="0" dirty="0" smtClean="0"/>
              <a:t> van de </a:t>
            </a:r>
            <a:r>
              <a:rPr lang="en-US" baseline="0" dirty="0" err="1" smtClean="0"/>
              <a:t>vissen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gebeurt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tijdens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seizoenen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namelijk</a:t>
            </a:r>
            <a:r>
              <a:rPr lang="en-US" baseline="0" dirty="0" smtClean="0"/>
              <a:t> winter en </a:t>
            </a:r>
            <a:r>
              <a:rPr lang="en-US" baseline="0" dirty="0" err="1" smtClean="0"/>
              <a:t>zomer</a:t>
            </a:r>
            <a:r>
              <a:rPr lang="en-US" baseline="0" dirty="0" smtClean="0"/>
              <a:t>, en op 2 </a:t>
            </a:r>
            <a:r>
              <a:rPr lang="en-US" baseline="0" dirty="0" err="1" smtClean="0"/>
              <a:t>verschillende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locaties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namelijk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vlakbij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viskwekerij</a:t>
            </a:r>
            <a:r>
              <a:rPr lang="en-US" baseline="0" dirty="0" smtClean="0"/>
              <a:t> en op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controleplaats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is 500m </a:t>
            </a:r>
            <a:r>
              <a:rPr lang="en-US" baseline="0" dirty="0" err="1" smtClean="0"/>
              <a:t>verder</a:t>
            </a:r>
            <a:r>
              <a:rPr lang="en-US" baseline="0" dirty="0" smtClean="0"/>
              <a:t> maar </a:t>
            </a:r>
            <a:r>
              <a:rPr lang="en-US" baseline="0" dirty="0" err="1" smtClean="0"/>
              <a:t>wel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nog</a:t>
            </a:r>
            <a:r>
              <a:rPr lang="en-US" baseline="0" dirty="0" smtClean="0"/>
              <a:t> steeds </a:t>
            </a:r>
            <a:r>
              <a:rPr lang="en-US" baseline="0" dirty="0" err="1" smtClean="0"/>
              <a:t>binnen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reservaat</a:t>
            </a:r>
            <a:r>
              <a:rPr lang="en-US" baseline="0" dirty="0" smtClean="0"/>
              <a:t>. </a:t>
            </a:r>
            <a:br>
              <a:rPr lang="en-US" baseline="0" dirty="0" smtClean="0"/>
            </a:br>
            <a:r>
              <a:rPr lang="en-US" baseline="0" dirty="0" smtClean="0"/>
              <a:t>Na het </a:t>
            </a:r>
            <a:r>
              <a:rPr lang="en-US" baseline="0" dirty="0" err="1" smtClean="0"/>
              <a:t>uitnemen</a:t>
            </a:r>
            <a:r>
              <a:rPr lang="en-US" baseline="0" dirty="0" smtClean="0"/>
              <a:t> van de </a:t>
            </a:r>
            <a:r>
              <a:rPr lang="en-US" baseline="0" dirty="0" err="1" smtClean="0"/>
              <a:t>maag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gekuist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wordt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maaginhoud</a:t>
            </a:r>
            <a:r>
              <a:rPr lang="en-US" baseline="0" dirty="0" smtClean="0"/>
              <a:t> over 3 </a:t>
            </a:r>
            <a:r>
              <a:rPr lang="en-US" baseline="0" dirty="0" err="1" smtClean="0"/>
              <a:t>zeven</a:t>
            </a:r>
            <a:r>
              <a:rPr lang="en-US" baseline="0" dirty="0" smtClean="0"/>
              <a:t> met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verschillende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maaswijdte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gewassen</a:t>
            </a:r>
            <a:r>
              <a:rPr lang="en-US" baseline="0" dirty="0" smtClean="0"/>
              <a:t>. De </a:t>
            </a:r>
            <a:r>
              <a:rPr lang="en-US" baseline="0" dirty="0" err="1" smtClean="0"/>
              <a:t>bovenste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zeef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heeft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maaswijdte</a:t>
            </a:r>
            <a:r>
              <a:rPr lang="en-US" baseline="0" dirty="0" smtClean="0"/>
              <a:t> van 1000µm, de </a:t>
            </a:r>
            <a:r>
              <a:rPr lang="en-US" baseline="0" dirty="0" err="1" smtClean="0"/>
              <a:t>middenste</a:t>
            </a:r>
            <a:r>
              <a:rPr lang="en-US" baseline="0" dirty="0" smtClean="0"/>
              <a:t> 500µm en de </a:t>
            </a:r>
            <a:r>
              <a:rPr lang="en-US" baseline="0" dirty="0" err="1" smtClean="0"/>
              <a:t>onderste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zeef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heeft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maaswijdte</a:t>
            </a:r>
            <a:r>
              <a:rPr lang="en-US" baseline="0" dirty="0" smtClean="0"/>
              <a:t> van 250µm. Na het </a:t>
            </a:r>
            <a:r>
              <a:rPr lang="en-US" baseline="0" dirty="0" err="1" smtClean="0"/>
              <a:t>wassen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wordt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maaginhoud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verzameld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gestockeerd</a:t>
            </a:r>
            <a:r>
              <a:rPr lang="en-US" baseline="0" dirty="0" smtClean="0"/>
              <a:t> met </a:t>
            </a:r>
            <a:r>
              <a:rPr lang="en-US" baseline="0" dirty="0" err="1" smtClean="0"/>
              <a:t>behulp</a:t>
            </a:r>
            <a:r>
              <a:rPr lang="en-US" baseline="0" dirty="0" smtClean="0"/>
              <a:t> van 70% </a:t>
            </a:r>
            <a:r>
              <a:rPr lang="en-US" baseline="0" dirty="0" err="1" smtClean="0"/>
              <a:t>EtOH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worden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enkele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druppels</a:t>
            </a:r>
            <a:r>
              <a:rPr lang="en-US" baseline="0" dirty="0" smtClean="0"/>
              <a:t> Benghal Rose </a:t>
            </a:r>
            <a:r>
              <a:rPr lang="en-US" baseline="0" dirty="0" err="1" smtClean="0"/>
              <a:t>toegevoegd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kleurstof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ervoor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zorgt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aanwezig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weefsel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roze</a:t>
            </a:r>
            <a:r>
              <a:rPr lang="en-US" baseline="0" dirty="0" smtClean="0"/>
              <a:t> tot rood </a:t>
            </a:r>
            <a:r>
              <a:rPr lang="en-US" baseline="0" dirty="0" err="1" smtClean="0"/>
              <a:t>gekleurd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97220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/>
          <a:lstStyle/>
          <a:p>
            <a:r>
              <a:rPr lang="en-US" baseline="0" dirty="0" err="1" smtClean="0"/>
              <a:t>Tijdens</a:t>
            </a:r>
            <a:r>
              <a:rPr lang="en-US" baseline="0" dirty="0" smtClean="0"/>
              <a:t> de 2e </a:t>
            </a:r>
            <a:r>
              <a:rPr lang="en-US" baseline="0" dirty="0" err="1" smtClean="0"/>
              <a:t>stap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wordt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maaginhoud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microscopisch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geanalyseerd</a:t>
            </a:r>
            <a:r>
              <a:rPr lang="en-US" baseline="0" dirty="0" smtClean="0"/>
              <a:t>. De </a:t>
            </a:r>
            <a:r>
              <a:rPr lang="en-US" baseline="0" dirty="0" err="1" smtClean="0"/>
              <a:t>aanwezige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organismen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geïdentificeerd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geteld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 </a:t>
            </a:r>
            <a:r>
              <a:rPr lang="en-US" baseline="0" dirty="0" err="1" smtClean="0"/>
              <a:t>deze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organismen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behoren</a:t>
            </a:r>
            <a:r>
              <a:rPr lang="en-US" baseline="0" dirty="0" smtClean="0"/>
              <a:t> tot de </a:t>
            </a:r>
            <a:r>
              <a:rPr lang="en-US" baseline="0" dirty="0" err="1" smtClean="0"/>
              <a:t>groep</a:t>
            </a:r>
            <a:r>
              <a:rPr lang="en-US" baseline="0" dirty="0" smtClean="0"/>
              <a:t> van macro- en meiofauna.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is de </a:t>
            </a:r>
            <a:r>
              <a:rPr lang="en-US" baseline="0" dirty="0" err="1" smtClean="0"/>
              <a:t>verzameling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organismen</a:t>
            </a:r>
            <a:r>
              <a:rPr lang="en-US" baseline="0" dirty="0" smtClean="0"/>
              <a:t> die in op of in het sediment </a:t>
            </a:r>
            <a:r>
              <a:rPr lang="en-US" baseline="0" dirty="0" err="1" smtClean="0"/>
              <a:t>leven</a:t>
            </a:r>
            <a:r>
              <a:rPr lang="en-US" baseline="0" dirty="0" smtClean="0"/>
              <a:t> en die </a:t>
            </a:r>
            <a:r>
              <a:rPr lang="en-US" baseline="0" dirty="0" err="1" smtClean="0"/>
              <a:t>maximaal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enkele</a:t>
            </a:r>
            <a:r>
              <a:rPr lang="en-US" baseline="0" dirty="0" smtClean="0"/>
              <a:t> cm’s </a:t>
            </a:r>
            <a:r>
              <a:rPr lang="en-US" baseline="0" dirty="0" err="1" smtClean="0"/>
              <a:t>groot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worden</a:t>
            </a:r>
            <a:r>
              <a:rPr lang="en-US" baseline="0" dirty="0" smtClean="0"/>
              <a:t>. De macrofauna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organismen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groter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1mm, de </a:t>
            </a:r>
            <a:r>
              <a:rPr lang="en-US" baseline="0" dirty="0" err="1" smtClean="0"/>
              <a:t>kleinere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organismen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behoren</a:t>
            </a:r>
            <a:r>
              <a:rPr lang="en-US" baseline="0" dirty="0" smtClean="0"/>
              <a:t> tot de </a:t>
            </a:r>
            <a:r>
              <a:rPr lang="en-US" baseline="0" dirty="0" err="1" smtClean="0"/>
              <a:t>groep</a:t>
            </a:r>
            <a:r>
              <a:rPr lang="en-US" baseline="0" dirty="0" smtClean="0"/>
              <a:t> van de meiofauna. </a:t>
            </a:r>
            <a:r>
              <a:rPr lang="en-US" baseline="0" dirty="0" err="1" smtClean="0"/>
              <a:t>Voorbeelden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deze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organismen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nematoden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isopoden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ostracroden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tweekleppigen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ofwel</a:t>
            </a:r>
            <a:r>
              <a:rPr lang="en-US" baseline="0" dirty="0" smtClean="0"/>
              <a:t> bivalvia. </a:t>
            </a:r>
          </a:p>
        </p:txBody>
      </p:sp>
    </p:spTree>
    <p:extLst>
      <p:ext uri="{BB962C8B-B14F-4D97-AF65-F5344CB8AC3E}">
        <p14:creationId xmlns:p14="http://schemas.microsoft.com/office/powerpoint/2010/main" val="2297220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/>
          <a:lstStyle/>
          <a:p>
            <a:r>
              <a:rPr lang="en-US" baseline="0" dirty="0" err="1" smtClean="0"/>
              <a:t>Als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laatste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verzamelden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ingegeven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databank. </a:t>
            </a:r>
            <a:r>
              <a:rPr lang="en-US" baseline="0" dirty="0" err="1" smtClean="0"/>
              <a:t>Niet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enkel</a:t>
            </a:r>
            <a:r>
              <a:rPr lang="en-US" baseline="0" dirty="0" smtClean="0"/>
              <a:t> de data van het </a:t>
            </a:r>
            <a:r>
              <a:rPr lang="en-US" baseline="0" dirty="0" err="1" smtClean="0"/>
              <a:t>analyeren</a:t>
            </a:r>
            <a:r>
              <a:rPr lang="en-US" baseline="0" dirty="0" smtClean="0"/>
              <a:t> van de </a:t>
            </a:r>
            <a:r>
              <a:rPr lang="en-US" baseline="0" dirty="0" err="1" smtClean="0"/>
              <a:t>maaginhoud</a:t>
            </a:r>
            <a:r>
              <a:rPr lang="en-US" baseline="0" dirty="0" smtClean="0"/>
              <a:t> maar </a:t>
            </a:r>
            <a:r>
              <a:rPr lang="en-US" baseline="0" dirty="0" err="1" smtClean="0"/>
              <a:t>ook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zoals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naam</a:t>
            </a:r>
            <a:r>
              <a:rPr lang="en-US" baseline="0" dirty="0" smtClean="0"/>
              <a:t> van de </a:t>
            </a:r>
            <a:r>
              <a:rPr lang="en-US" baseline="0" dirty="0" err="1" smtClean="0"/>
              <a:t>vissoort</a:t>
            </a:r>
            <a:r>
              <a:rPr lang="en-US" baseline="0" dirty="0" smtClean="0"/>
              <a:t> en het </a:t>
            </a:r>
            <a:r>
              <a:rPr lang="en-US" baseline="0" dirty="0" err="1" smtClean="0"/>
              <a:t>gewicht</a:t>
            </a:r>
            <a:r>
              <a:rPr lang="en-US" baseline="0" dirty="0" smtClean="0"/>
              <a:t> van de </a:t>
            </a:r>
            <a:r>
              <a:rPr lang="en-US" baseline="0" dirty="0" err="1" smtClean="0"/>
              <a:t>maaginhoud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Hierna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wordt</a:t>
            </a:r>
            <a:r>
              <a:rPr lang="en-US" baseline="0" dirty="0" smtClean="0"/>
              <a:t> met </a:t>
            </a:r>
            <a:r>
              <a:rPr lang="en-US" baseline="0" dirty="0" err="1" smtClean="0"/>
              <a:t>behulp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statische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verwerkingen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grafieken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conclusie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getrokken</a:t>
            </a:r>
            <a:r>
              <a:rPr lang="en-US" baseline="0" dirty="0" smtClean="0"/>
              <a:t> over de impact van de </a:t>
            </a:r>
            <a:r>
              <a:rPr lang="en-US" baseline="0" dirty="0" err="1" smtClean="0"/>
              <a:t>kwekerij</a:t>
            </a:r>
            <a:r>
              <a:rPr lang="en-US" baseline="0" dirty="0" smtClean="0"/>
              <a:t> en de </a:t>
            </a:r>
            <a:r>
              <a:rPr lang="en-US" baseline="0" dirty="0" err="1" smtClean="0"/>
              <a:t>seizoensgebonden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veranderingen</a:t>
            </a:r>
            <a:r>
              <a:rPr lang="en-US" baseline="0" dirty="0" smtClean="0"/>
              <a:t> in het </a:t>
            </a:r>
            <a:r>
              <a:rPr lang="en-US" baseline="0" dirty="0" err="1" smtClean="0"/>
              <a:t>voedingspatroon</a:t>
            </a:r>
            <a:r>
              <a:rPr lang="en-US" baseline="0" dirty="0" smtClean="0"/>
              <a:t> van de </a:t>
            </a:r>
            <a:r>
              <a:rPr lang="en-US" baseline="0" dirty="0" err="1" smtClean="0"/>
              <a:t>vissen</a:t>
            </a:r>
            <a:r>
              <a:rPr lang="en-US" baseline="0" dirty="0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220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Nu </a:t>
            </a:r>
            <a:r>
              <a:rPr lang="en-US" dirty="0" err="1" smtClean="0"/>
              <a:t>volgt</a:t>
            </a:r>
            <a:r>
              <a:rPr lang="en-US" dirty="0" smtClean="0"/>
              <a:t> de </a:t>
            </a:r>
            <a:r>
              <a:rPr lang="en-US" dirty="0" err="1" smtClean="0"/>
              <a:t>bespreking</a:t>
            </a:r>
            <a:r>
              <a:rPr lang="en-US" dirty="0" smtClean="0"/>
              <a:t> van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enkele</a:t>
            </a:r>
            <a:r>
              <a:rPr lang="en-US" baseline="0" dirty="0" smtClean="0"/>
              <a:t> van de </a:t>
            </a:r>
            <a:r>
              <a:rPr lang="en-US" baseline="0" dirty="0" err="1" smtClean="0"/>
              <a:t>bekomen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resultaten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tijdens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project.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Eerst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algemeen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resultaat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besproken</a:t>
            </a:r>
            <a:r>
              <a:rPr lang="en-US" baseline="0" dirty="0" smtClean="0"/>
              <a:t>, </a:t>
            </a:r>
          </a:p>
          <a:p>
            <a:r>
              <a:rPr lang="en-US" baseline="0" dirty="0" err="1" smtClean="0"/>
              <a:t>daarna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duiding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geven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bij</a:t>
            </a:r>
            <a:r>
              <a:rPr lang="en-US" baseline="0" dirty="0" smtClean="0"/>
              <a:t> op het </a:t>
            </a:r>
            <a:r>
              <a:rPr lang="en-US" baseline="0" dirty="0" err="1" smtClean="0"/>
              <a:t>voedingspatroon</a:t>
            </a:r>
            <a:r>
              <a:rPr lang="en-US" baseline="0" dirty="0" smtClean="0"/>
              <a:t> van de </a:t>
            </a:r>
            <a:r>
              <a:rPr lang="en-US" baseline="0" dirty="0" err="1" smtClean="0"/>
              <a:t>wilde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vispopulatie</a:t>
            </a:r>
            <a:r>
              <a:rPr lang="en-US" baseline="0" dirty="0" smtClean="0"/>
              <a:t> per </a:t>
            </a:r>
            <a:r>
              <a:rPr lang="en-US" baseline="0" dirty="0" err="1" smtClean="0"/>
              <a:t>vissoort</a:t>
            </a:r>
            <a:r>
              <a:rPr lang="en-US" baseline="0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847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toont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aantal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gevangen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vissen</a:t>
            </a:r>
            <a:r>
              <a:rPr lang="en-US" baseline="0" dirty="0" smtClean="0"/>
              <a:t> per station en per </a:t>
            </a:r>
            <a:r>
              <a:rPr lang="en-US" baseline="0" dirty="0" err="1" smtClean="0"/>
              <a:t>seizoen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vissoort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Uit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tabel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afgeleid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Liza </a:t>
            </a:r>
            <a:r>
              <a:rPr lang="en-US" baseline="0" dirty="0" err="1" smtClean="0"/>
              <a:t>aurata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meest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belangrijke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vissoort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regio</a:t>
            </a:r>
            <a:r>
              <a:rPr lang="en-US" baseline="0" dirty="0" smtClean="0"/>
              <a:t> is. Want </a:t>
            </a:r>
            <a:r>
              <a:rPr lang="en-US" baseline="0" dirty="0" err="1" smtClean="0"/>
              <a:t>ongeveer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helft</a:t>
            </a:r>
            <a:r>
              <a:rPr lang="en-US" baseline="0" dirty="0" smtClean="0"/>
              <a:t> van de </a:t>
            </a:r>
            <a:r>
              <a:rPr lang="en-US" baseline="0" dirty="0" err="1" smtClean="0"/>
              <a:t>totale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hoeveelheid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gevangen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Liza </a:t>
            </a:r>
            <a:r>
              <a:rPr lang="en-US" baseline="0" dirty="0" err="1" smtClean="0"/>
              <a:t>aurata’s</a:t>
            </a:r>
            <a:r>
              <a:rPr lang="en-US" baseline="0" dirty="0" smtClean="0"/>
              <a:t>.  (</a:t>
            </a:r>
            <a:r>
              <a:rPr lang="en-US" baseline="0" dirty="0" err="1" smtClean="0"/>
              <a:t>gele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cirkel</a:t>
            </a:r>
            <a:r>
              <a:rPr lang="en-US" baseline="0" dirty="0" smtClean="0"/>
              <a:t>) </a:t>
            </a:r>
          </a:p>
          <a:p>
            <a:r>
              <a:rPr lang="en-US" baseline="0" dirty="0" smtClean="0"/>
              <a:t>De </a:t>
            </a:r>
            <a:r>
              <a:rPr lang="en-US" baseline="0" dirty="0" err="1" smtClean="0"/>
              <a:t>tabel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toont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4 </a:t>
            </a:r>
            <a:r>
              <a:rPr lang="en-US" baseline="0" dirty="0" err="1" smtClean="0"/>
              <a:t>keer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gevangen</a:t>
            </a:r>
            <a:r>
              <a:rPr lang="en-US" baseline="0" dirty="0" smtClean="0"/>
              <a:t> is in de </a:t>
            </a:r>
            <a:r>
              <a:rPr lang="en-US" baseline="0" dirty="0" err="1" smtClean="0"/>
              <a:t>zomer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in de winter. (</a:t>
            </a:r>
            <a:r>
              <a:rPr lang="en-US" baseline="0" dirty="0" err="1" smtClean="0"/>
              <a:t>blauwe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cirkels</a:t>
            </a:r>
            <a:r>
              <a:rPr lang="en-US" baseline="0" dirty="0" smtClean="0"/>
              <a:t>) Want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100-tal </a:t>
            </a:r>
            <a:r>
              <a:rPr lang="en-US" baseline="0" dirty="0" err="1" smtClean="0"/>
              <a:t>vissen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gevangen</a:t>
            </a:r>
            <a:r>
              <a:rPr lang="en-US" baseline="0" dirty="0" smtClean="0"/>
              <a:t> in de </a:t>
            </a:r>
            <a:r>
              <a:rPr lang="en-US" baseline="0" dirty="0" err="1" smtClean="0"/>
              <a:t>zomer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tegenover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20-tal in de winter</a:t>
            </a:r>
          </a:p>
          <a:p>
            <a:r>
              <a:rPr lang="en-US" baseline="0" dirty="0" smtClean="0"/>
              <a:t>En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meeste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gevangen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werd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vlakbij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viskwekerij</a:t>
            </a:r>
            <a:r>
              <a:rPr lang="en-US" baseline="0" dirty="0" smtClean="0"/>
              <a:t>. (rode </a:t>
            </a:r>
            <a:r>
              <a:rPr lang="en-US" baseline="0" dirty="0" err="1" smtClean="0"/>
              <a:t>cirkel</a:t>
            </a:r>
            <a:r>
              <a:rPr lang="en-US" baseline="0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436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volgt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bespreking</a:t>
            </a:r>
            <a:r>
              <a:rPr lang="en-US" baseline="0" dirty="0" smtClean="0"/>
              <a:t> van de </a:t>
            </a:r>
            <a:r>
              <a:rPr lang="en-US" baseline="0" dirty="0" err="1" smtClean="0"/>
              <a:t>gevangen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prooien</a:t>
            </a:r>
            <a:r>
              <a:rPr lang="en-US" baseline="0" dirty="0" smtClean="0"/>
              <a:t> per </a:t>
            </a:r>
            <a:r>
              <a:rPr lang="en-US" baseline="0" dirty="0" err="1" smtClean="0"/>
              <a:t>vissoort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Voor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verwerking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deze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resultaten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werden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gegevens</a:t>
            </a:r>
            <a:r>
              <a:rPr lang="en-US" baseline="0" dirty="0" smtClean="0"/>
              <a:t> per </a:t>
            </a:r>
            <a:r>
              <a:rPr lang="en-US" baseline="0" dirty="0" err="1" smtClean="0"/>
              <a:t>vissoort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samengebundeld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zeggen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gegevens</a:t>
            </a:r>
            <a:r>
              <a:rPr lang="en-US" baseline="0" dirty="0" smtClean="0"/>
              <a:t> per </a:t>
            </a:r>
            <a:r>
              <a:rPr lang="en-US" baseline="0" dirty="0" err="1" smtClean="0"/>
              <a:t>gevangen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vis</a:t>
            </a:r>
            <a:r>
              <a:rPr lang="en-US" baseline="0" dirty="0" smtClean="0"/>
              <a:t> van de </a:t>
            </a:r>
            <a:r>
              <a:rPr lang="en-US" baseline="0" dirty="0" err="1" smtClean="0"/>
              <a:t>verschillende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zeefgroottes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werd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samengeteld</a:t>
            </a:r>
            <a:r>
              <a:rPr lang="en-US" baseline="0" dirty="0" smtClean="0"/>
              <a:t>. En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per </a:t>
            </a:r>
            <a:r>
              <a:rPr lang="en-US" baseline="0" dirty="0" err="1" smtClean="0"/>
              <a:t>vissoort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werd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samengeteld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Maar de </a:t>
            </a:r>
            <a:r>
              <a:rPr lang="en-US" baseline="0" dirty="0" err="1" smtClean="0"/>
              <a:t>gegevens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werden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gescheiden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volgens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numerieke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beschrijvende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waarden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omdat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beschrijvende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waarden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anders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vertekend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beeld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zouden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geven</a:t>
            </a:r>
            <a:r>
              <a:rPr lang="en-US" baseline="0" dirty="0" smtClean="0"/>
              <a:t> van de </a:t>
            </a:r>
            <a:r>
              <a:rPr lang="en-US" baseline="0" dirty="0" err="1" smtClean="0"/>
              <a:t>numerieke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waarden</a:t>
            </a:r>
            <a:r>
              <a:rPr lang="en-US" baseline="0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73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GB" i="0" dirty="0" smtClean="0"/>
              <a:t>Liza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aurata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heeft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een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behoorlijk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gevarieerd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dieet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dat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niet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echt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verschilt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tussen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zomer</a:t>
            </a:r>
            <a:r>
              <a:rPr lang="en-GB" i="0" baseline="0" dirty="0" smtClean="0"/>
              <a:t> (</a:t>
            </a:r>
            <a:r>
              <a:rPr lang="en-GB" i="0" baseline="0" dirty="0" err="1" smtClean="0"/>
              <a:t>bovenaan</a:t>
            </a:r>
            <a:r>
              <a:rPr lang="en-GB" i="0" baseline="0" dirty="0" smtClean="0"/>
              <a:t>) en winter (</a:t>
            </a:r>
            <a:r>
              <a:rPr lang="en-GB" i="0" baseline="0" dirty="0" err="1" smtClean="0"/>
              <a:t>onderaan</a:t>
            </a:r>
            <a:r>
              <a:rPr lang="en-GB" i="0" baseline="0" dirty="0" smtClean="0"/>
              <a:t>).</a:t>
            </a:r>
          </a:p>
          <a:p>
            <a:pPr algn="l"/>
            <a:endParaRPr lang="en-GB" i="0" baseline="0" dirty="0" smtClean="0"/>
          </a:p>
          <a:p>
            <a:pPr algn="l"/>
            <a:r>
              <a:rPr lang="en-GB" i="0" baseline="0" dirty="0" smtClean="0"/>
              <a:t>Het </a:t>
            </a:r>
            <a:r>
              <a:rPr lang="en-GB" i="0" baseline="0" dirty="0" err="1" smtClean="0"/>
              <a:t>voedingspatroon</a:t>
            </a:r>
            <a:r>
              <a:rPr lang="en-GB" i="0" baseline="0" dirty="0" smtClean="0"/>
              <a:t> van </a:t>
            </a:r>
            <a:r>
              <a:rPr lang="en-GB" i="0" baseline="0" dirty="0" err="1" smtClean="0"/>
              <a:t>deze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vissoort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voor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wat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betreft</a:t>
            </a:r>
            <a:r>
              <a:rPr lang="en-GB" i="0" baseline="0" dirty="0" smtClean="0"/>
              <a:t> de </a:t>
            </a:r>
            <a:r>
              <a:rPr lang="en-GB" i="0" baseline="0" dirty="0" err="1" smtClean="0"/>
              <a:t>numerieke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waarden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bestaat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enerzijds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uit</a:t>
            </a:r>
            <a:r>
              <a:rPr lang="en-GB" i="0" baseline="0" dirty="0" smtClean="0"/>
              <a:t> crustaceans, </a:t>
            </a:r>
            <a:r>
              <a:rPr lang="en-GB" i="0" baseline="0" dirty="0" err="1" smtClean="0"/>
              <a:t>zoals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harpaticoide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copepoden</a:t>
            </a:r>
            <a:r>
              <a:rPr lang="en-GB" i="0" baseline="0" dirty="0" smtClean="0"/>
              <a:t> (</a:t>
            </a:r>
            <a:r>
              <a:rPr lang="en-GB" i="0" baseline="0" dirty="0" err="1" smtClean="0"/>
              <a:t>paars</a:t>
            </a:r>
            <a:r>
              <a:rPr lang="en-GB" i="0" baseline="0" dirty="0" smtClean="0"/>
              <a:t>) isopodan (</a:t>
            </a:r>
            <a:r>
              <a:rPr lang="en-GB" i="0" baseline="0" dirty="0" err="1" smtClean="0"/>
              <a:t>blauw</a:t>
            </a:r>
            <a:r>
              <a:rPr lang="en-GB" i="0" baseline="0" dirty="0" smtClean="0"/>
              <a:t>) </a:t>
            </a:r>
            <a:r>
              <a:rPr lang="en-GB" i="0" baseline="0" dirty="0" err="1" smtClean="0"/>
              <a:t>ostracoden</a:t>
            </a:r>
            <a:r>
              <a:rPr lang="en-GB" i="0" baseline="0" dirty="0" smtClean="0"/>
              <a:t> (</a:t>
            </a:r>
            <a:r>
              <a:rPr lang="en-GB" i="0" baseline="0" dirty="0" err="1" smtClean="0"/>
              <a:t>groen</a:t>
            </a:r>
            <a:r>
              <a:rPr lang="en-GB" i="0" baseline="0" dirty="0" smtClean="0"/>
              <a:t>) en </a:t>
            </a:r>
            <a:r>
              <a:rPr lang="en-GB" i="0" baseline="0" dirty="0" err="1" smtClean="0"/>
              <a:t>decapoden</a:t>
            </a:r>
            <a:r>
              <a:rPr lang="en-GB" i="0" baseline="0" dirty="0" smtClean="0"/>
              <a:t> (</a:t>
            </a:r>
            <a:r>
              <a:rPr lang="en-GB" i="0" baseline="0" dirty="0" err="1" smtClean="0"/>
              <a:t>geel</a:t>
            </a:r>
            <a:r>
              <a:rPr lang="en-GB" i="0" baseline="0" dirty="0" smtClean="0"/>
              <a:t>) en </a:t>
            </a:r>
            <a:r>
              <a:rPr lang="en-GB" i="0" baseline="0" dirty="0" err="1" smtClean="0"/>
              <a:t>anderzijds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uit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wormen</a:t>
            </a:r>
            <a:r>
              <a:rPr lang="en-GB" i="0" baseline="0" dirty="0" smtClean="0"/>
              <a:t> en </a:t>
            </a:r>
            <a:r>
              <a:rPr lang="en-GB" i="0" baseline="0" dirty="0" err="1" smtClean="0"/>
              <a:t>weekdieren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ofwel</a:t>
            </a:r>
            <a:r>
              <a:rPr lang="en-GB" i="0" baseline="0" dirty="0" smtClean="0"/>
              <a:t> molluscs, </a:t>
            </a:r>
            <a:r>
              <a:rPr lang="en-GB" i="0" baseline="0" dirty="0" err="1" smtClean="0"/>
              <a:t>zoals</a:t>
            </a:r>
            <a:r>
              <a:rPr lang="en-GB" i="0" baseline="0" dirty="0" smtClean="0"/>
              <a:t> de </a:t>
            </a:r>
            <a:r>
              <a:rPr lang="en-GB" i="0" baseline="0" dirty="0" err="1" smtClean="0"/>
              <a:t>tweekleppigen</a:t>
            </a:r>
            <a:r>
              <a:rPr lang="en-GB" i="0" baseline="0" dirty="0" smtClean="0"/>
              <a:t> (</a:t>
            </a:r>
            <a:r>
              <a:rPr lang="en-GB" i="0" baseline="0" dirty="0" err="1" smtClean="0"/>
              <a:t>geel</a:t>
            </a:r>
            <a:r>
              <a:rPr lang="en-GB" i="0" baseline="0" dirty="0" smtClean="0"/>
              <a:t>). </a:t>
            </a:r>
            <a:r>
              <a:rPr lang="en-GB" i="0" baseline="0" dirty="0" err="1" smtClean="0"/>
              <a:t>Ook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andere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organismen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zoals</a:t>
            </a:r>
            <a:r>
              <a:rPr lang="en-GB" i="0" baseline="0" dirty="0" smtClean="0"/>
              <a:t> foraminifera’s (rood) </a:t>
            </a:r>
            <a:r>
              <a:rPr lang="en-GB" i="0" baseline="0" dirty="0" err="1" smtClean="0"/>
              <a:t>behoren</a:t>
            </a:r>
            <a:r>
              <a:rPr lang="en-GB" i="0" baseline="0" dirty="0" smtClean="0"/>
              <a:t> tot het </a:t>
            </a:r>
            <a:r>
              <a:rPr lang="en-GB" i="0" baseline="0" dirty="0" err="1" smtClean="0"/>
              <a:t>dieet</a:t>
            </a:r>
            <a:r>
              <a:rPr lang="en-GB" i="0" baseline="0" dirty="0" smtClean="0"/>
              <a:t> van Liza </a:t>
            </a:r>
            <a:r>
              <a:rPr lang="en-GB" i="0" baseline="0" dirty="0" err="1" smtClean="0"/>
              <a:t>aurata</a:t>
            </a:r>
            <a:r>
              <a:rPr lang="en-GB" i="0" baseline="0" dirty="0" smtClean="0"/>
              <a:t>.  </a:t>
            </a:r>
            <a:endParaRPr lang="en-GB" i="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resultaten</a:t>
            </a:r>
            <a:r>
              <a:rPr lang="en-US" dirty="0" smtClean="0"/>
              <a:t> van </a:t>
            </a:r>
            <a:r>
              <a:rPr lang="en-US" dirty="0" err="1" smtClean="0"/>
              <a:t>Dicentrarcha</a:t>
            </a:r>
            <a:r>
              <a:rPr lang="en-US" baseline="0" dirty="0" err="1" smtClean="0"/>
              <a:t>s</a:t>
            </a:r>
            <a:r>
              <a:rPr lang="en-US" baseline="0" dirty="0" smtClean="0"/>
              <a:t> labrax </a:t>
            </a:r>
            <a:r>
              <a:rPr lang="en-US" baseline="0" dirty="0" err="1" smtClean="0"/>
              <a:t>gevangen</a:t>
            </a:r>
            <a:r>
              <a:rPr lang="en-US" baseline="0" dirty="0" smtClean="0"/>
              <a:t> in de winter </a:t>
            </a:r>
            <a:r>
              <a:rPr lang="en-US" baseline="0" dirty="0" err="1" smtClean="0"/>
              <a:t>vlakbij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viskwekerij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beïnvloed</a:t>
            </a:r>
            <a:r>
              <a:rPr lang="en-US" baseline="0" dirty="0" smtClean="0"/>
              <a:t> door 1 </a:t>
            </a:r>
            <a:r>
              <a:rPr lang="en-US" baseline="0" dirty="0" err="1" smtClean="0"/>
              <a:t>vis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alleen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Natantia</a:t>
            </a:r>
            <a:r>
              <a:rPr lang="en-US" baseline="0" dirty="0" smtClean="0"/>
              <a:t> I,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decapoda</a:t>
            </a:r>
            <a:r>
              <a:rPr lang="en-US" baseline="0" dirty="0" smtClean="0"/>
              <a:t>, (</a:t>
            </a:r>
            <a:r>
              <a:rPr lang="en-US" baseline="0" dirty="0" err="1" smtClean="0"/>
              <a:t>oranje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gegeten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heeft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Hierdoor</a:t>
            </a:r>
            <a:r>
              <a:rPr lang="en-US" baseline="0" dirty="0" smtClean="0"/>
              <a:t> is het </a:t>
            </a:r>
            <a:r>
              <a:rPr lang="en-US" baseline="0" dirty="0" err="1" smtClean="0"/>
              <a:t>beter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om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taartdiagram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gebruiken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waarbij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meegerekend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Nu is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ook</a:t>
            </a:r>
            <a:r>
              <a:rPr lang="en-US" baseline="0" dirty="0" smtClean="0"/>
              <a:t> Dicentrarchus labrax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behoorlijk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gevarieerd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dieet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heeft</a:t>
            </a:r>
            <a:r>
              <a:rPr lang="en-US" baseline="0" dirty="0" smtClean="0"/>
              <a:t>. Maar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vissoort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vooral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belangrijk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redelijk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veel</a:t>
            </a:r>
            <a:r>
              <a:rPr lang="en-US" baseline="0" dirty="0" smtClean="0"/>
              <a:t> pellets (</a:t>
            </a:r>
            <a:r>
              <a:rPr lang="en-US" baseline="0" dirty="0" err="1" smtClean="0"/>
              <a:t>groen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terug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gevonden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werden</a:t>
            </a:r>
            <a:r>
              <a:rPr lang="en-US" baseline="0" dirty="0" smtClean="0"/>
              <a:t> in de </a:t>
            </a:r>
            <a:r>
              <a:rPr lang="en-US" baseline="0" dirty="0" err="1" smtClean="0"/>
              <a:t>magen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wijst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erop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vissoort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degelijk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beïnvloedt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wordt</a:t>
            </a:r>
            <a:r>
              <a:rPr lang="en-US" baseline="0" dirty="0" smtClean="0"/>
              <a:t> door de </a:t>
            </a:r>
            <a:r>
              <a:rPr lang="en-US" baseline="0" dirty="0" err="1" smtClean="0"/>
              <a:t>viskwekerij</a:t>
            </a:r>
            <a:r>
              <a:rPr lang="en-US" baseline="0" dirty="0" smtClean="0"/>
              <a:t>. We </a:t>
            </a:r>
            <a:r>
              <a:rPr lang="en-US" baseline="0" dirty="0" err="1" smtClean="0"/>
              <a:t>moeten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rekening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meehouden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vissen</a:t>
            </a:r>
            <a:r>
              <a:rPr lang="en-US" baseline="0" dirty="0" smtClean="0"/>
              <a:t> in de </a:t>
            </a:r>
            <a:r>
              <a:rPr lang="en-US" baseline="0" dirty="0" err="1" smtClean="0"/>
              <a:t>kwekerij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dezelfde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vissoort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ook</a:t>
            </a:r>
            <a:r>
              <a:rPr lang="en-US" baseline="0" dirty="0" smtClean="0"/>
              <a:t> Dicentrarchus labrax,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. Het is </a:t>
            </a:r>
            <a:r>
              <a:rPr lang="en-US" baseline="0" dirty="0" err="1" smtClean="0"/>
              <a:t>dus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goed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mogelijk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tussen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onderzochte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vissen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enkele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ontsnapte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vissen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uit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kwekerij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zitten</a:t>
            </a:r>
            <a:r>
              <a:rPr lang="en-US" baseline="0" dirty="0" smtClean="0"/>
              <a:t>. De </a:t>
            </a:r>
            <a:r>
              <a:rPr lang="en-US" baseline="0" dirty="0" err="1" smtClean="0"/>
              <a:t>vissen</a:t>
            </a:r>
            <a:r>
              <a:rPr lang="en-US" baseline="0" dirty="0" smtClean="0"/>
              <a:t> in de </a:t>
            </a:r>
            <a:r>
              <a:rPr lang="en-US" baseline="0" dirty="0" err="1" smtClean="0"/>
              <a:t>kwekerij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afkomstig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Frankrijk</a:t>
            </a:r>
            <a:r>
              <a:rPr lang="en-US" baseline="0" dirty="0" smtClean="0"/>
              <a:t>, maar </a:t>
            </a:r>
            <a:r>
              <a:rPr lang="en-US" baseline="0" dirty="0" err="1" smtClean="0"/>
              <a:t>uiterlijk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verschil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waarneembaar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tussen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wilde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vispopulatie</a:t>
            </a:r>
            <a:r>
              <a:rPr lang="en-US" baseline="0" dirty="0" smtClean="0"/>
              <a:t> en de </a:t>
            </a:r>
            <a:r>
              <a:rPr lang="en-US" baseline="0" dirty="0" err="1" smtClean="0"/>
              <a:t>vissen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uit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kwekerij</a:t>
            </a:r>
            <a:r>
              <a:rPr lang="en-US" baseline="0" dirty="0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570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baseline="0" dirty="0" err="1" smtClean="0"/>
              <a:t>Ook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bij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Lithognathus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mormyrus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werden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veel</a:t>
            </a:r>
            <a:r>
              <a:rPr lang="en-GB" baseline="0" dirty="0" smtClean="0"/>
              <a:t> pellets </a:t>
            </a:r>
            <a:r>
              <a:rPr lang="en-GB" baseline="0" dirty="0" err="1" smtClean="0"/>
              <a:t>terug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gevonden</a:t>
            </a:r>
            <a:r>
              <a:rPr lang="en-GB" baseline="0" dirty="0" smtClean="0"/>
              <a:t>. En </a:t>
            </a:r>
            <a:r>
              <a:rPr lang="en-GB" baseline="0" dirty="0" err="1" smtClean="0"/>
              <a:t>naast</a:t>
            </a:r>
            <a:r>
              <a:rPr lang="en-GB" baseline="0" dirty="0" smtClean="0"/>
              <a:t> de pellets </a:t>
            </a:r>
            <a:r>
              <a:rPr lang="en-GB" baseline="0" dirty="0" err="1" smtClean="0"/>
              <a:t>heeft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deze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vissoort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zich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enkel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gevoed</a:t>
            </a:r>
            <a:r>
              <a:rPr lang="en-GB" baseline="0" dirty="0" smtClean="0"/>
              <a:t> met </a:t>
            </a:r>
            <a:r>
              <a:rPr lang="en-GB" baseline="0" dirty="0" err="1" smtClean="0"/>
              <a:t>verschillende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soorten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wormen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namelijk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nematoden</a:t>
            </a:r>
            <a:r>
              <a:rPr lang="en-GB" baseline="0" dirty="0" smtClean="0"/>
              <a:t> (rood), </a:t>
            </a:r>
            <a:r>
              <a:rPr lang="en-GB" baseline="0" dirty="0" err="1" smtClean="0"/>
              <a:t>polychaeta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blauw</a:t>
            </a:r>
            <a:r>
              <a:rPr lang="en-GB" baseline="0" dirty="0" smtClean="0"/>
              <a:t>) en </a:t>
            </a:r>
            <a:r>
              <a:rPr lang="en-GB" baseline="0" dirty="0" err="1" smtClean="0"/>
              <a:t>platwormen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geel</a:t>
            </a:r>
            <a:r>
              <a:rPr lang="en-GB" baseline="0" dirty="0" smtClean="0"/>
              <a:t>) </a:t>
            </a:r>
            <a:r>
              <a:rPr lang="en-GB" baseline="0" dirty="0" err="1" smtClean="0"/>
              <a:t>zoals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turberlaria’s</a:t>
            </a:r>
            <a:r>
              <a:rPr lang="en-GB" baseline="0" dirty="0" smtClean="0"/>
              <a:t> en </a:t>
            </a:r>
            <a:r>
              <a:rPr lang="en-GB" baseline="0" dirty="0" err="1" smtClean="0"/>
              <a:t>trematoda’s</a:t>
            </a:r>
            <a:r>
              <a:rPr lang="en-GB" baseline="0" dirty="0" smtClean="0"/>
              <a:t>. </a:t>
            </a:r>
          </a:p>
          <a:p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err="1" smtClean="0"/>
              <a:t>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ook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bij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deze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kanttekening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gemaakt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worden</a:t>
            </a:r>
            <a:r>
              <a:rPr lang="en-GB" baseline="0" dirty="0" smtClean="0"/>
              <a:t>, want van </a:t>
            </a:r>
            <a:r>
              <a:rPr lang="en-GB" baseline="0" dirty="0" err="1" smtClean="0"/>
              <a:t>deze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vissoort</a:t>
            </a:r>
            <a:r>
              <a:rPr lang="en-GB" baseline="0" dirty="0" smtClean="0"/>
              <a:t> is </a:t>
            </a:r>
            <a:r>
              <a:rPr lang="en-GB" baseline="0" dirty="0" err="1" smtClean="0"/>
              <a:t>er</a:t>
            </a:r>
            <a:r>
              <a:rPr lang="en-GB" baseline="0" dirty="0" smtClean="0"/>
              <a:t> maar 1 </a:t>
            </a:r>
            <a:r>
              <a:rPr lang="en-GB" baseline="0" dirty="0" err="1" smtClean="0"/>
              <a:t>vis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gevangen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gedurende</a:t>
            </a:r>
            <a:r>
              <a:rPr lang="en-GB" baseline="0" dirty="0" smtClean="0"/>
              <a:t> het project. Maar </a:t>
            </a:r>
            <a:r>
              <a:rPr lang="en-GB" baseline="0" dirty="0" err="1" smtClean="0"/>
              <a:t>omdat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deze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vissoort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ook</a:t>
            </a:r>
            <a:r>
              <a:rPr lang="en-GB" baseline="0" dirty="0" smtClean="0"/>
              <a:t> pellets </a:t>
            </a:r>
            <a:r>
              <a:rPr lang="en-GB" baseline="0" dirty="0" err="1" smtClean="0"/>
              <a:t>gegeten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wijst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dit</a:t>
            </a:r>
            <a:r>
              <a:rPr lang="en-GB" baseline="0" dirty="0" smtClean="0"/>
              <a:t> op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effect van de </a:t>
            </a:r>
            <a:r>
              <a:rPr lang="en-GB" baseline="0" dirty="0" err="1" smtClean="0"/>
              <a:t>viskwekerij</a:t>
            </a:r>
            <a:r>
              <a:rPr lang="en-GB" baseline="0" dirty="0" smtClean="0"/>
              <a:t> en </a:t>
            </a:r>
            <a:r>
              <a:rPr lang="en-GB" baseline="0" dirty="0" err="1" smtClean="0"/>
              <a:t>kan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deze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waarneming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niet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genegeerd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worden</a:t>
            </a:r>
            <a:r>
              <a:rPr lang="en-GB" baseline="0" dirty="0" smtClean="0"/>
              <a:t>. </a:t>
            </a:r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sparus</a:t>
            </a:r>
            <a:r>
              <a:rPr lang="en-US" dirty="0" smtClean="0"/>
              <a:t> </a:t>
            </a:r>
            <a:r>
              <a:rPr lang="en-US" dirty="0" err="1" smtClean="0"/>
              <a:t>aurata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vergelijking</a:t>
            </a:r>
            <a:r>
              <a:rPr lang="en-US" dirty="0" smtClean="0"/>
              <a:t> </a:t>
            </a:r>
            <a:r>
              <a:rPr lang="en-US" dirty="0" err="1" smtClean="0"/>
              <a:t>gemaakt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tussen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verschillende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plaatsen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staalname</a:t>
            </a:r>
            <a:r>
              <a:rPr lang="en-US" baseline="0" dirty="0" smtClean="0"/>
              <a:t>, want </a:t>
            </a:r>
            <a:r>
              <a:rPr lang="en-US" baseline="0" dirty="0" err="1" smtClean="0"/>
              <a:t>deze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vissoort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werd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enkel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gevangen</a:t>
            </a:r>
            <a:r>
              <a:rPr lang="en-US" baseline="0" dirty="0" smtClean="0"/>
              <a:t> in op de </a:t>
            </a:r>
            <a:r>
              <a:rPr lang="en-US" baseline="0" dirty="0" err="1" smtClean="0"/>
              <a:t>controleplaats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Wel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duidelijk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klein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verschil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tussen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zomer</a:t>
            </a:r>
            <a:r>
              <a:rPr lang="en-US" baseline="0" dirty="0" smtClean="0"/>
              <a:t> en winter. In de </a:t>
            </a:r>
            <a:r>
              <a:rPr lang="en-US" baseline="0" dirty="0" err="1" smtClean="0"/>
              <a:t>zomer</a:t>
            </a:r>
            <a:r>
              <a:rPr lang="en-US" baseline="0" dirty="0" smtClean="0"/>
              <a:t> is het </a:t>
            </a:r>
            <a:r>
              <a:rPr lang="en-US" baseline="0" dirty="0" err="1" smtClean="0"/>
              <a:t>dieet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Sparus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aurata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gevarieerder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in de winter. In de winter </a:t>
            </a:r>
            <a:r>
              <a:rPr lang="en-US" baseline="0" dirty="0" err="1" smtClean="0"/>
              <a:t>heeft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vissoort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voornamelijk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gevoed</a:t>
            </a:r>
            <a:r>
              <a:rPr lang="en-US" baseline="0" dirty="0" smtClean="0"/>
              <a:t> met </a:t>
            </a:r>
            <a:r>
              <a:rPr lang="en-US" baseline="0" dirty="0" err="1" smtClean="0"/>
              <a:t>Ophiuridae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blauw</a:t>
            </a:r>
            <a:r>
              <a:rPr lang="en-US" baseline="0" dirty="0" smtClean="0"/>
              <a:t>) die tot de </a:t>
            </a:r>
            <a:r>
              <a:rPr lang="en-US" baseline="0" dirty="0" err="1" smtClean="0"/>
              <a:t>groep</a:t>
            </a:r>
            <a:r>
              <a:rPr lang="en-US" baseline="0" dirty="0" smtClean="0"/>
              <a:t> van de </a:t>
            </a:r>
            <a:r>
              <a:rPr lang="en-US" baseline="0" dirty="0" err="1" smtClean="0"/>
              <a:t>echinodermata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ofwel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stekelhuidigen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behoort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de </a:t>
            </a:r>
            <a:r>
              <a:rPr lang="en-US" baseline="0" dirty="0" err="1" smtClean="0"/>
              <a:t>taartdiagrammen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beschrijvende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waarden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Sparus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aurata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voornamelijk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gevoed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heeft</a:t>
            </a:r>
            <a:r>
              <a:rPr lang="en-US" baseline="0" dirty="0" smtClean="0"/>
              <a:t> met </a:t>
            </a:r>
            <a:r>
              <a:rPr lang="en-US" baseline="0" dirty="0" err="1" smtClean="0"/>
              <a:t>andere</a:t>
            </a:r>
            <a:r>
              <a:rPr lang="en-US" baseline="0" dirty="0" smtClean="0"/>
              <a:t> items. Tot </a:t>
            </a:r>
            <a:r>
              <a:rPr lang="en-US" baseline="0" dirty="0" err="1" smtClean="0"/>
              <a:t>deze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groep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behoren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stukjes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kieuwen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Branchiostoma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lancelotum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ofwel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lancetdiertje</a:t>
            </a:r>
            <a:r>
              <a:rPr lang="en-US" baseline="0" dirty="0" smtClean="0"/>
              <a:t>).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werd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terug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gevonden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elke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diersoort</a:t>
            </a:r>
            <a:r>
              <a:rPr lang="en-US" baseline="0" dirty="0" smtClean="0"/>
              <a:t> en in </a:t>
            </a:r>
            <a:r>
              <a:rPr lang="en-US" baseline="0" dirty="0" err="1" smtClean="0"/>
              <a:t>Sparus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aurata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kwam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zeer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79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Tijdens</a:t>
            </a:r>
            <a:r>
              <a:rPr lang="en-US" dirty="0" smtClean="0"/>
              <a:t> </a:t>
            </a:r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presentatie</a:t>
            </a:r>
            <a:r>
              <a:rPr lang="en-US" dirty="0" smtClean="0"/>
              <a:t> </a:t>
            </a:r>
            <a:r>
              <a:rPr lang="en-US" dirty="0" err="1" smtClean="0"/>
              <a:t>zal</a:t>
            </a:r>
            <a:r>
              <a:rPr lang="en-US" dirty="0" smtClean="0"/>
              <a:t> </a:t>
            </a:r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 smtClean="0"/>
              <a:t>jullie</a:t>
            </a:r>
            <a:r>
              <a:rPr lang="en-US" dirty="0" smtClean="0"/>
              <a:t> </a:t>
            </a:r>
            <a:r>
              <a:rPr lang="en-US" dirty="0" err="1" smtClean="0"/>
              <a:t>eerst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korte</a:t>
            </a:r>
            <a:r>
              <a:rPr lang="en-US" dirty="0" smtClean="0"/>
              <a:t> </a:t>
            </a:r>
            <a:r>
              <a:rPr lang="en-US" dirty="0" err="1" smtClean="0"/>
              <a:t>situatieschets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geven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vervolgens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dieper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gaan</a:t>
            </a:r>
            <a:r>
              <a:rPr lang="en-US" baseline="0" dirty="0" smtClean="0"/>
              <a:t> op het </a:t>
            </a:r>
            <a:r>
              <a:rPr lang="en-US" baseline="0" dirty="0" err="1" smtClean="0"/>
              <a:t>doel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project. </a:t>
            </a:r>
          </a:p>
          <a:p>
            <a:r>
              <a:rPr lang="en-US" baseline="0" dirty="0" err="1" smtClean="0"/>
              <a:t>Hierna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toelichting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geven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bij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verloop</a:t>
            </a:r>
            <a:r>
              <a:rPr lang="en-US" baseline="0" dirty="0" smtClean="0"/>
              <a:t> van het project, </a:t>
            </a:r>
            <a:r>
              <a:rPr lang="en-US" baseline="0" dirty="0" err="1" smtClean="0"/>
              <a:t>gevolgd</a:t>
            </a:r>
            <a:r>
              <a:rPr lang="en-US" baseline="0" dirty="0" smtClean="0"/>
              <a:t> door de </a:t>
            </a:r>
            <a:r>
              <a:rPr lang="en-US" baseline="0" dirty="0" err="1" smtClean="0"/>
              <a:t>bespreking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enkele</a:t>
            </a:r>
            <a:r>
              <a:rPr lang="en-US" baseline="0" dirty="0" smtClean="0"/>
              <a:t> van de </a:t>
            </a:r>
            <a:r>
              <a:rPr lang="en-US" baseline="0" dirty="0" err="1" smtClean="0"/>
              <a:t>bekomen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resultaten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Tot slot </a:t>
            </a:r>
            <a:r>
              <a:rPr lang="en-US" baseline="0" dirty="0" err="1" smtClean="0"/>
              <a:t>zal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presentatie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beëindingen</a:t>
            </a:r>
            <a:r>
              <a:rPr lang="en-US" baseline="0" dirty="0" smtClean="0"/>
              <a:t> met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korte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discussie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gevolgd</a:t>
            </a:r>
            <a:r>
              <a:rPr lang="en-US" baseline="0" dirty="0" smtClean="0"/>
              <a:t> door het </a:t>
            </a:r>
            <a:r>
              <a:rPr lang="en-US" baseline="0" dirty="0" err="1" smtClean="0"/>
              <a:t>formuleren</a:t>
            </a:r>
            <a:r>
              <a:rPr lang="en-US" baseline="0" dirty="0" smtClean="0"/>
              <a:t> van de </a:t>
            </a:r>
            <a:r>
              <a:rPr lang="en-US" baseline="0" dirty="0" err="1" smtClean="0"/>
              <a:t>conclusie</a:t>
            </a:r>
            <a:r>
              <a:rPr lang="en-US" baseline="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074456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err="1" smtClean="0"/>
              <a:t>Uit</a:t>
            </a:r>
            <a:r>
              <a:rPr lang="en-GB" dirty="0" smtClean="0"/>
              <a:t> </a:t>
            </a:r>
            <a:r>
              <a:rPr lang="en-GB" dirty="0" err="1" smtClean="0"/>
              <a:t>deze</a:t>
            </a:r>
            <a:r>
              <a:rPr lang="en-GB" dirty="0" smtClean="0"/>
              <a:t> </a:t>
            </a:r>
            <a:r>
              <a:rPr lang="en-GB" dirty="0" err="1" smtClean="0"/>
              <a:t>taartdiagrammen</a:t>
            </a:r>
            <a:r>
              <a:rPr lang="en-GB" dirty="0" smtClean="0"/>
              <a:t> is </a:t>
            </a:r>
            <a:r>
              <a:rPr lang="en-GB" dirty="0" err="1" smtClean="0"/>
              <a:t>af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leiden</a:t>
            </a:r>
            <a:r>
              <a:rPr lang="en-GB" dirty="0" smtClean="0"/>
              <a:t> </a:t>
            </a:r>
            <a:r>
              <a:rPr lang="en-GB" dirty="0" err="1" smtClean="0"/>
              <a:t>dat</a:t>
            </a:r>
            <a:r>
              <a:rPr lang="en-GB" dirty="0" smtClean="0"/>
              <a:t> het </a:t>
            </a:r>
            <a:r>
              <a:rPr lang="en-GB" dirty="0" err="1" smtClean="0"/>
              <a:t>dieet</a:t>
            </a:r>
            <a:r>
              <a:rPr lang="en-GB" dirty="0" smtClean="0"/>
              <a:t> van </a:t>
            </a:r>
            <a:r>
              <a:rPr lang="en-GB" dirty="0" err="1" smtClean="0"/>
              <a:t>Pagellus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erythrinus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beïnvloed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wordt</a:t>
            </a:r>
            <a:r>
              <a:rPr lang="en-GB" baseline="0" dirty="0" smtClean="0"/>
              <a:t> door de </a:t>
            </a:r>
            <a:r>
              <a:rPr lang="en-GB" baseline="0" dirty="0" err="1" smtClean="0"/>
              <a:t>aanwezigheid</a:t>
            </a:r>
            <a:r>
              <a:rPr lang="en-GB" baseline="0" dirty="0" smtClean="0"/>
              <a:t> van de </a:t>
            </a:r>
            <a:r>
              <a:rPr lang="en-GB" baseline="0" dirty="0" err="1" smtClean="0"/>
              <a:t>viskwekerij</a:t>
            </a:r>
            <a:r>
              <a:rPr lang="en-GB" baseline="0" dirty="0" smtClean="0"/>
              <a:t>. Want in de </a:t>
            </a:r>
            <a:r>
              <a:rPr lang="en-GB" baseline="0" dirty="0" err="1" smtClean="0"/>
              <a:t>magen</a:t>
            </a:r>
            <a:r>
              <a:rPr lang="en-GB" baseline="0" dirty="0" smtClean="0"/>
              <a:t> van de </a:t>
            </a:r>
            <a:r>
              <a:rPr lang="en-GB" baseline="0" dirty="0" err="1" smtClean="0"/>
              <a:t>vissen</a:t>
            </a:r>
            <a:r>
              <a:rPr lang="en-GB" baseline="0" dirty="0" smtClean="0"/>
              <a:t> die </a:t>
            </a:r>
            <a:r>
              <a:rPr lang="en-GB" baseline="0" dirty="0" err="1" smtClean="0"/>
              <a:t>vlakbij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kwekerij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gevangen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zijn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gastropoden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groen</a:t>
            </a:r>
            <a:r>
              <a:rPr lang="en-GB" baseline="0" dirty="0" smtClean="0"/>
              <a:t>), </a:t>
            </a:r>
            <a:r>
              <a:rPr lang="en-GB" baseline="0" dirty="0" err="1" smtClean="0"/>
              <a:t>zoals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familie</a:t>
            </a:r>
            <a:r>
              <a:rPr lang="en-GB" baseline="0" dirty="0" smtClean="0"/>
              <a:t> van de </a:t>
            </a:r>
            <a:r>
              <a:rPr lang="en-GB" baseline="0" dirty="0" err="1" smtClean="0"/>
              <a:t>Certidae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bovenaan</a:t>
            </a:r>
            <a:r>
              <a:rPr lang="en-GB" baseline="0" dirty="0" smtClean="0"/>
              <a:t>) en de </a:t>
            </a:r>
            <a:r>
              <a:rPr lang="en-GB" baseline="0" dirty="0" err="1" smtClean="0"/>
              <a:t>familie</a:t>
            </a:r>
            <a:r>
              <a:rPr lang="en-GB" baseline="0" dirty="0" smtClean="0"/>
              <a:t> van de </a:t>
            </a:r>
            <a:r>
              <a:rPr lang="en-GB" baseline="0" dirty="0" err="1" smtClean="0"/>
              <a:t>Euliminidae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onderaan</a:t>
            </a:r>
            <a:r>
              <a:rPr lang="en-GB" baseline="0" dirty="0" smtClean="0"/>
              <a:t>), </a:t>
            </a:r>
            <a:r>
              <a:rPr lang="en-GB" baseline="0" dirty="0" err="1" smtClean="0"/>
              <a:t>terug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gevonden</a:t>
            </a:r>
            <a:r>
              <a:rPr lang="en-GB" baseline="0" dirty="0" smtClean="0"/>
              <a:t>. </a:t>
            </a:r>
          </a:p>
          <a:p>
            <a:endParaRPr lang="en-GB" baseline="0" dirty="0" smtClean="0"/>
          </a:p>
          <a:p>
            <a:r>
              <a:rPr lang="en-GB" baseline="0" dirty="0" err="1" smtClean="0"/>
              <a:t>Ook</a:t>
            </a:r>
            <a:r>
              <a:rPr lang="en-GB" baseline="0" dirty="0" smtClean="0"/>
              <a:t> is het </a:t>
            </a:r>
            <a:r>
              <a:rPr lang="en-GB" baseline="0" dirty="0" err="1" smtClean="0"/>
              <a:t>dieet</a:t>
            </a:r>
            <a:r>
              <a:rPr lang="en-GB" baseline="0" dirty="0" smtClean="0"/>
              <a:t> van de </a:t>
            </a:r>
            <a:r>
              <a:rPr lang="en-GB" baseline="0" dirty="0" err="1" smtClean="0"/>
              <a:t>staalnamen</a:t>
            </a:r>
            <a:r>
              <a:rPr lang="en-GB" baseline="0" dirty="0" smtClean="0"/>
              <a:t> in de </a:t>
            </a:r>
            <a:r>
              <a:rPr lang="en-GB" baseline="0" dirty="0" err="1" smtClean="0"/>
              <a:t>controleplaats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gevarieerd</a:t>
            </a:r>
            <a:r>
              <a:rPr lang="en-GB" baseline="0" dirty="0" smtClean="0"/>
              <a:t>. </a:t>
            </a:r>
            <a:endParaRPr lang="en-GB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volgt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korte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discussie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waarna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</a:t>
            </a:r>
            <a:r>
              <a:rPr lang="en-US" baseline="0" dirty="0" smtClean="0"/>
              <a:t> tot slot de </a:t>
            </a:r>
            <a:r>
              <a:rPr lang="en-US" baseline="0" dirty="0" err="1" smtClean="0"/>
              <a:t>conclusie</a:t>
            </a:r>
            <a:r>
              <a:rPr lang="en-US" baseline="0" dirty="0" smtClean="0"/>
              <a:t>, of </a:t>
            </a:r>
            <a:r>
              <a:rPr lang="en-US" baseline="0" dirty="0" err="1" smtClean="0"/>
              <a:t>beter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gezegde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voorlopige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conclusie</a:t>
            </a:r>
            <a:r>
              <a:rPr lang="en-US" baseline="0" dirty="0" smtClean="0"/>
              <a:t>, van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project </a:t>
            </a:r>
            <a:r>
              <a:rPr lang="en-US" baseline="0" dirty="0" err="1" smtClean="0"/>
              <a:t>zal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geven</a:t>
            </a:r>
            <a:r>
              <a:rPr lang="en-US" baseline="0" dirty="0" smtClean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75888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In het </a:t>
            </a:r>
            <a:r>
              <a:rPr lang="en-GB" dirty="0" err="1" smtClean="0"/>
              <a:t>algemeen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besloten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worden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dat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meeste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vissen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gevangen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zijn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vlakbij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viskwekerij</a:t>
            </a:r>
            <a:r>
              <a:rPr lang="en-GB" baseline="0" dirty="0" smtClean="0"/>
              <a:t> in de </a:t>
            </a:r>
            <a:r>
              <a:rPr lang="en-GB" baseline="0" dirty="0" err="1" smtClean="0"/>
              <a:t>zomer</a:t>
            </a:r>
            <a:r>
              <a:rPr lang="en-GB" baseline="0" dirty="0" smtClean="0"/>
              <a:t>. En </a:t>
            </a:r>
            <a:r>
              <a:rPr lang="en-GB" baseline="0" dirty="0" err="1" smtClean="0"/>
              <a:t>dat</a:t>
            </a:r>
            <a:r>
              <a:rPr lang="en-GB" baseline="0" dirty="0" smtClean="0"/>
              <a:t> Liza </a:t>
            </a:r>
            <a:r>
              <a:rPr lang="en-GB" baseline="0" dirty="0" err="1" smtClean="0"/>
              <a:t>aurata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meest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voorkomende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vissoort</a:t>
            </a:r>
            <a:r>
              <a:rPr lang="en-GB" baseline="0" dirty="0" smtClean="0"/>
              <a:t> is in het </a:t>
            </a:r>
            <a:r>
              <a:rPr lang="en-GB" baseline="0" dirty="0" err="1" smtClean="0"/>
              <a:t>visreservaat</a:t>
            </a:r>
            <a:r>
              <a:rPr lang="en-GB" baseline="0" dirty="0" smtClean="0"/>
              <a:t> in de </a:t>
            </a:r>
            <a:r>
              <a:rPr lang="en-GB" baseline="0" dirty="0" err="1" smtClean="0"/>
              <a:t>baai</a:t>
            </a:r>
            <a:r>
              <a:rPr lang="en-GB" baseline="0" dirty="0" smtClean="0"/>
              <a:t> van Piran. </a:t>
            </a:r>
          </a:p>
          <a:p>
            <a:endParaRPr lang="en-GB" baseline="0" dirty="0" smtClean="0"/>
          </a:p>
          <a:p>
            <a:r>
              <a:rPr lang="en-GB" baseline="0" dirty="0" err="1" smtClean="0"/>
              <a:t>Uit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taartdiagrammen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besloten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worden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groot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verschil</a:t>
            </a:r>
            <a:r>
              <a:rPr lang="en-GB" baseline="0" dirty="0" smtClean="0"/>
              <a:t> is in het </a:t>
            </a:r>
            <a:r>
              <a:rPr lang="en-GB" baseline="0" dirty="0" err="1" smtClean="0"/>
              <a:t>voedingspatroon</a:t>
            </a:r>
            <a:r>
              <a:rPr lang="en-GB" baseline="0" dirty="0" smtClean="0"/>
              <a:t> van de </a:t>
            </a:r>
            <a:r>
              <a:rPr lang="en-GB" baseline="0" dirty="0" err="1" smtClean="0"/>
              <a:t>wilde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vissen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tussen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staalname</a:t>
            </a:r>
            <a:r>
              <a:rPr lang="en-GB" baseline="0" dirty="0" smtClean="0"/>
              <a:t> in de </a:t>
            </a:r>
            <a:r>
              <a:rPr lang="en-GB" baseline="0" dirty="0" err="1" smtClean="0"/>
              <a:t>zomer</a:t>
            </a:r>
            <a:r>
              <a:rPr lang="en-GB" baseline="0" dirty="0" smtClean="0"/>
              <a:t> en die in de winter. Maar </a:t>
            </a:r>
            <a:r>
              <a:rPr lang="en-GB" baseline="0" dirty="0" err="1" smtClean="0"/>
              <a:t>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vermeld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worden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dat</a:t>
            </a:r>
            <a:r>
              <a:rPr lang="en-GB" baseline="0" dirty="0" smtClean="0"/>
              <a:t> het </a:t>
            </a:r>
            <a:r>
              <a:rPr lang="en-GB" baseline="0" dirty="0" err="1" smtClean="0"/>
              <a:t>voedingspatroon</a:t>
            </a:r>
            <a:r>
              <a:rPr lang="en-GB" baseline="0" dirty="0" smtClean="0"/>
              <a:t> in de winter </a:t>
            </a:r>
            <a:r>
              <a:rPr lang="en-GB" baseline="0" dirty="0" err="1" smtClean="0"/>
              <a:t>soms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iets</a:t>
            </a:r>
            <a:r>
              <a:rPr lang="en-GB" baseline="0" dirty="0" smtClean="0"/>
              <a:t> minder </a:t>
            </a:r>
            <a:r>
              <a:rPr lang="en-GB" baseline="0" dirty="0" err="1" smtClean="0"/>
              <a:t>uitgebreidt</a:t>
            </a:r>
            <a:r>
              <a:rPr lang="en-GB" baseline="0" dirty="0" smtClean="0"/>
              <a:t> is </a:t>
            </a:r>
            <a:r>
              <a:rPr lang="en-GB" baseline="0" dirty="0" err="1" smtClean="0"/>
              <a:t>dan</a:t>
            </a:r>
            <a:r>
              <a:rPr lang="en-GB" baseline="0" dirty="0" smtClean="0"/>
              <a:t> in de </a:t>
            </a:r>
            <a:r>
              <a:rPr lang="en-GB" baseline="0" dirty="0" err="1" smtClean="0"/>
              <a:t>zomer</a:t>
            </a:r>
            <a:r>
              <a:rPr lang="en-GB" baseline="0" dirty="0" smtClean="0"/>
              <a:t>. </a:t>
            </a:r>
          </a:p>
          <a:p>
            <a:r>
              <a:rPr lang="en-GB" baseline="0" dirty="0" err="1" smtClean="0"/>
              <a:t>Zo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worden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bijvoorbeeld</a:t>
            </a:r>
            <a:r>
              <a:rPr lang="en-GB" baseline="0" dirty="0" smtClean="0"/>
              <a:t> in de winter </a:t>
            </a:r>
            <a:r>
              <a:rPr lang="en-GB" baseline="0" dirty="0" err="1" smtClean="0"/>
              <a:t>alleen</a:t>
            </a:r>
            <a:r>
              <a:rPr lang="en-GB" baseline="0" dirty="0" smtClean="0"/>
              <a:t> maar </a:t>
            </a:r>
            <a:r>
              <a:rPr lang="en-GB" baseline="0" dirty="0" err="1" smtClean="0"/>
              <a:t>bepaalde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soorten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crustaceaens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gegeten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terwijl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er</a:t>
            </a:r>
            <a:r>
              <a:rPr lang="en-GB" baseline="0" dirty="0" smtClean="0"/>
              <a:t> in de </a:t>
            </a:r>
            <a:r>
              <a:rPr lang="en-GB" baseline="0" dirty="0" err="1" smtClean="0"/>
              <a:t>zomer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grotere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varieteit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aan</a:t>
            </a:r>
            <a:r>
              <a:rPr lang="en-GB" baseline="0" dirty="0" smtClean="0"/>
              <a:t> crustaceans </a:t>
            </a:r>
            <a:r>
              <a:rPr lang="en-GB" baseline="0" dirty="0" err="1" smtClean="0"/>
              <a:t>terug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vinden</a:t>
            </a:r>
            <a:r>
              <a:rPr lang="en-GB" baseline="0" dirty="0" smtClean="0"/>
              <a:t> is in de </a:t>
            </a:r>
            <a:r>
              <a:rPr lang="en-GB" baseline="0" dirty="0" err="1" smtClean="0"/>
              <a:t>vissenmagen</a:t>
            </a:r>
            <a:r>
              <a:rPr lang="en-GB" baseline="0" dirty="0" smtClean="0"/>
              <a:t>.)</a:t>
            </a:r>
          </a:p>
          <a:p>
            <a:endParaRPr lang="en-GB" baseline="0" dirty="0" smtClean="0"/>
          </a:p>
          <a:p>
            <a:r>
              <a:rPr lang="en-GB" baseline="0" dirty="0" err="1" smtClean="0"/>
              <a:t>Uit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taartdiagrammen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ook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afgeleid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worden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dat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aanwezigheid</a:t>
            </a:r>
            <a:r>
              <a:rPr lang="en-GB" baseline="0" dirty="0" smtClean="0"/>
              <a:t> van de </a:t>
            </a:r>
            <a:r>
              <a:rPr lang="en-GB" baseline="0" dirty="0" err="1" smtClean="0"/>
              <a:t>viskwekerij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degelelijk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effect </a:t>
            </a:r>
            <a:r>
              <a:rPr lang="en-GB" baseline="0" dirty="0" err="1" smtClean="0"/>
              <a:t>heeft</a:t>
            </a:r>
            <a:r>
              <a:rPr lang="en-GB" baseline="0" dirty="0" smtClean="0"/>
              <a:t> op </a:t>
            </a:r>
            <a:r>
              <a:rPr lang="en-GB" baseline="0" dirty="0" err="1" smtClean="0"/>
              <a:t>enkele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vissoorten</a:t>
            </a:r>
            <a:r>
              <a:rPr lang="en-GB" baseline="0" dirty="0" smtClean="0"/>
              <a:t>. Want </a:t>
            </a:r>
            <a:r>
              <a:rPr lang="en-GB" baseline="0" dirty="0" err="1" smtClean="0"/>
              <a:t>bij</a:t>
            </a:r>
            <a:r>
              <a:rPr lang="en-GB" baseline="0" dirty="0" smtClean="0"/>
              <a:t> Dicentrarchus labrax </a:t>
            </a:r>
            <a:r>
              <a:rPr lang="en-GB" baseline="0" dirty="0" err="1" smtClean="0"/>
              <a:t>zijn</a:t>
            </a:r>
            <a:r>
              <a:rPr lang="en-GB" baseline="0" dirty="0" smtClean="0"/>
              <a:t> pellets </a:t>
            </a:r>
            <a:r>
              <a:rPr lang="en-GB" baseline="0" dirty="0" err="1" smtClean="0"/>
              <a:t>terug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gevonden</a:t>
            </a:r>
            <a:r>
              <a:rPr lang="en-GB" baseline="0" dirty="0" smtClean="0"/>
              <a:t> in de </a:t>
            </a:r>
            <a:r>
              <a:rPr lang="en-GB" baseline="0" dirty="0" err="1" smtClean="0"/>
              <a:t>vissenmagen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wat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normaal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gezien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niet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voorkomt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bij</a:t>
            </a:r>
            <a:r>
              <a:rPr lang="en-GB" baseline="0" dirty="0" smtClean="0"/>
              <a:t> w. En </a:t>
            </a:r>
            <a:r>
              <a:rPr lang="en-GB" baseline="0" dirty="0" err="1" smtClean="0"/>
              <a:t>bij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Pagellus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erythrinus</a:t>
            </a:r>
            <a:r>
              <a:rPr lang="en-GB" baseline="0" dirty="0" smtClean="0"/>
              <a:t> was het </a:t>
            </a:r>
            <a:r>
              <a:rPr lang="en-GB" baseline="0" dirty="0" err="1" smtClean="0"/>
              <a:t>voedingspatroon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gevarieerd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bij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vissen</a:t>
            </a:r>
            <a:r>
              <a:rPr lang="en-GB" baseline="0" dirty="0" smtClean="0"/>
              <a:t> die in het </a:t>
            </a:r>
            <a:r>
              <a:rPr lang="en-GB" baseline="0" dirty="0" err="1" smtClean="0"/>
              <a:t>controle</a:t>
            </a:r>
            <a:r>
              <a:rPr lang="en-GB" baseline="0" dirty="0" smtClean="0"/>
              <a:t> station </a:t>
            </a:r>
            <a:r>
              <a:rPr lang="en-GB" baseline="0" dirty="0" err="1" smtClean="0"/>
              <a:t>gevangen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zijn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dan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bij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vissen</a:t>
            </a:r>
            <a:r>
              <a:rPr lang="en-GB" baseline="0" dirty="0" smtClean="0"/>
              <a:t> die </a:t>
            </a:r>
            <a:r>
              <a:rPr lang="en-GB" baseline="0" dirty="0" err="1" smtClean="0"/>
              <a:t>vlakbij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kwekerij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gevangen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zijn</a:t>
            </a:r>
            <a:r>
              <a:rPr lang="en-GB" baseline="0" dirty="0" smtClean="0"/>
              <a:t>. </a:t>
            </a:r>
            <a:endParaRPr lang="en-GB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err="1" smtClean="0"/>
              <a:t>Dus</a:t>
            </a:r>
            <a:r>
              <a:rPr lang="en-GB" dirty="0" smtClean="0"/>
              <a:t>, </a:t>
            </a:r>
            <a:r>
              <a:rPr lang="en-GB" dirty="0" err="1" smtClean="0"/>
              <a:t>ja</a:t>
            </a:r>
            <a:r>
              <a:rPr lang="en-GB" dirty="0" smtClean="0"/>
              <a:t>, 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aanwezigheid</a:t>
            </a:r>
            <a:r>
              <a:rPr lang="en-GB" baseline="0" dirty="0" smtClean="0"/>
              <a:t> van de </a:t>
            </a:r>
            <a:r>
              <a:rPr lang="en-GB" baseline="0" dirty="0" err="1" smtClean="0"/>
              <a:t>viskwekerij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heeft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degelijke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effect op de </a:t>
            </a:r>
            <a:r>
              <a:rPr lang="en-GB" baseline="0" dirty="0" err="1" smtClean="0"/>
              <a:t>wilde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vispopulatie</a:t>
            </a:r>
            <a:r>
              <a:rPr lang="en-GB" baseline="0" dirty="0" smtClean="0"/>
              <a:t> in het </a:t>
            </a:r>
            <a:r>
              <a:rPr lang="en-GB" baseline="0" dirty="0" err="1" smtClean="0"/>
              <a:t>visreservaat</a:t>
            </a:r>
            <a:r>
              <a:rPr lang="en-GB" baseline="0" dirty="0" smtClean="0"/>
              <a:t> van </a:t>
            </a:r>
            <a:r>
              <a:rPr lang="en-GB" baseline="0" dirty="0" err="1" smtClean="0"/>
              <a:t>Portoroz</a:t>
            </a:r>
            <a:r>
              <a:rPr lang="en-GB" baseline="0" dirty="0" smtClean="0"/>
              <a:t> in de </a:t>
            </a:r>
            <a:r>
              <a:rPr lang="en-GB" baseline="0" dirty="0" err="1" smtClean="0"/>
              <a:t>baai</a:t>
            </a:r>
            <a:r>
              <a:rPr lang="en-GB" baseline="0" dirty="0" smtClean="0"/>
              <a:t> van Piran. De </a:t>
            </a:r>
            <a:r>
              <a:rPr lang="en-GB" baseline="0" dirty="0" err="1" smtClean="0"/>
              <a:t>kwekerij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biedt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onderdak</a:t>
            </a:r>
            <a:r>
              <a:rPr lang="en-GB" baseline="0" dirty="0" smtClean="0"/>
              <a:t> en </a:t>
            </a:r>
            <a:r>
              <a:rPr lang="en-GB" baseline="0" dirty="0" err="1" smtClean="0"/>
              <a:t>bescherming</a:t>
            </a:r>
            <a:r>
              <a:rPr lang="en-GB" baseline="0" dirty="0" smtClean="0"/>
              <a:t>, want </a:t>
            </a:r>
            <a:r>
              <a:rPr lang="en-GB" baseline="0" dirty="0" err="1" smtClean="0"/>
              <a:t>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zijn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vissen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aanwezig</a:t>
            </a:r>
            <a:r>
              <a:rPr lang="en-GB" baseline="0" dirty="0" smtClean="0"/>
              <a:t> in </a:t>
            </a:r>
            <a:r>
              <a:rPr lang="en-GB" baseline="0" dirty="0" err="1" smtClean="0"/>
              <a:t>vlakbij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kwekerij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dan</a:t>
            </a:r>
            <a:r>
              <a:rPr lang="en-GB" baseline="0" dirty="0" smtClean="0"/>
              <a:t> in op de </a:t>
            </a:r>
            <a:r>
              <a:rPr lang="en-GB" baseline="0" dirty="0" err="1" smtClean="0"/>
              <a:t>controleplaats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Daarnaast</a:t>
            </a:r>
            <a:r>
              <a:rPr lang="en-GB" baseline="0" dirty="0" smtClean="0"/>
              <a:t> is de </a:t>
            </a:r>
            <a:r>
              <a:rPr lang="en-GB" baseline="0" dirty="0" err="1" smtClean="0"/>
              <a:t>kwekerij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ook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bron</a:t>
            </a:r>
            <a:r>
              <a:rPr lang="en-GB" baseline="0" dirty="0" smtClean="0"/>
              <a:t> van extra </a:t>
            </a:r>
            <a:r>
              <a:rPr lang="en-GB" baseline="0" dirty="0" err="1" smtClean="0"/>
              <a:t>voedsel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voor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bepaalde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vissoorten</a:t>
            </a:r>
            <a:r>
              <a:rPr lang="en-GB" baseline="0" dirty="0" smtClean="0"/>
              <a:t>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Maar, </a:t>
            </a:r>
            <a:r>
              <a:rPr lang="en-GB" baseline="0" dirty="0" err="1" smtClean="0"/>
              <a:t>neen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er</a:t>
            </a:r>
            <a:r>
              <a:rPr lang="en-GB" baseline="0" dirty="0" smtClean="0"/>
              <a:t> is </a:t>
            </a:r>
            <a:r>
              <a:rPr lang="en-GB" baseline="0" dirty="0" err="1" smtClean="0"/>
              <a:t>geen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groot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seizoensgebonden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verschil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terug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gevonden</a:t>
            </a:r>
            <a:r>
              <a:rPr lang="en-GB" baseline="0" dirty="0" smtClean="0"/>
              <a:t> in het </a:t>
            </a:r>
            <a:r>
              <a:rPr lang="en-GB" baseline="0" dirty="0" err="1" smtClean="0"/>
              <a:t>voedingspatroon</a:t>
            </a:r>
            <a:r>
              <a:rPr lang="en-GB" baseline="0" dirty="0" smtClean="0"/>
              <a:t> van de </a:t>
            </a:r>
            <a:r>
              <a:rPr lang="en-GB" baseline="0" dirty="0" err="1" smtClean="0"/>
              <a:t>vijf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onderzochte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vissoorten</a:t>
            </a:r>
            <a:r>
              <a:rPr lang="en-GB" baseline="0" dirty="0" smtClean="0"/>
              <a:t>.</a:t>
            </a:r>
          </a:p>
          <a:p>
            <a:endParaRPr lang="en-GB" baseline="0" dirty="0" smtClean="0"/>
          </a:p>
          <a:p>
            <a:r>
              <a:rPr lang="en-GB" baseline="0" dirty="0" err="1" smtClean="0"/>
              <a:t>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kanttekening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gemaakt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worden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bij</a:t>
            </a:r>
            <a:r>
              <a:rPr lang="en-GB" baseline="0" dirty="0" smtClean="0"/>
              <a:t> het </a:t>
            </a:r>
            <a:r>
              <a:rPr lang="en-GB" baseline="0" dirty="0" err="1" smtClean="0"/>
              <a:t>volledige</a:t>
            </a:r>
            <a:r>
              <a:rPr lang="en-GB" baseline="0" dirty="0" smtClean="0"/>
              <a:t> project. Want </a:t>
            </a:r>
            <a:r>
              <a:rPr lang="en-GB" baseline="0" dirty="0" err="1" smtClean="0"/>
              <a:t>geen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enkele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vissoort</a:t>
            </a:r>
            <a:r>
              <a:rPr lang="en-GB" baseline="0" dirty="0" smtClean="0"/>
              <a:t> is in elk </a:t>
            </a:r>
            <a:r>
              <a:rPr lang="en-GB" baseline="0" dirty="0" err="1" smtClean="0"/>
              <a:t>seizoen</a:t>
            </a:r>
            <a:r>
              <a:rPr lang="en-GB" baseline="0" dirty="0" smtClean="0"/>
              <a:t> in elk station </a:t>
            </a:r>
            <a:r>
              <a:rPr lang="en-GB" baseline="0" dirty="0" err="1" smtClean="0"/>
              <a:t>gevangen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Voor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statistische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verwerkingen</a:t>
            </a:r>
            <a:r>
              <a:rPr lang="en-GB" baseline="0" dirty="0" smtClean="0"/>
              <a:t> van de </a:t>
            </a:r>
            <a:r>
              <a:rPr lang="en-GB" baseline="0" dirty="0" err="1" smtClean="0"/>
              <a:t>gegevens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zou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uiteraard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beter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zijn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Dus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verder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onderzoek</a:t>
            </a:r>
            <a:r>
              <a:rPr lang="en-GB" baseline="0" dirty="0" smtClean="0"/>
              <a:t> is </a:t>
            </a:r>
            <a:r>
              <a:rPr lang="en-GB" baseline="0" dirty="0" err="1" smtClean="0"/>
              <a:t>zeker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nodig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algemene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conclusie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kunnen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trekken</a:t>
            </a:r>
            <a:r>
              <a:rPr lang="en-GB" baseline="0" dirty="0" smtClean="0"/>
              <a:t> in </a:t>
            </a:r>
            <a:r>
              <a:rPr lang="en-GB" baseline="0" dirty="0" err="1" smtClean="0"/>
              <a:t>verband</a:t>
            </a:r>
            <a:r>
              <a:rPr lang="en-GB" baseline="0" dirty="0" smtClean="0"/>
              <a:t> met de impact van de </a:t>
            </a:r>
            <a:r>
              <a:rPr lang="en-GB" baseline="0" dirty="0" err="1" smtClean="0"/>
              <a:t>viskwekerij</a:t>
            </a:r>
            <a:r>
              <a:rPr lang="en-GB" baseline="0" dirty="0" smtClean="0"/>
              <a:t> en de </a:t>
            </a:r>
            <a:r>
              <a:rPr lang="en-GB" baseline="0" dirty="0" err="1" smtClean="0"/>
              <a:t>verschillende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seizoenen</a:t>
            </a:r>
            <a:r>
              <a:rPr lang="en-GB" baseline="0" dirty="0" smtClean="0"/>
              <a:t> op de </a:t>
            </a:r>
            <a:r>
              <a:rPr lang="en-GB" baseline="0" dirty="0" err="1" smtClean="0"/>
              <a:t>voedingsgewoonten</a:t>
            </a:r>
            <a:r>
              <a:rPr lang="en-GB" baseline="0" dirty="0" smtClean="0"/>
              <a:t> van de </a:t>
            </a:r>
            <a:r>
              <a:rPr lang="en-GB" baseline="0" dirty="0" err="1" smtClean="0"/>
              <a:t>wilde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vispopulatie</a:t>
            </a:r>
            <a:r>
              <a:rPr lang="en-GB" baseline="0" dirty="0" smtClean="0"/>
              <a:t> in het </a:t>
            </a:r>
            <a:r>
              <a:rPr lang="en-GB" baseline="0" dirty="0" err="1" smtClean="0"/>
              <a:t>dit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gebied</a:t>
            </a:r>
            <a:r>
              <a:rPr lang="en-GB" baseline="0" dirty="0" smtClean="0"/>
              <a:t>. Maar </a:t>
            </a:r>
            <a:r>
              <a:rPr lang="en-GB" baseline="0" dirty="0" err="1" smtClean="0"/>
              <a:t>aan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andere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kant</a:t>
            </a:r>
            <a:r>
              <a:rPr lang="en-GB" baseline="0" dirty="0" smtClean="0"/>
              <a:t> is </a:t>
            </a:r>
            <a:r>
              <a:rPr lang="en-GB" baseline="0" dirty="0" err="1" smtClean="0"/>
              <a:t>dit</a:t>
            </a:r>
            <a:r>
              <a:rPr lang="en-GB" baseline="0" dirty="0" smtClean="0"/>
              <a:t> nu </a:t>
            </a:r>
            <a:r>
              <a:rPr lang="en-GB" baseline="0" dirty="0" err="1" smtClean="0"/>
              <a:t>eenmaal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gevolg</a:t>
            </a:r>
            <a:r>
              <a:rPr lang="en-GB" baseline="0" dirty="0" smtClean="0"/>
              <a:t> van de </a:t>
            </a:r>
            <a:r>
              <a:rPr lang="en-GB" baseline="0" dirty="0" err="1" smtClean="0"/>
              <a:t>natuur</a:t>
            </a:r>
            <a:r>
              <a:rPr lang="en-GB" baseline="0" dirty="0" smtClean="0"/>
              <a:t>, want </a:t>
            </a:r>
            <a:r>
              <a:rPr lang="en-GB" baseline="0" dirty="0" err="1" smtClean="0"/>
              <a:t>wij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als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mensen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kunnen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niet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kiezen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wanneer</a:t>
            </a:r>
            <a:r>
              <a:rPr lang="en-GB" baseline="0" dirty="0" smtClean="0"/>
              <a:t> we op </a:t>
            </a:r>
            <a:r>
              <a:rPr lang="en-GB" baseline="0" dirty="0" err="1" smtClean="0"/>
              <a:t>welke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plaats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bepaalde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zullen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vangen</a:t>
            </a:r>
            <a:r>
              <a:rPr lang="en-GB" baseline="0" dirty="0" smtClean="0"/>
              <a:t>. </a:t>
            </a:r>
            <a:endParaRPr lang="en-GB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Zo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was </a:t>
            </a:r>
            <a:r>
              <a:rPr lang="en-US" baseline="0" dirty="0" err="1" smtClean="0"/>
              <a:t>mijn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presentatie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Hopelijk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heb</a:t>
            </a:r>
            <a:r>
              <a:rPr lang="en-US" baseline="0" dirty="0" smtClean="0"/>
              <a:t> u </a:t>
            </a:r>
            <a:r>
              <a:rPr lang="en-US" baseline="0" dirty="0" err="1" smtClean="0"/>
              <a:t>iets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bijgeleerd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bedankt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luisteren</a:t>
            </a:r>
            <a:r>
              <a:rPr lang="en-US" baseline="0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115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volgt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eerst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informatie</a:t>
            </a:r>
            <a:r>
              <a:rPr lang="en-US" baseline="0" dirty="0" smtClean="0"/>
              <a:t> over de </a:t>
            </a:r>
            <a:r>
              <a:rPr lang="en-US" baseline="0" dirty="0" err="1" smtClean="0"/>
              <a:t>omgeving</a:t>
            </a:r>
            <a:r>
              <a:rPr lang="en-US" baseline="0" dirty="0" smtClean="0"/>
              <a:t> en de </a:t>
            </a:r>
            <a:r>
              <a:rPr lang="en-US" baseline="0" dirty="0" err="1" smtClean="0"/>
              <a:t>onderzochte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vissoorten</a:t>
            </a:r>
            <a:r>
              <a:rPr lang="en-US" baseline="0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445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viskwekerij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gelegen</a:t>
            </a:r>
            <a:r>
              <a:rPr lang="en-US" baseline="0" dirty="0" smtClean="0"/>
              <a:t> in het </a:t>
            </a:r>
            <a:r>
              <a:rPr lang="en-US" baseline="0" dirty="0" err="1" smtClean="0"/>
              <a:t>visreservaat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Portoroz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wat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gelegen</a:t>
            </a:r>
            <a:r>
              <a:rPr lang="en-US" baseline="0" dirty="0" smtClean="0"/>
              <a:t> is in de </a:t>
            </a:r>
            <a:r>
              <a:rPr lang="en-US" baseline="0" dirty="0" err="1" smtClean="0"/>
              <a:t>baai</a:t>
            </a:r>
            <a:r>
              <a:rPr lang="en-US" baseline="0" dirty="0" smtClean="0"/>
              <a:t> van Piran. </a:t>
            </a:r>
          </a:p>
          <a:p>
            <a:r>
              <a:rPr lang="en-US" baseline="0" dirty="0" smtClean="0"/>
              <a:t>En </a:t>
            </a:r>
            <a:r>
              <a:rPr lang="en-US" baseline="0" dirty="0" err="1" smtClean="0"/>
              <a:t>deze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maakt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uit</a:t>
            </a:r>
            <a:r>
              <a:rPr lang="en-US" baseline="0" dirty="0" smtClean="0"/>
              <a:t> van het </a:t>
            </a:r>
            <a:r>
              <a:rPr lang="en-US" baseline="0" dirty="0" err="1" smtClean="0"/>
              <a:t>noorden</a:t>
            </a:r>
            <a:r>
              <a:rPr lang="en-US" baseline="0" dirty="0" smtClean="0"/>
              <a:t> van de </a:t>
            </a:r>
            <a:r>
              <a:rPr lang="en-US" baseline="0" dirty="0" err="1" smtClean="0"/>
              <a:t>Adriatische</a:t>
            </a:r>
            <a:r>
              <a:rPr lang="en-US" baseline="0" dirty="0" smtClean="0"/>
              <a:t> zee.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52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onderzocht</a:t>
            </a:r>
            <a:r>
              <a:rPr lang="en-US" dirty="0" smtClean="0"/>
              <a:t> </a:t>
            </a:r>
            <a:r>
              <a:rPr lang="en-US" dirty="0" err="1" smtClean="0"/>
              <a:t>vissen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project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economisch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relevante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vaak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voorkomende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vissen</a:t>
            </a:r>
            <a:r>
              <a:rPr lang="en-US" baseline="0" dirty="0" smtClean="0"/>
              <a:t> in de </a:t>
            </a:r>
            <a:r>
              <a:rPr lang="en-US" baseline="0" dirty="0" err="1" smtClean="0"/>
              <a:t>baai</a:t>
            </a:r>
            <a:r>
              <a:rPr lang="en-US" baseline="0" dirty="0" smtClean="0"/>
              <a:t> van Piran. </a:t>
            </a:r>
            <a:br>
              <a:rPr lang="en-US" baseline="0" dirty="0" smtClean="0"/>
            </a:br>
            <a:r>
              <a:rPr lang="en-US" baseline="0" dirty="0" err="1" smtClean="0"/>
              <a:t>Namelijk</a:t>
            </a:r>
            <a:r>
              <a:rPr lang="en-US" baseline="0" dirty="0" smtClean="0"/>
              <a:t> Dicentrarchus labrax, Liza </a:t>
            </a:r>
            <a:r>
              <a:rPr lang="en-US" baseline="0" dirty="0" err="1" smtClean="0"/>
              <a:t>aurata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Sparus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aurata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Pagellus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erythrinus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Lithognathus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mormyrus</a:t>
            </a:r>
            <a:r>
              <a:rPr lang="en-US" baseline="0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22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Nu </a:t>
            </a:r>
            <a:r>
              <a:rPr lang="en-US" dirty="0" err="1" smtClean="0"/>
              <a:t>volgt</a:t>
            </a:r>
            <a:r>
              <a:rPr lang="en-US" dirty="0" smtClean="0"/>
              <a:t> </a:t>
            </a:r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meer</a:t>
            </a:r>
            <a:r>
              <a:rPr lang="en-US" dirty="0" smtClean="0"/>
              <a:t> </a:t>
            </a:r>
            <a:r>
              <a:rPr lang="en-US" dirty="0" err="1" smtClean="0"/>
              <a:t>uitleg</a:t>
            </a:r>
            <a:r>
              <a:rPr lang="en-US" dirty="0" smtClean="0"/>
              <a:t> over het </a:t>
            </a:r>
            <a:r>
              <a:rPr lang="en-US" dirty="0" err="1" smtClean="0"/>
              <a:t>doel</a:t>
            </a:r>
            <a:r>
              <a:rPr lang="en-US" dirty="0" smtClean="0"/>
              <a:t> van het project,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tevens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ook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onderwerp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mijn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bacherlorproef</a:t>
            </a:r>
            <a:r>
              <a:rPr lang="en-US" baseline="0" dirty="0" smtClean="0"/>
              <a:t> is.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512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Zoals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</a:t>
            </a:r>
            <a:r>
              <a:rPr lang="en-US" baseline="0" dirty="0" smtClean="0"/>
              <a:t> reeds </a:t>
            </a:r>
            <a:r>
              <a:rPr lang="en-US" baseline="0" dirty="0" err="1" smtClean="0"/>
              <a:t>vermeld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wil</a:t>
            </a:r>
            <a:r>
              <a:rPr lang="en-US" baseline="0" dirty="0" smtClean="0"/>
              <a:t> met </a:t>
            </a:r>
            <a:r>
              <a:rPr lang="en-US" baseline="0" dirty="0" err="1" smtClean="0"/>
              <a:t>met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project de impact van de </a:t>
            </a:r>
            <a:r>
              <a:rPr lang="en-US" baseline="0" dirty="0" err="1" smtClean="0"/>
              <a:t>aanwezigheid</a:t>
            </a:r>
            <a:r>
              <a:rPr lang="en-US" baseline="0" dirty="0" smtClean="0"/>
              <a:t> van de </a:t>
            </a:r>
            <a:r>
              <a:rPr lang="en-US" baseline="0" dirty="0" err="1" smtClean="0"/>
              <a:t>viskwekerij</a:t>
            </a:r>
            <a:r>
              <a:rPr lang="en-US" baseline="0" dirty="0" smtClean="0"/>
              <a:t> op de </a:t>
            </a:r>
            <a:r>
              <a:rPr lang="en-US" baseline="0" dirty="0" err="1" smtClean="0"/>
              <a:t>plaatselijke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wilde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vispopulatie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nagaan</a:t>
            </a:r>
            <a:r>
              <a:rPr lang="en-US" baseline="0" dirty="0" smtClean="0"/>
              <a:t>. Want de </a:t>
            </a:r>
            <a:r>
              <a:rPr lang="en-US" baseline="0" dirty="0" err="1" smtClean="0"/>
              <a:t>kwekerij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biedt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enkel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onderdak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bescherming</a:t>
            </a:r>
            <a:r>
              <a:rPr lang="en-US" baseline="0" dirty="0" smtClean="0"/>
              <a:t> maar </a:t>
            </a:r>
            <a:r>
              <a:rPr lang="en-US" baseline="0" dirty="0" err="1" smtClean="0"/>
              <a:t>ook</a:t>
            </a:r>
            <a:r>
              <a:rPr lang="en-US" baseline="0" dirty="0" smtClean="0"/>
              <a:t> extra </a:t>
            </a:r>
            <a:r>
              <a:rPr lang="en-US" baseline="0" dirty="0" err="1" smtClean="0"/>
              <a:t>voedsel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extra </a:t>
            </a:r>
            <a:r>
              <a:rPr lang="en-US" baseline="0" dirty="0" err="1" smtClean="0"/>
              <a:t>voedsel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beschikbaar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onder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vorm</a:t>
            </a:r>
            <a:r>
              <a:rPr lang="en-US" baseline="0" dirty="0" smtClean="0"/>
              <a:t> van pellets die door de </a:t>
            </a:r>
            <a:r>
              <a:rPr lang="en-US" baseline="0" dirty="0" err="1" smtClean="0"/>
              <a:t>mazen</a:t>
            </a:r>
            <a:r>
              <a:rPr lang="en-US" baseline="0" dirty="0" smtClean="0"/>
              <a:t> van de </a:t>
            </a:r>
            <a:r>
              <a:rPr lang="en-US" baseline="0" dirty="0" err="1" smtClean="0"/>
              <a:t>netten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vallen</a:t>
            </a:r>
            <a:r>
              <a:rPr lang="en-US" baseline="0" dirty="0" smtClean="0"/>
              <a:t>, of in de </a:t>
            </a:r>
            <a:r>
              <a:rPr lang="en-US" baseline="0" dirty="0" err="1" smtClean="0"/>
              <a:t>vorm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organismen</a:t>
            </a:r>
            <a:r>
              <a:rPr lang="en-US" baseline="0" dirty="0" smtClean="0"/>
              <a:t> die op de </a:t>
            </a:r>
            <a:r>
              <a:rPr lang="en-US" baseline="0" dirty="0" err="1" smtClean="0"/>
              <a:t>kooien</a:t>
            </a:r>
            <a:r>
              <a:rPr lang="en-US" baseline="0" dirty="0" smtClean="0"/>
              <a:t> van de </a:t>
            </a:r>
            <a:r>
              <a:rPr lang="en-US" baseline="0" dirty="0" err="1" smtClean="0"/>
              <a:t>kwekerij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leven</a:t>
            </a:r>
            <a:r>
              <a:rPr lang="en-US" baseline="0" dirty="0" smtClean="0"/>
              <a:t>. De </a:t>
            </a:r>
            <a:r>
              <a:rPr lang="en-US" baseline="0" dirty="0" err="1" smtClean="0"/>
              <a:t>aanwezigheid</a:t>
            </a:r>
            <a:r>
              <a:rPr lang="en-US" baseline="0" dirty="0" smtClean="0"/>
              <a:t> van de </a:t>
            </a:r>
            <a:r>
              <a:rPr lang="en-US" baseline="0" dirty="0" err="1" smtClean="0"/>
              <a:t>kwekerij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brengt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veranderingen</a:t>
            </a:r>
            <a:r>
              <a:rPr lang="en-US" baseline="0" dirty="0" smtClean="0"/>
              <a:t> in het sediment </a:t>
            </a:r>
            <a:r>
              <a:rPr lang="en-US" baseline="0" dirty="0" err="1" smtClean="0"/>
              <a:t>onder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kwekerij</a:t>
            </a:r>
            <a:r>
              <a:rPr lang="en-US" baseline="0" dirty="0" smtClean="0"/>
              <a:t> met </a:t>
            </a:r>
            <a:r>
              <a:rPr lang="en-US" baseline="0" dirty="0" err="1" smtClean="0"/>
              <a:t>zich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mee</a:t>
            </a:r>
            <a:r>
              <a:rPr lang="en-US" baseline="0" dirty="0" smtClean="0"/>
              <a:t>, want nu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meer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grotere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organismen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zoals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bijvoorbeeld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grotere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nematoden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copepoden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aanwezig</a:t>
            </a:r>
            <a:r>
              <a:rPr lang="en-US" baseline="0" dirty="0" smtClean="0"/>
              <a:t> in het sediment. En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uiteraard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invloed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hebben</a:t>
            </a:r>
            <a:r>
              <a:rPr lang="en-US" baseline="0" dirty="0" smtClean="0"/>
              <a:t> op het </a:t>
            </a:r>
            <a:r>
              <a:rPr lang="en-US" baseline="0" dirty="0" err="1" smtClean="0"/>
              <a:t>voedingspatroon</a:t>
            </a:r>
            <a:r>
              <a:rPr lang="en-US" baseline="0" dirty="0" smtClean="0"/>
              <a:t> van de </a:t>
            </a:r>
            <a:r>
              <a:rPr lang="en-US" baseline="0" dirty="0" err="1" smtClean="0"/>
              <a:t>wilde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vispopulatie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 </a:t>
            </a:r>
            <a:r>
              <a:rPr lang="en-US" baseline="0" dirty="0" err="1" smtClean="0"/>
              <a:t>voedingsgewoonten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deze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wilde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vissen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bestudeerd</a:t>
            </a:r>
            <a:r>
              <a:rPr lang="en-US" baseline="0" dirty="0" smtClean="0"/>
              <a:t> met </a:t>
            </a:r>
            <a:r>
              <a:rPr lang="en-US" baseline="0" dirty="0" err="1" smtClean="0"/>
              <a:t>behulp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maag-inhoud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analyse</a:t>
            </a:r>
            <a:r>
              <a:rPr lang="en-US" baseline="0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864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komende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minuten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verloop</a:t>
            </a:r>
            <a:r>
              <a:rPr lang="en-US" baseline="0" dirty="0" smtClean="0"/>
              <a:t> van het experiment </a:t>
            </a:r>
            <a:r>
              <a:rPr lang="en-US" baseline="0" dirty="0" err="1" smtClean="0"/>
              <a:t>wat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toelichten</a:t>
            </a:r>
            <a:r>
              <a:rPr lang="en-US" baseline="0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028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Het project </a:t>
            </a:r>
            <a:r>
              <a:rPr lang="en-US" dirty="0" err="1" smtClean="0"/>
              <a:t>bestaat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uit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grote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stappen</a:t>
            </a:r>
            <a:r>
              <a:rPr lang="en-US" baseline="0" dirty="0" smtClean="0"/>
              <a:t>. De </a:t>
            </a:r>
            <a:r>
              <a:rPr lang="en-US" baseline="0" dirty="0" err="1" smtClean="0"/>
              <a:t>staalname</a:t>
            </a:r>
            <a:r>
              <a:rPr lang="en-US" baseline="0" dirty="0" smtClean="0"/>
              <a:t>, de </a:t>
            </a:r>
            <a:r>
              <a:rPr lang="en-US" baseline="0" dirty="0" err="1" smtClean="0"/>
              <a:t>maaginhoud-analyse</a:t>
            </a:r>
            <a:r>
              <a:rPr lang="en-US" baseline="0" dirty="0" smtClean="0"/>
              <a:t> en de </a:t>
            </a:r>
            <a:r>
              <a:rPr lang="en-US" baseline="0" dirty="0" err="1" smtClean="0"/>
              <a:t>verwerking</a:t>
            </a:r>
            <a:r>
              <a:rPr lang="en-US" baseline="0" dirty="0" smtClean="0"/>
              <a:t> van de data. </a:t>
            </a:r>
          </a:p>
        </p:txBody>
      </p:sp>
    </p:spTree>
    <p:extLst>
      <p:ext uri="{BB962C8B-B14F-4D97-AF65-F5344CB8AC3E}">
        <p14:creationId xmlns:p14="http://schemas.microsoft.com/office/powerpoint/2010/main" val="229722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C8FF-DB75-4353-932F-9EF8E0885576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736FC486-520A-4D50-91D2-B60C6BAA5EF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22DD-3F3C-49BB-9F41-D2998B938CCB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486-520A-4D50-91D2-B60C6BAA5EF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A44A-3717-45D9-B95B-C79016315B68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736FC486-520A-4D50-91D2-B60C6BAA5EF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E801-D9AF-4F02-92BA-26608912E572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486-520A-4D50-91D2-B60C6BAA5EF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C69C-64FC-4AED-816E-3705D87EA5E5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736FC486-520A-4D50-91D2-B60C6BAA5EF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281B-845C-43D2-B949-F3DB5D8BA90A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486-520A-4D50-91D2-B60C6BAA5EF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AEC3-36B9-461E-99A0-968AE95BA34E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486-520A-4D50-91D2-B60C6BAA5EF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CABE1-E63D-4C62-957B-59ECBA2EE966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486-520A-4D50-91D2-B60C6BAA5EF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FD70A-9E95-44A3-88A5-9C01BE597C6A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486-520A-4D50-91D2-B60C6BAA5EF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17AC-18E7-47F6-97B9-FB155493D222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486-520A-4D50-91D2-B60C6BAA5EF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8972-B7EC-4B9D-A087-E6F72B74B0E0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486-520A-4D50-91D2-B60C6BAA5EF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21806FE-B770-4B49-BBAA-C0ECD0CBA567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36FC486-520A-4D50-91D2-B60C6BAA5EF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iff"/><Relationship Id="rId3" Type="http://schemas.openxmlformats.org/officeDocument/2006/relationships/image" Target="../media/image14.png"/><Relationship Id="rId7" Type="http://schemas.openxmlformats.org/officeDocument/2006/relationships/image" Target="../media/image18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iff"/><Relationship Id="rId11" Type="http://schemas.openxmlformats.org/officeDocument/2006/relationships/image" Target="../media/image22.png"/><Relationship Id="rId5" Type="http://schemas.openxmlformats.org/officeDocument/2006/relationships/image" Target="../media/image16.tiff"/><Relationship Id="rId10" Type="http://schemas.openxmlformats.org/officeDocument/2006/relationships/image" Target="../media/image21.tiff"/><Relationship Id="rId4" Type="http://schemas.openxmlformats.org/officeDocument/2006/relationships/image" Target="../media/image15.jpg"/><Relationship Id="rId9" Type="http://schemas.openxmlformats.org/officeDocument/2006/relationships/image" Target="../media/image20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tiff"/><Relationship Id="rId4" Type="http://schemas.openxmlformats.org/officeDocument/2006/relationships/image" Target="../media/image32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tiff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1500" y="5805264"/>
            <a:ext cx="8001000" cy="1052736"/>
          </a:xfrm>
        </p:spPr>
        <p:txBody>
          <a:bodyPr>
            <a:normAutofit/>
          </a:bodyPr>
          <a:lstStyle/>
          <a:p>
            <a:pPr algn="l"/>
            <a:r>
              <a:rPr lang="en-US" b="1" i="1" dirty="0" smtClean="0">
                <a:solidFill>
                  <a:schemeClr val="tx1"/>
                </a:solidFill>
                <a:latin typeface="+mj-lt"/>
              </a:rPr>
              <a:t>Suzan Demuynck</a:t>
            </a:r>
            <a:br>
              <a:rPr lang="en-US" b="1" i="1" dirty="0" smtClean="0">
                <a:solidFill>
                  <a:schemeClr val="tx1"/>
                </a:solidFill>
                <a:latin typeface="+mj-lt"/>
              </a:rPr>
            </a:br>
            <a:r>
              <a:rPr lang="en-US" b="1" i="1" dirty="0" smtClean="0">
                <a:solidFill>
                  <a:schemeClr val="tx1"/>
                </a:solidFill>
                <a:latin typeface="+mj-lt"/>
              </a:rPr>
              <a:t>3FBT  - 2011/2012</a:t>
            </a:r>
            <a:br>
              <a:rPr lang="en-US" b="1" i="1" dirty="0" smtClean="0">
                <a:solidFill>
                  <a:schemeClr val="tx1"/>
                </a:solidFill>
                <a:latin typeface="+mj-lt"/>
              </a:rPr>
            </a:br>
            <a:r>
              <a:rPr lang="en-US" b="1" i="1" dirty="0" smtClean="0">
                <a:solidFill>
                  <a:schemeClr val="tx1"/>
                </a:solidFill>
                <a:latin typeface="+mj-lt"/>
              </a:rPr>
              <a:t>Anneleen Cottyn – Mateja Grego </a:t>
            </a:r>
            <a:r>
              <a:rPr lang="en-US" b="1" i="1" dirty="0" smtClean="0">
                <a:latin typeface="+mj-lt"/>
              </a:rPr>
              <a:t>FBT	2011-2012</a:t>
            </a:r>
            <a:endParaRPr lang="en-US" b="1" i="1" dirty="0">
              <a:latin typeface="+mj-l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779912" y="4437112"/>
            <a:ext cx="165618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708920"/>
            <a:ext cx="9144000" cy="2664296"/>
          </a:xfrm>
        </p:spPr>
        <p:txBody>
          <a:bodyPr/>
          <a:lstStyle/>
          <a:p>
            <a:r>
              <a:rPr lang="en-US" sz="5400" dirty="0">
                <a:solidFill>
                  <a:schemeClr val="bg1"/>
                </a:solidFill>
                <a:effectLst/>
              </a:rPr>
              <a:t>Impact of fish farming and seasons on the feeding ecology of commercial fish in the Portorož Fisheries </a:t>
            </a:r>
            <a:r>
              <a:rPr lang="en-US" sz="5400" dirty="0" smtClean="0">
                <a:solidFill>
                  <a:schemeClr val="bg1"/>
                </a:solidFill>
                <a:effectLst/>
              </a:rPr>
              <a:t>Reserve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763688" y="908720"/>
          <a:ext cx="5762625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r:id="rId4" imgW="5846400" imgH="1407960" progId="">
                  <p:embed/>
                </p:oleObj>
              </mc:Choice>
              <mc:Fallback>
                <p:oleObj r:id="rId4" imgW="5846400" imgH="14079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908720"/>
                        <a:ext cx="5762625" cy="1476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993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486-520A-4D50-91D2-B60C6BAA5EF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41" b="6392"/>
          <a:stretch/>
        </p:blipFill>
        <p:spPr bwMode="auto">
          <a:xfrm>
            <a:off x="1388860" y="-37842"/>
            <a:ext cx="6821374" cy="68958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5942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486-520A-4D50-91D2-B60C6BAA5EF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5" t="10648" b="8215"/>
          <a:stretch/>
        </p:blipFill>
        <p:spPr bwMode="auto">
          <a:xfrm>
            <a:off x="207595" y="1052736"/>
            <a:ext cx="8928992" cy="55739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4693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486-520A-4D50-91D2-B60C6BAA5EF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5764"/>
            <a:ext cx="8722928" cy="518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36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700808"/>
            <a:ext cx="8784976" cy="47525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sz="2600" dirty="0" err="1"/>
              <a:t>Situation</a:t>
            </a:r>
            <a:r>
              <a:rPr lang="nl-BE" sz="26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Aim</a:t>
            </a:r>
            <a:r>
              <a:rPr lang="sl-SI" sz="2600" dirty="0"/>
              <a:t> </a:t>
            </a:r>
            <a:endParaRPr lang="nl-BE" sz="2600" dirty="0"/>
          </a:p>
          <a:p>
            <a:pPr>
              <a:lnSpc>
                <a:spcPct val="150000"/>
              </a:lnSpc>
            </a:pPr>
            <a:r>
              <a:rPr lang="en-US" sz="2600" dirty="0" smtClean="0"/>
              <a:t>Project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b="1" dirty="0"/>
              <a:t>Results</a:t>
            </a:r>
          </a:p>
          <a:p>
            <a:pPr lvl="1">
              <a:lnSpc>
                <a:spcPct val="150000"/>
              </a:lnSpc>
            </a:pPr>
            <a:r>
              <a:rPr lang="en-US" sz="2300" dirty="0"/>
              <a:t>General</a:t>
            </a:r>
          </a:p>
          <a:p>
            <a:pPr lvl="1">
              <a:lnSpc>
                <a:spcPct val="150000"/>
              </a:lnSpc>
            </a:pPr>
            <a:r>
              <a:rPr lang="en-US" sz="2300" dirty="0"/>
              <a:t>Variability of ingested items 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Discussion &amp; Conclusion</a:t>
            </a:r>
            <a:endParaRPr lang="en-US" sz="2600" dirty="0"/>
          </a:p>
          <a:p>
            <a:endParaRPr lang="en-US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486-520A-4D50-91D2-B60C6BAA5EF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6"/>
          <p:cNvSpPr/>
          <p:nvPr/>
        </p:nvSpPr>
        <p:spPr>
          <a:xfrm>
            <a:off x="3275856" y="5387618"/>
            <a:ext cx="432048" cy="345638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6"/>
          <p:cNvSpPr/>
          <p:nvPr/>
        </p:nvSpPr>
        <p:spPr>
          <a:xfrm>
            <a:off x="5868144" y="5371542"/>
            <a:ext cx="432048" cy="345638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~ General 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700808"/>
            <a:ext cx="8784976" cy="4896544"/>
          </a:xfrm>
        </p:spPr>
        <p:txBody>
          <a:bodyPr>
            <a:normAutofit/>
          </a:bodyPr>
          <a:lstStyle/>
          <a:p>
            <a:r>
              <a:rPr lang="en-US" dirty="0" smtClean="0"/>
              <a:t>Amount of fish caught and stomach</a:t>
            </a:r>
            <a:r>
              <a:rPr lang="sl-SI" dirty="0" smtClean="0"/>
              <a:t>s</a:t>
            </a:r>
            <a:r>
              <a:rPr lang="en-US" dirty="0" smtClean="0"/>
              <a:t> analyzed at different locations in two seasons.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486-520A-4D50-91D2-B60C6BAA5EF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72200" y="5733256"/>
            <a:ext cx="432048" cy="345638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533148"/>
              </p:ext>
            </p:extLst>
          </p:nvPr>
        </p:nvGraphicFramePr>
        <p:xfrm>
          <a:off x="683568" y="2780928"/>
          <a:ext cx="8022106" cy="3291840"/>
        </p:xfrm>
        <a:graphic>
          <a:graphicData uri="http://schemas.openxmlformats.org/drawingml/2006/table">
            <a:tbl>
              <a:tblPr firstRow="1" firstCol="1" bandRow="1"/>
              <a:tblGrid>
                <a:gridCol w="2159329"/>
                <a:gridCol w="1286693"/>
                <a:gridCol w="1286693"/>
                <a:gridCol w="1286693"/>
                <a:gridCol w="1038338"/>
                <a:gridCol w="964360"/>
              </a:tblGrid>
              <a:tr h="360040">
                <a:tc rowSpan="2">
                  <a:txBody>
                    <a:bodyPr/>
                    <a:lstStyle/>
                    <a:p>
                      <a:endParaRPr lang="nl-BE" sz="1400" dirty="0">
                        <a:effectLst/>
                        <a:latin typeface="Times New Roman"/>
                      </a:endParaRPr>
                    </a:p>
                  </a:txBody>
                  <a:tcPr marL="63644" marR="6364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Control</a:t>
                      </a:r>
                      <a:endParaRPr lang="nl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644" marR="636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Fish Farm</a:t>
                      </a:r>
                      <a:endParaRPr lang="nl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644" marR="636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fish</a:t>
                      </a:r>
                      <a:endParaRPr lang="nl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644" marR="63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summer</a:t>
                      </a:r>
                      <a:endParaRPr lang="nl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644" marR="636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winter</a:t>
                      </a:r>
                      <a:endParaRPr lang="nl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644" marR="636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summer</a:t>
                      </a:r>
                      <a:endParaRPr lang="nl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644" marR="636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winter</a:t>
                      </a:r>
                      <a:endParaRPr lang="nl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644" marR="636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600" b="1" i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Dicentrarchus labrax</a:t>
                      </a:r>
                      <a:endParaRPr lang="nl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644" marR="636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nl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644" marR="636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nl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644" marR="636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nl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644" marR="636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nl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644" marR="636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</a:t>
                      </a:r>
                      <a:endParaRPr lang="nl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644" marR="636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600" b="1" i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Lithognathus mormyrus</a:t>
                      </a:r>
                      <a:endParaRPr lang="nl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644" marR="636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nl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644" marR="636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nl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644" marR="636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nl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644" marR="636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nl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644" marR="636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nl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644" marR="636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600" b="1" i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Liza aurata</a:t>
                      </a:r>
                      <a:endParaRPr lang="nl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644" marR="636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nl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644" marR="636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nl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644" marR="636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</a:t>
                      </a:r>
                      <a:endParaRPr lang="nl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644" marR="636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nl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644" marR="636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57</a:t>
                      </a:r>
                      <a:endParaRPr lang="nl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644" marR="636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600" b="1" i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Pagellus erythrinus</a:t>
                      </a:r>
                      <a:endParaRPr lang="nl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644" marR="636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nl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644" marR="636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nl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644" marR="636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nl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644" marR="636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nl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644" marR="636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</a:t>
                      </a:r>
                      <a:endParaRPr lang="nl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644" marR="636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600" b="1" i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Sparus aurata</a:t>
                      </a:r>
                      <a:endParaRPr lang="nl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644" marR="636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nl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644" marR="636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nl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644" marR="636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nl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644" marR="636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nl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644" marR="636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nl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644" marR="636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season</a:t>
                      </a:r>
                      <a:endParaRPr lang="nl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644" marR="636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</a:t>
                      </a:r>
                      <a:endParaRPr lang="nl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644" marR="636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nl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644" marR="636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72</a:t>
                      </a:r>
                      <a:endParaRPr lang="nl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644" marR="636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nl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644" marR="636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123</a:t>
                      </a:r>
                      <a:endParaRPr lang="nl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644" marR="63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station</a:t>
                      </a:r>
                      <a:endParaRPr lang="nl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644" marR="636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</a:t>
                      </a:r>
                      <a:endParaRPr lang="nl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644" marR="63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89</a:t>
                      </a:r>
                      <a:endParaRPr lang="nl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644" marR="63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Oval 6"/>
          <p:cNvSpPr/>
          <p:nvPr/>
        </p:nvSpPr>
        <p:spPr>
          <a:xfrm>
            <a:off x="8028384" y="4288512"/>
            <a:ext cx="432048" cy="345638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98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700808"/>
            <a:ext cx="8784976" cy="47525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sz="2600" dirty="0" err="1"/>
              <a:t>Situation</a:t>
            </a:r>
            <a:r>
              <a:rPr lang="nl-BE" sz="26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Aim</a:t>
            </a:r>
            <a:r>
              <a:rPr lang="sl-SI" sz="2600" dirty="0"/>
              <a:t> </a:t>
            </a:r>
            <a:endParaRPr lang="nl-BE" sz="2600" dirty="0"/>
          </a:p>
          <a:p>
            <a:pPr>
              <a:lnSpc>
                <a:spcPct val="150000"/>
              </a:lnSpc>
            </a:pPr>
            <a:r>
              <a:rPr lang="en-US" sz="2600" dirty="0" smtClean="0"/>
              <a:t>Project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b="1" dirty="0"/>
              <a:t>Results</a:t>
            </a:r>
          </a:p>
          <a:p>
            <a:pPr lvl="1">
              <a:lnSpc>
                <a:spcPct val="150000"/>
              </a:lnSpc>
            </a:pPr>
            <a:r>
              <a:rPr lang="en-US" sz="2300" dirty="0"/>
              <a:t>General</a:t>
            </a:r>
          </a:p>
          <a:p>
            <a:pPr lvl="1">
              <a:lnSpc>
                <a:spcPct val="150000"/>
              </a:lnSpc>
            </a:pPr>
            <a:r>
              <a:rPr lang="en-US" sz="2300" b="1" dirty="0"/>
              <a:t>Variability of ingested items 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Discussion &amp; Conclusion</a:t>
            </a:r>
            <a:endParaRPr lang="en-US" sz="2600" dirty="0"/>
          </a:p>
          <a:p>
            <a:endParaRPr lang="en-US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486-520A-4D50-91D2-B60C6BAA5EF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9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34" y="1556792"/>
            <a:ext cx="6343733" cy="5250131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486-520A-4D50-91D2-B60C6BAA5EF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3"/>
          <a:stretch/>
        </p:blipFill>
        <p:spPr>
          <a:xfrm>
            <a:off x="33790" y="241470"/>
            <a:ext cx="1390229" cy="119253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08" y="1764887"/>
            <a:ext cx="1514273" cy="148124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9"/>
          <a:stretch/>
        </p:blipFill>
        <p:spPr>
          <a:xfrm>
            <a:off x="-28233" y="5162172"/>
            <a:ext cx="1514273" cy="138217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0" name="Rechte verbindingslijn 9"/>
          <p:cNvCxnSpPr>
            <a:endCxn id="8" idx="3"/>
          </p:cNvCxnSpPr>
          <p:nvPr/>
        </p:nvCxnSpPr>
        <p:spPr>
          <a:xfrm flipH="1" flipV="1">
            <a:off x="1424019" y="837738"/>
            <a:ext cx="2139869" cy="228875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>
            <a:stCxn id="3" idx="3"/>
          </p:cNvCxnSpPr>
          <p:nvPr/>
        </p:nvCxnSpPr>
        <p:spPr>
          <a:xfrm>
            <a:off x="1499465" y="2505508"/>
            <a:ext cx="1344343" cy="728008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>
            <a:stCxn id="6" idx="3"/>
          </p:cNvCxnSpPr>
          <p:nvPr/>
        </p:nvCxnSpPr>
        <p:spPr>
          <a:xfrm flipV="1">
            <a:off x="1486040" y="4365104"/>
            <a:ext cx="1213752" cy="148815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Afbeelding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861" y="3833591"/>
            <a:ext cx="1348344" cy="101522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609455"/>
            <a:ext cx="1373378" cy="103407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3" name="Rechte verbindingslijn 22"/>
          <p:cNvCxnSpPr/>
          <p:nvPr/>
        </p:nvCxnSpPr>
        <p:spPr>
          <a:xfrm flipH="1" flipV="1">
            <a:off x="3563888" y="2708920"/>
            <a:ext cx="4104456" cy="417571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>
            <a:stCxn id="20" idx="1"/>
          </p:cNvCxnSpPr>
          <p:nvPr/>
        </p:nvCxnSpPr>
        <p:spPr>
          <a:xfrm flipH="1" flipV="1">
            <a:off x="3563888" y="2708920"/>
            <a:ext cx="4116973" cy="1632283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0" t="15807"/>
          <a:stretch/>
        </p:blipFill>
        <p:spPr>
          <a:xfrm>
            <a:off x="7501897" y="5597256"/>
            <a:ext cx="1539825" cy="121849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3" name="Rechte verbindingslijn 12"/>
          <p:cNvCxnSpPr>
            <a:endCxn id="9" idx="1"/>
          </p:cNvCxnSpPr>
          <p:nvPr/>
        </p:nvCxnSpPr>
        <p:spPr>
          <a:xfrm flipV="1">
            <a:off x="3203848" y="6206501"/>
            <a:ext cx="4298049" cy="2468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Afbeelding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9913"/>
            <a:ext cx="1486040" cy="111890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5" name="Rechte verbindingslijn 24"/>
          <p:cNvCxnSpPr>
            <a:stCxn id="19" idx="3"/>
          </p:cNvCxnSpPr>
          <p:nvPr/>
        </p:nvCxnSpPr>
        <p:spPr>
          <a:xfrm flipV="1">
            <a:off x="1486040" y="3246128"/>
            <a:ext cx="2005840" cy="1043236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0"/>
          <a:stretch/>
        </p:blipFill>
        <p:spPr bwMode="auto">
          <a:xfrm>
            <a:off x="6358052" y="0"/>
            <a:ext cx="2785948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L</a:t>
            </a:r>
            <a:r>
              <a:rPr lang="en-US" i="1" dirty="0" smtClean="0"/>
              <a:t>iza </a:t>
            </a:r>
            <a:r>
              <a:rPr lang="en-US" i="1" dirty="0" err="1" smtClean="0"/>
              <a:t>aurata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2378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640960" cy="5130926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486-520A-4D50-91D2-B60C6BAA5EFF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8" name="Groep 7"/>
          <p:cNvGrpSpPr/>
          <p:nvPr/>
        </p:nvGrpSpPr>
        <p:grpSpPr>
          <a:xfrm>
            <a:off x="107504" y="4747974"/>
            <a:ext cx="4368687" cy="1892816"/>
            <a:chOff x="218406" y="4725144"/>
            <a:chExt cx="4368687" cy="1892816"/>
          </a:xfrm>
        </p:grpSpPr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06" y="4725144"/>
              <a:ext cx="4368687" cy="1892816"/>
            </a:xfrm>
            <a:prstGeom prst="rect">
              <a:avLst/>
            </a:prstGeom>
          </p:spPr>
        </p:pic>
        <p:sp>
          <p:nvSpPr>
            <p:cNvPr id="7" name="Tekstvak 6"/>
            <p:cNvSpPr txBox="1"/>
            <p:nvPr/>
          </p:nvSpPr>
          <p:spPr>
            <a:xfrm>
              <a:off x="567695" y="484677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alibri" pitchFamily="34" charset="0"/>
                  <a:cs typeface="Calibri" pitchFamily="34" charset="0"/>
                </a:rPr>
                <a:t>C</a:t>
              </a:r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H="1">
            <a:off x="7596336" y="3104964"/>
            <a:ext cx="612068" cy="2520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9"/>
          <p:cNvCxnSpPr/>
          <p:nvPr/>
        </p:nvCxnSpPr>
        <p:spPr>
          <a:xfrm flipH="1">
            <a:off x="7596336" y="5568368"/>
            <a:ext cx="612068" cy="2520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22" y="-10726"/>
            <a:ext cx="2485695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Dicentrarchus labrax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372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Litoghnatus</a:t>
            </a:r>
            <a:r>
              <a:rPr lang="en-US" i="1" dirty="0" smtClean="0"/>
              <a:t> </a:t>
            </a:r>
            <a:r>
              <a:rPr lang="en-US" i="1" dirty="0" err="1" smtClean="0"/>
              <a:t>mormyrus</a:t>
            </a:r>
            <a:endParaRPr lang="en-US" i="1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1692179"/>
            <a:ext cx="8785225" cy="3473643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486-520A-4D50-91D2-B60C6BAA5EFF}" type="slidenum">
              <a:rPr lang="en-US" smtClean="0"/>
              <a:pPr/>
              <a:t>18</a:t>
            </a:fld>
            <a:endParaRPr lang="en-US"/>
          </a:p>
        </p:txBody>
      </p:sp>
      <p:cxnSp>
        <p:nvCxnSpPr>
          <p:cNvPr id="7" name="Straight Arrow Connector 9"/>
          <p:cNvCxnSpPr/>
          <p:nvPr/>
        </p:nvCxnSpPr>
        <p:spPr>
          <a:xfrm flipH="1">
            <a:off x="7596336" y="3104964"/>
            <a:ext cx="612068" cy="2520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" y="2798628"/>
            <a:ext cx="1483153" cy="1116727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7240"/>
            <a:ext cx="1433173" cy="108039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013176"/>
            <a:ext cx="2957298" cy="1118639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cxnSp>
        <p:nvCxnSpPr>
          <p:cNvPr id="10" name="Rechte verbindingslijn 9"/>
          <p:cNvCxnSpPr>
            <a:stCxn id="6" idx="3"/>
          </p:cNvCxnSpPr>
          <p:nvPr/>
        </p:nvCxnSpPr>
        <p:spPr>
          <a:xfrm>
            <a:off x="1433173" y="1627436"/>
            <a:ext cx="1122603" cy="147752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>
            <a:stCxn id="3" idx="3"/>
          </p:cNvCxnSpPr>
          <p:nvPr/>
        </p:nvCxnSpPr>
        <p:spPr>
          <a:xfrm>
            <a:off x="1493461" y="3356992"/>
            <a:ext cx="531157" cy="216024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>
            <a:stCxn id="8" idx="0"/>
          </p:cNvCxnSpPr>
          <p:nvPr/>
        </p:nvCxnSpPr>
        <p:spPr>
          <a:xfrm flipV="1">
            <a:off x="1658161" y="3915356"/>
            <a:ext cx="1113639" cy="109782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4"/>
          <a:stretch/>
        </p:blipFill>
        <p:spPr bwMode="auto">
          <a:xfrm>
            <a:off x="6804249" y="0"/>
            <a:ext cx="2339752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22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Sparus</a:t>
            </a:r>
            <a:r>
              <a:rPr lang="en-US" i="1" dirty="0" smtClean="0"/>
              <a:t> </a:t>
            </a:r>
            <a:r>
              <a:rPr lang="en-US" i="1" dirty="0" err="1" smtClean="0"/>
              <a:t>aurata</a:t>
            </a:r>
            <a:endParaRPr lang="en-US" i="1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624434" cy="5121114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486-520A-4D50-91D2-B60C6BAA5EF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"/>
          <a:stretch/>
        </p:blipFill>
        <p:spPr>
          <a:xfrm>
            <a:off x="3774649" y="2852936"/>
            <a:ext cx="1719663" cy="138217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301208"/>
            <a:ext cx="1862163" cy="140209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8" name="Rechte verbindingslijn 7"/>
          <p:cNvCxnSpPr/>
          <p:nvPr/>
        </p:nvCxnSpPr>
        <p:spPr>
          <a:xfrm flipH="1">
            <a:off x="2915816" y="6002257"/>
            <a:ext cx="858833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>
            <a:stCxn id="3" idx="3"/>
          </p:cNvCxnSpPr>
          <p:nvPr/>
        </p:nvCxnSpPr>
        <p:spPr>
          <a:xfrm>
            <a:off x="5494312" y="3544022"/>
            <a:ext cx="1165920" cy="17301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>
            <a:stCxn id="3" idx="3"/>
          </p:cNvCxnSpPr>
          <p:nvPr/>
        </p:nvCxnSpPr>
        <p:spPr>
          <a:xfrm>
            <a:off x="5494312" y="3544022"/>
            <a:ext cx="805880" cy="2117226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21" y="-5680"/>
            <a:ext cx="1801879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05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700808"/>
            <a:ext cx="8784976" cy="47525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sz="2600" dirty="0" err="1"/>
              <a:t>Situation</a:t>
            </a:r>
            <a:r>
              <a:rPr lang="nl-BE" sz="26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Aim</a:t>
            </a:r>
            <a:r>
              <a:rPr lang="sl-SI" sz="2600" dirty="0"/>
              <a:t> </a:t>
            </a:r>
            <a:endParaRPr lang="nl-BE" sz="2600" dirty="0"/>
          </a:p>
          <a:p>
            <a:pPr>
              <a:lnSpc>
                <a:spcPct val="150000"/>
              </a:lnSpc>
            </a:pPr>
            <a:r>
              <a:rPr lang="en-US" sz="2600" dirty="0" smtClean="0"/>
              <a:t>Project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/>
              <a:t>Results</a:t>
            </a:r>
          </a:p>
          <a:p>
            <a:pPr lvl="1">
              <a:lnSpc>
                <a:spcPct val="150000"/>
              </a:lnSpc>
            </a:pPr>
            <a:r>
              <a:rPr lang="en-US" sz="2300" dirty="0"/>
              <a:t>General</a:t>
            </a:r>
          </a:p>
          <a:p>
            <a:pPr lvl="1">
              <a:lnSpc>
                <a:spcPct val="150000"/>
              </a:lnSpc>
            </a:pPr>
            <a:r>
              <a:rPr lang="en-US" sz="2300" dirty="0"/>
              <a:t>Variability of ingested items 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Discussion &amp; Conclusion</a:t>
            </a:r>
            <a:endParaRPr lang="en-US" sz="2600" dirty="0"/>
          </a:p>
          <a:p>
            <a:endParaRPr lang="en-US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486-520A-4D50-91D2-B60C6BAA5EF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5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Pagellus</a:t>
            </a:r>
            <a:r>
              <a:rPr lang="en-US" i="1" dirty="0" smtClean="0"/>
              <a:t> </a:t>
            </a:r>
            <a:r>
              <a:rPr lang="en-US" i="1" dirty="0" err="1" smtClean="0"/>
              <a:t>erythrinus</a:t>
            </a:r>
            <a:endParaRPr lang="en-US" i="1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" y="1476537"/>
            <a:ext cx="8892480" cy="5280276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486-520A-4D50-91D2-B60C6BAA5EF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3" y="2980855"/>
            <a:ext cx="1296143" cy="975919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1296143" cy="97592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296143" cy="97591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0" name="Rechte verbindingslijn 9"/>
          <p:cNvCxnSpPr>
            <a:stCxn id="8" idx="3"/>
          </p:cNvCxnSpPr>
          <p:nvPr/>
        </p:nvCxnSpPr>
        <p:spPr>
          <a:xfrm>
            <a:off x="1403647" y="604592"/>
            <a:ext cx="720081" cy="296842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>
            <a:stCxn id="7" idx="3"/>
          </p:cNvCxnSpPr>
          <p:nvPr/>
        </p:nvCxnSpPr>
        <p:spPr>
          <a:xfrm>
            <a:off x="1403647" y="1684712"/>
            <a:ext cx="720081" cy="188830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>
            <a:stCxn id="5" idx="3"/>
          </p:cNvCxnSpPr>
          <p:nvPr/>
        </p:nvCxnSpPr>
        <p:spPr>
          <a:xfrm>
            <a:off x="1443896" y="3468815"/>
            <a:ext cx="679832" cy="104201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664" y="8752"/>
            <a:ext cx="2458336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41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700808"/>
            <a:ext cx="8784976" cy="47525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sz="2600" dirty="0" err="1"/>
              <a:t>Situation</a:t>
            </a:r>
            <a:r>
              <a:rPr lang="nl-BE" sz="26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Aim</a:t>
            </a:r>
            <a:r>
              <a:rPr lang="sl-SI" sz="2600" dirty="0"/>
              <a:t> </a:t>
            </a:r>
            <a:endParaRPr lang="nl-BE" sz="2600" dirty="0"/>
          </a:p>
          <a:p>
            <a:pPr>
              <a:lnSpc>
                <a:spcPct val="150000"/>
              </a:lnSpc>
            </a:pPr>
            <a:r>
              <a:rPr lang="en-US" sz="2600" dirty="0" smtClean="0"/>
              <a:t>Project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/>
              <a:t>Results</a:t>
            </a:r>
          </a:p>
          <a:p>
            <a:pPr lvl="1">
              <a:lnSpc>
                <a:spcPct val="150000"/>
              </a:lnSpc>
            </a:pPr>
            <a:r>
              <a:rPr lang="en-US" sz="2300" dirty="0"/>
              <a:t>General</a:t>
            </a:r>
          </a:p>
          <a:p>
            <a:pPr lvl="1">
              <a:lnSpc>
                <a:spcPct val="150000"/>
              </a:lnSpc>
            </a:pPr>
            <a:r>
              <a:rPr lang="en-US" sz="2300" dirty="0"/>
              <a:t>Variability of ingested items 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Discussion &amp; Conclusion</a:t>
            </a:r>
            <a:endParaRPr lang="en-US" sz="2600" b="1" dirty="0"/>
          </a:p>
          <a:p>
            <a:endParaRPr lang="en-US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486-520A-4D50-91D2-B60C6BAA5EF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5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Most fish </a:t>
            </a:r>
            <a:r>
              <a:rPr lang="sl-SI" sz="2000" dirty="0" err="1" smtClean="0"/>
              <a:t>were</a:t>
            </a:r>
            <a:r>
              <a:rPr lang="sl-SI" sz="2000" dirty="0" smtClean="0"/>
              <a:t> </a:t>
            </a:r>
            <a:r>
              <a:rPr lang="en-US" sz="2000" dirty="0" smtClean="0"/>
              <a:t>caught in </a:t>
            </a:r>
            <a:r>
              <a:rPr lang="en-US" dirty="0" smtClean="0"/>
              <a:t>summer near the fish farm </a:t>
            </a:r>
            <a:r>
              <a:rPr lang="en-US" sz="2000" dirty="0" smtClean="0"/>
              <a:t>and</a:t>
            </a:r>
            <a:r>
              <a:rPr lang="en-US" dirty="0" smtClean="0"/>
              <a:t> </a:t>
            </a:r>
            <a:r>
              <a:rPr lang="en-US" i="1" dirty="0" smtClean="0"/>
              <a:t>Liza </a:t>
            </a:r>
            <a:r>
              <a:rPr lang="en-US" i="1" dirty="0" err="1" smtClean="0"/>
              <a:t>aurata</a:t>
            </a:r>
            <a:r>
              <a:rPr lang="en-US" dirty="0" smtClean="0"/>
              <a:t> </a:t>
            </a:r>
            <a:r>
              <a:rPr lang="en-US" sz="2000" dirty="0" smtClean="0"/>
              <a:t>is the </a:t>
            </a:r>
            <a:r>
              <a:rPr lang="en-US" dirty="0" smtClean="0"/>
              <a:t>most important fish species </a:t>
            </a:r>
            <a:r>
              <a:rPr lang="en-US" sz="2000" dirty="0" smtClean="0"/>
              <a:t>in the fisheries reserve in the Bay of Piran.</a:t>
            </a:r>
          </a:p>
          <a:p>
            <a:endParaRPr lang="en-US" dirty="0" smtClean="0"/>
          </a:p>
          <a:p>
            <a:r>
              <a:rPr lang="en-US" dirty="0" smtClean="0"/>
              <a:t>Not a big difference between summer an winter sampling</a:t>
            </a:r>
          </a:p>
          <a:p>
            <a:pPr lvl="1"/>
            <a:r>
              <a:rPr lang="en-US" dirty="0" smtClean="0"/>
              <a:t>But in winter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en-US" dirty="0" smtClean="0"/>
              <a:t>diet is sometimes less extensive then in summer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The fish farm has an effect </a:t>
            </a:r>
            <a:r>
              <a:rPr lang="en-US" sz="2000" dirty="0" smtClean="0"/>
              <a:t>on the diet of some of the common and economical relevant fish species in the Bay of Piran, namely  for </a:t>
            </a:r>
            <a:r>
              <a:rPr lang="en-US" sz="2000" i="1" dirty="0" smtClean="0"/>
              <a:t>Dicentrarchus labrax</a:t>
            </a:r>
            <a:r>
              <a:rPr lang="en-US" sz="2000" dirty="0" smtClean="0"/>
              <a:t>, </a:t>
            </a:r>
            <a:r>
              <a:rPr lang="en-US" sz="2000" i="1" dirty="0" err="1" smtClean="0"/>
              <a:t>Lithognathus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mormyrus</a:t>
            </a:r>
            <a:r>
              <a:rPr lang="en-US" sz="2000" dirty="0" smtClean="0"/>
              <a:t> and </a:t>
            </a:r>
            <a:r>
              <a:rPr lang="en-US" sz="2000" i="1" dirty="0" err="1" smtClean="0"/>
              <a:t>Pagellus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erythrinus</a:t>
            </a:r>
            <a:r>
              <a:rPr lang="en-US" sz="2000" dirty="0" smtClean="0"/>
              <a:t>.</a:t>
            </a:r>
            <a:endParaRPr lang="en-US" dirty="0" smtClean="0"/>
          </a:p>
          <a:p>
            <a:pPr lvl="1"/>
            <a:r>
              <a:rPr lang="en-US" b="1" i="1" dirty="0" smtClean="0"/>
              <a:t>Dicentrarchus labrax </a:t>
            </a:r>
            <a:r>
              <a:rPr lang="en-US" dirty="0" smtClean="0"/>
              <a:t>and </a:t>
            </a:r>
            <a:r>
              <a:rPr lang="en-US" b="1" i="1" dirty="0" err="1" smtClean="0"/>
              <a:t>Lithognathus</a:t>
            </a:r>
            <a:r>
              <a:rPr lang="en-US" b="1" i="1" dirty="0" smtClean="0"/>
              <a:t> </a:t>
            </a:r>
            <a:r>
              <a:rPr lang="en-US" b="1" i="1" dirty="0" err="1" smtClean="0"/>
              <a:t>mormyrus</a:t>
            </a:r>
            <a:r>
              <a:rPr lang="en-US" b="1" i="1" dirty="0" smtClean="0"/>
              <a:t> </a:t>
            </a:r>
            <a:r>
              <a:rPr lang="en-US" dirty="0" smtClean="0"/>
              <a:t>ate fish pellets.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diet of </a:t>
            </a:r>
            <a:r>
              <a:rPr lang="en-US" b="1" i="1" dirty="0" err="1"/>
              <a:t>Pagellus</a:t>
            </a:r>
            <a:r>
              <a:rPr lang="en-US" b="1" i="1" dirty="0"/>
              <a:t> </a:t>
            </a:r>
            <a:r>
              <a:rPr lang="en-US" b="1" i="1" dirty="0" err="1"/>
              <a:t>erythrinus</a:t>
            </a:r>
            <a:r>
              <a:rPr lang="en-US" b="1" dirty="0"/>
              <a:t> </a:t>
            </a:r>
            <a:r>
              <a:rPr lang="en-US" dirty="0"/>
              <a:t>was more varied in the control station </a:t>
            </a:r>
            <a:r>
              <a:rPr lang="en-US" dirty="0" smtClean="0"/>
              <a:t>than </a:t>
            </a:r>
            <a:r>
              <a:rPr lang="en-US" dirty="0"/>
              <a:t>near the fish </a:t>
            </a:r>
            <a:r>
              <a:rPr lang="en-US" dirty="0" smtClean="0"/>
              <a:t>farm</a:t>
            </a:r>
            <a:endParaRPr lang="sl-SI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486-520A-4D50-91D2-B60C6BAA5EF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5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14500"/>
            <a:ext cx="8229600" cy="4982852"/>
          </a:xfrm>
        </p:spPr>
        <p:txBody>
          <a:bodyPr>
            <a:normAutofit/>
          </a:bodyPr>
          <a:lstStyle/>
          <a:p>
            <a:r>
              <a:rPr lang="en-US" b="1" dirty="0" smtClean="0"/>
              <a:t>Yes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he fish farm </a:t>
            </a:r>
            <a:r>
              <a:rPr lang="sl-SI" dirty="0" smtClean="0"/>
              <a:t>a</a:t>
            </a:r>
            <a:r>
              <a:rPr lang="en-US" dirty="0" err="1" smtClean="0"/>
              <a:t>ffects</a:t>
            </a:r>
            <a:r>
              <a:rPr lang="en-US" dirty="0" smtClean="0"/>
              <a:t> common and economical relevant wild fish species in the </a:t>
            </a:r>
            <a:r>
              <a:rPr lang="en-US" dirty="0" err="1" smtClean="0"/>
              <a:t>Portoroz</a:t>
            </a:r>
            <a:r>
              <a:rPr lang="en-US" dirty="0" smtClean="0"/>
              <a:t> Fisheries </a:t>
            </a:r>
            <a:r>
              <a:rPr lang="en-US" dirty="0"/>
              <a:t>R</a:t>
            </a:r>
            <a:r>
              <a:rPr lang="en-US" dirty="0" smtClean="0"/>
              <a:t>eserve (Bay of Piran) in the Northern Adriatic Sea</a:t>
            </a:r>
            <a:r>
              <a:rPr lang="sl-SI" dirty="0" smtClean="0"/>
              <a:t> </a:t>
            </a:r>
            <a:r>
              <a:rPr lang="sl-SI" sz="2100" dirty="0" err="1" smtClean="0"/>
              <a:t>by</a:t>
            </a:r>
            <a:r>
              <a:rPr lang="sl-SI" sz="2100" dirty="0" smtClean="0"/>
              <a:t> </a:t>
            </a:r>
            <a:r>
              <a:rPr lang="sl-SI" sz="2100" dirty="0" err="1" smtClean="0"/>
              <a:t>offering</a:t>
            </a:r>
            <a:r>
              <a:rPr lang="sl-SI" sz="2100" dirty="0" smtClean="0"/>
              <a:t> </a:t>
            </a:r>
            <a:r>
              <a:rPr lang="sl-SI" sz="2100" dirty="0" err="1" smtClean="0"/>
              <a:t>them</a:t>
            </a:r>
            <a:r>
              <a:rPr lang="sl-SI" sz="2100" dirty="0" smtClean="0"/>
              <a:t> </a:t>
            </a:r>
            <a:r>
              <a:rPr lang="sl-SI" sz="2100" dirty="0" err="1" smtClean="0"/>
              <a:t>shelter</a:t>
            </a:r>
            <a:r>
              <a:rPr lang="sl-SI" sz="2100" dirty="0" smtClean="0"/>
              <a:t> (more </a:t>
            </a:r>
            <a:r>
              <a:rPr lang="sl-SI" sz="2100" dirty="0" err="1" smtClean="0"/>
              <a:t>fish</a:t>
            </a:r>
            <a:r>
              <a:rPr lang="sl-SI" sz="2100" dirty="0" smtClean="0"/>
              <a:t> </a:t>
            </a:r>
            <a:r>
              <a:rPr lang="sl-SI" sz="2100" dirty="0" err="1" smtClean="0"/>
              <a:t>were</a:t>
            </a:r>
            <a:r>
              <a:rPr lang="sl-SI" sz="2100" dirty="0" smtClean="0"/>
              <a:t> </a:t>
            </a:r>
            <a:r>
              <a:rPr lang="sl-SI" sz="2100" dirty="0" err="1" smtClean="0"/>
              <a:t>caught</a:t>
            </a:r>
            <a:r>
              <a:rPr lang="sl-SI" sz="2100" dirty="0" smtClean="0"/>
              <a:t> </a:t>
            </a:r>
            <a:r>
              <a:rPr lang="sl-SI" sz="2100" dirty="0" err="1" smtClean="0"/>
              <a:t>close</a:t>
            </a:r>
            <a:r>
              <a:rPr lang="sl-SI" sz="2100" dirty="0" smtClean="0"/>
              <a:t> to </a:t>
            </a:r>
            <a:r>
              <a:rPr lang="sl-SI" sz="2100" dirty="0" err="1" smtClean="0"/>
              <a:t>the</a:t>
            </a:r>
            <a:r>
              <a:rPr lang="sl-SI" sz="2100" dirty="0" smtClean="0"/>
              <a:t> </a:t>
            </a:r>
            <a:r>
              <a:rPr lang="sl-SI" sz="2100" dirty="0" err="1" smtClean="0"/>
              <a:t>fish</a:t>
            </a:r>
            <a:r>
              <a:rPr lang="sl-SI" sz="2100" dirty="0" smtClean="0"/>
              <a:t> farm), and on some </a:t>
            </a:r>
            <a:r>
              <a:rPr lang="sl-SI" sz="2100" dirty="0" err="1" smtClean="0"/>
              <a:t>fish</a:t>
            </a:r>
            <a:r>
              <a:rPr lang="sl-SI" sz="2100" dirty="0" smtClean="0"/>
              <a:t> </a:t>
            </a:r>
            <a:r>
              <a:rPr lang="sl-SI" sz="2100" dirty="0" err="1" smtClean="0"/>
              <a:t>by</a:t>
            </a:r>
            <a:r>
              <a:rPr lang="sl-SI" sz="2100" dirty="0" smtClean="0"/>
              <a:t> </a:t>
            </a:r>
            <a:r>
              <a:rPr lang="sl-SI" sz="2100" dirty="0" err="1" smtClean="0"/>
              <a:t>offering</a:t>
            </a:r>
            <a:r>
              <a:rPr lang="sl-SI" sz="2100" dirty="0" smtClean="0"/>
              <a:t> </a:t>
            </a:r>
            <a:r>
              <a:rPr lang="sl-SI" sz="2100" dirty="0" err="1" smtClean="0"/>
              <a:t>them</a:t>
            </a:r>
            <a:r>
              <a:rPr lang="sl-SI" sz="2100" dirty="0" smtClean="0"/>
              <a:t> </a:t>
            </a:r>
            <a:r>
              <a:rPr lang="sl-SI" sz="2100" dirty="0" err="1" smtClean="0"/>
              <a:t>also</a:t>
            </a:r>
            <a:r>
              <a:rPr lang="sl-SI" sz="2100" dirty="0" smtClean="0"/>
              <a:t> </a:t>
            </a:r>
            <a:r>
              <a:rPr lang="sl-SI" sz="2100" dirty="0" err="1" smtClean="0"/>
              <a:t>food</a:t>
            </a:r>
            <a:r>
              <a:rPr lang="sl-SI" sz="2100" dirty="0" smtClean="0"/>
              <a:t>.</a:t>
            </a:r>
            <a:endParaRPr lang="en-US" sz="2100" dirty="0" smtClean="0"/>
          </a:p>
          <a:p>
            <a:endParaRPr lang="en-US" dirty="0" smtClean="0"/>
          </a:p>
          <a:p>
            <a:r>
              <a:rPr lang="en-US" b="1" dirty="0" smtClean="0"/>
              <a:t>No</a:t>
            </a:r>
            <a:r>
              <a:rPr lang="en-US" dirty="0" smtClean="0"/>
              <a:t>. There is no big difference </a:t>
            </a:r>
            <a:r>
              <a:rPr lang="sl-SI" dirty="0" smtClean="0"/>
              <a:t>in </a:t>
            </a:r>
            <a:r>
              <a:rPr lang="en-US" dirty="0" smtClean="0"/>
              <a:t>feeding ecology of this 5 fish species</a:t>
            </a:r>
            <a:r>
              <a:rPr lang="sl-SI" dirty="0" smtClean="0"/>
              <a:t> </a:t>
            </a:r>
            <a:r>
              <a:rPr lang="sl-SI" dirty="0" err="1" smtClean="0"/>
              <a:t>between</a:t>
            </a:r>
            <a:r>
              <a:rPr lang="sl-SI" dirty="0" smtClean="0"/>
              <a:t> </a:t>
            </a:r>
            <a:r>
              <a:rPr lang="en-US" dirty="0" smtClean="0"/>
              <a:t>summer and winter.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u="sng" dirty="0" smtClean="0"/>
              <a:t>BUT:</a:t>
            </a:r>
            <a:r>
              <a:rPr lang="en-US" dirty="0" smtClean="0"/>
              <a:t> Not every fish species is caught in both seasons and in both stations, so more research is necessary!</a:t>
            </a:r>
            <a:r>
              <a:rPr lang="sl-SI" dirty="0" smtClean="0"/>
              <a:t> </a:t>
            </a:r>
            <a:endParaRPr lang="en-US" i="1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486-520A-4D50-91D2-B60C6BAA5EF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3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1500" y="5805264"/>
            <a:ext cx="8001000" cy="1052736"/>
          </a:xfrm>
        </p:spPr>
        <p:txBody>
          <a:bodyPr>
            <a:normAutofit/>
          </a:bodyPr>
          <a:lstStyle/>
          <a:p>
            <a:pPr algn="l"/>
            <a:r>
              <a:rPr lang="en-US" b="1" i="1" dirty="0" smtClean="0">
                <a:solidFill>
                  <a:schemeClr val="tx1"/>
                </a:solidFill>
                <a:latin typeface="+mj-lt"/>
              </a:rPr>
              <a:t>Suzan Demuynck</a:t>
            </a:r>
            <a:br>
              <a:rPr lang="en-US" b="1" i="1" dirty="0" smtClean="0">
                <a:solidFill>
                  <a:schemeClr val="tx1"/>
                </a:solidFill>
                <a:latin typeface="+mj-lt"/>
              </a:rPr>
            </a:br>
            <a:r>
              <a:rPr lang="en-US" b="1" i="1" dirty="0" smtClean="0">
                <a:solidFill>
                  <a:schemeClr val="tx1"/>
                </a:solidFill>
                <a:latin typeface="+mj-lt"/>
              </a:rPr>
              <a:t>3FBT  - 2011/2012</a:t>
            </a:r>
            <a:br>
              <a:rPr lang="en-US" b="1" i="1" dirty="0" smtClean="0">
                <a:solidFill>
                  <a:schemeClr val="tx1"/>
                </a:solidFill>
                <a:latin typeface="+mj-lt"/>
              </a:rPr>
            </a:br>
            <a:r>
              <a:rPr lang="en-US" b="1" i="1" dirty="0" smtClean="0">
                <a:solidFill>
                  <a:schemeClr val="tx1"/>
                </a:solidFill>
                <a:latin typeface="+mj-lt"/>
              </a:rPr>
              <a:t>Anneleen Cottyn – Mateja Grego </a:t>
            </a:r>
            <a:r>
              <a:rPr lang="en-US" b="1" i="1" dirty="0" smtClean="0">
                <a:latin typeface="+mj-lt"/>
              </a:rPr>
              <a:t>FBT	2011-2012</a:t>
            </a:r>
            <a:endParaRPr lang="en-US" b="1" i="1" dirty="0">
              <a:latin typeface="+mj-l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779912" y="4437112"/>
            <a:ext cx="165618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708920"/>
            <a:ext cx="9144000" cy="2664296"/>
          </a:xfrm>
        </p:spPr>
        <p:txBody>
          <a:bodyPr/>
          <a:lstStyle/>
          <a:p>
            <a:r>
              <a:rPr lang="en-US" sz="5400" dirty="0">
                <a:solidFill>
                  <a:schemeClr val="bg1"/>
                </a:solidFill>
                <a:effectLst/>
              </a:rPr>
              <a:t>Impact of fish farming and seasons on the feeding ecology of commercial fish in the Portorož Fisheries </a:t>
            </a:r>
            <a:r>
              <a:rPr lang="en-US" sz="5400" dirty="0" smtClean="0">
                <a:solidFill>
                  <a:schemeClr val="bg1"/>
                </a:solidFill>
                <a:effectLst/>
              </a:rPr>
              <a:t>Reserve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763688" y="908720"/>
          <a:ext cx="5762625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r:id="rId4" imgW="5846400" imgH="1407960" progId="">
                  <p:embed/>
                </p:oleObj>
              </mc:Choice>
              <mc:Fallback>
                <p:oleObj r:id="rId4" imgW="5846400" imgH="1407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908720"/>
                        <a:ext cx="5762625" cy="1476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192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700808"/>
            <a:ext cx="8784976" cy="47525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sz="2600" b="1" dirty="0" err="1"/>
              <a:t>Situation</a:t>
            </a:r>
            <a:r>
              <a:rPr lang="nl-BE" sz="2600" b="1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Aim</a:t>
            </a:r>
            <a:r>
              <a:rPr lang="sl-SI" sz="2600" dirty="0"/>
              <a:t> </a:t>
            </a:r>
            <a:endParaRPr lang="nl-BE" sz="2600" dirty="0"/>
          </a:p>
          <a:p>
            <a:pPr>
              <a:lnSpc>
                <a:spcPct val="150000"/>
              </a:lnSpc>
            </a:pPr>
            <a:r>
              <a:rPr lang="en-US" sz="2600" dirty="0" smtClean="0"/>
              <a:t>Project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/>
              <a:t>Results</a:t>
            </a:r>
          </a:p>
          <a:p>
            <a:pPr lvl="1">
              <a:lnSpc>
                <a:spcPct val="150000"/>
              </a:lnSpc>
            </a:pPr>
            <a:r>
              <a:rPr lang="en-US" sz="2300" dirty="0"/>
              <a:t>General</a:t>
            </a:r>
          </a:p>
          <a:p>
            <a:pPr lvl="1">
              <a:lnSpc>
                <a:spcPct val="150000"/>
              </a:lnSpc>
            </a:pPr>
            <a:r>
              <a:rPr lang="en-US" sz="2300" dirty="0"/>
              <a:t>Variability of ingested items 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Discussion &amp; Conclusion</a:t>
            </a:r>
            <a:endParaRPr lang="en-US" sz="2600" dirty="0"/>
          </a:p>
          <a:p>
            <a:endParaRPr lang="en-US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486-520A-4D50-91D2-B60C6BAA5EF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25841" y="6392870"/>
            <a:ext cx="2133600" cy="365125"/>
          </a:xfrm>
        </p:spPr>
        <p:txBody>
          <a:bodyPr/>
          <a:lstStyle/>
          <a:p>
            <a:fld id="{736FC486-520A-4D50-91D2-B60C6BAA5EF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987" y="2132856"/>
            <a:ext cx="2819009" cy="4154329"/>
          </a:xfrm>
          <a:ln w="28575">
            <a:solidFill>
              <a:schemeClr val="accent1"/>
            </a:solidFill>
          </a:ln>
        </p:spPr>
      </p:pic>
      <p:sp>
        <p:nvSpPr>
          <p:cNvPr id="8" name="Ovaal 7"/>
          <p:cNvSpPr/>
          <p:nvPr/>
        </p:nvSpPr>
        <p:spPr>
          <a:xfrm>
            <a:off x="3334404" y="4430804"/>
            <a:ext cx="792088" cy="792088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6" y="1608242"/>
            <a:ext cx="2411760" cy="180882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" t="4235" r="11173" b="4235"/>
          <a:stretch/>
        </p:blipFill>
        <p:spPr>
          <a:xfrm>
            <a:off x="22036" y="3822669"/>
            <a:ext cx="2889488" cy="2570201"/>
          </a:xfrm>
          <a:prstGeom prst="ellipse">
            <a:avLst/>
          </a:prstGeom>
          <a:ln w="28575">
            <a:solidFill>
              <a:srgbClr val="FFC000"/>
            </a:solidFill>
          </a:ln>
        </p:spPr>
      </p:pic>
      <p:cxnSp>
        <p:nvCxnSpPr>
          <p:cNvPr id="16" name="Rechte verbindingslijn met pijl 15"/>
          <p:cNvCxnSpPr>
            <a:stCxn id="10" idx="6"/>
            <a:endCxn id="8" idx="2"/>
          </p:cNvCxnSpPr>
          <p:nvPr/>
        </p:nvCxnSpPr>
        <p:spPr>
          <a:xfrm flipV="1">
            <a:off x="2911524" y="4826848"/>
            <a:ext cx="422880" cy="280922"/>
          </a:xfrm>
          <a:prstGeom prst="straightConnector1">
            <a:avLst/>
          </a:prstGeom>
          <a:ln w="28575">
            <a:solidFill>
              <a:schemeClr val="accent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/>
          <p:cNvSpPr txBox="1"/>
          <p:nvPr/>
        </p:nvSpPr>
        <p:spPr>
          <a:xfrm>
            <a:off x="697360" y="1660158"/>
            <a:ext cx="109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Fish farm</a:t>
            </a:r>
            <a:endParaRPr lang="en-US" b="1" dirty="0"/>
          </a:p>
        </p:txBody>
      </p:sp>
      <p:sp>
        <p:nvSpPr>
          <p:cNvPr id="18" name="Tekstvak 17"/>
          <p:cNvSpPr txBox="1"/>
          <p:nvPr/>
        </p:nvSpPr>
        <p:spPr>
          <a:xfrm>
            <a:off x="3345834" y="2132856"/>
            <a:ext cx="1348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Bay of Piran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0" r="7685"/>
          <a:stretch/>
        </p:blipFill>
        <p:spPr bwMode="auto">
          <a:xfrm>
            <a:off x="5940152" y="2599512"/>
            <a:ext cx="3040380" cy="320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kstvak 21"/>
          <p:cNvSpPr txBox="1"/>
          <p:nvPr/>
        </p:nvSpPr>
        <p:spPr>
          <a:xfrm>
            <a:off x="6660232" y="32129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It</a:t>
            </a:r>
            <a:endParaRPr lang="en-US" b="1" dirty="0"/>
          </a:p>
        </p:txBody>
      </p:sp>
      <p:sp>
        <p:nvSpPr>
          <p:cNvPr id="23" name="Tekstvak 22"/>
          <p:cNvSpPr txBox="1"/>
          <p:nvPr/>
        </p:nvSpPr>
        <p:spPr>
          <a:xfrm>
            <a:off x="8172400" y="5430868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Hr</a:t>
            </a:r>
            <a:endParaRPr lang="en-US" b="1" dirty="0"/>
          </a:p>
        </p:txBody>
      </p:sp>
      <p:sp>
        <p:nvSpPr>
          <p:cNvPr id="24" name="Tekstvak 23"/>
          <p:cNvSpPr txBox="1"/>
          <p:nvPr/>
        </p:nvSpPr>
        <p:spPr>
          <a:xfrm>
            <a:off x="8549040" y="4776115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Sl</a:t>
            </a:r>
            <a:endParaRPr lang="en-US" b="1" dirty="0"/>
          </a:p>
        </p:txBody>
      </p:sp>
      <p:sp>
        <p:nvSpPr>
          <p:cNvPr id="26" name="Ovaal 25"/>
          <p:cNvSpPr/>
          <p:nvPr/>
        </p:nvSpPr>
        <p:spPr>
          <a:xfrm>
            <a:off x="7447991" y="4774490"/>
            <a:ext cx="462255" cy="49231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kstvak 24"/>
          <p:cNvSpPr txBox="1"/>
          <p:nvPr/>
        </p:nvSpPr>
        <p:spPr>
          <a:xfrm>
            <a:off x="6156176" y="4005064"/>
            <a:ext cx="1898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Northern Adriatic </a:t>
            </a:r>
            <a:br>
              <a:rPr lang="en-US" b="1" dirty="0" smtClean="0"/>
            </a:br>
            <a:r>
              <a:rPr lang="en-US" b="1" dirty="0" smtClean="0"/>
              <a:t>Sea</a:t>
            </a:r>
            <a:endParaRPr lang="en-US" b="1" dirty="0"/>
          </a:p>
        </p:txBody>
      </p:sp>
      <p:cxnSp>
        <p:nvCxnSpPr>
          <p:cNvPr id="28" name="Rechte verbindingslijn met pijl 27"/>
          <p:cNvCxnSpPr>
            <a:stCxn id="7" idx="3"/>
            <a:endCxn id="26" idx="1"/>
          </p:cNvCxnSpPr>
          <p:nvPr/>
        </p:nvCxnSpPr>
        <p:spPr>
          <a:xfrm>
            <a:off x="5535996" y="4210021"/>
            <a:ext cx="1979691" cy="636566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82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</a:t>
            </a:r>
            <a:endParaRPr lang="en-US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843049"/>
            <a:ext cx="3600000" cy="2370732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486-520A-4D50-91D2-B60C6BAA5EF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2250"/>
            <a:ext cx="3600000" cy="171562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919883"/>
            <a:ext cx="3600000" cy="172687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00" y="4791412"/>
            <a:ext cx="3600000" cy="174375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42250"/>
            <a:ext cx="3600000" cy="1485000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3797204" y="4800801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/>
              <a:t>Sparus</a:t>
            </a:r>
            <a:r>
              <a:rPr lang="en-US" b="1" i="1" dirty="0" smtClean="0"/>
              <a:t> </a:t>
            </a:r>
            <a:r>
              <a:rPr lang="en-US" b="1" i="1" dirty="0" err="1" smtClean="0"/>
              <a:t>aurata</a:t>
            </a:r>
            <a:endParaRPr lang="en-US" b="1" i="1" dirty="0"/>
          </a:p>
        </p:txBody>
      </p:sp>
      <p:sp>
        <p:nvSpPr>
          <p:cNvPr id="18" name="Tekstvak 17"/>
          <p:cNvSpPr txBox="1"/>
          <p:nvPr/>
        </p:nvSpPr>
        <p:spPr>
          <a:xfrm>
            <a:off x="753226" y="6238531"/>
            <a:ext cx="2060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/>
              <a:t>Pagellus</a:t>
            </a:r>
            <a:r>
              <a:rPr lang="en-US" b="1" i="1" dirty="0" smtClean="0"/>
              <a:t> </a:t>
            </a:r>
            <a:r>
              <a:rPr lang="en-US" b="1" i="1" dirty="0" err="1" smtClean="0"/>
              <a:t>erythrinus</a:t>
            </a:r>
            <a:endParaRPr lang="en-US" b="1" i="1" dirty="0"/>
          </a:p>
        </p:txBody>
      </p:sp>
      <p:sp>
        <p:nvSpPr>
          <p:cNvPr id="19" name="Tekstvak 18"/>
          <p:cNvSpPr txBox="1"/>
          <p:nvPr/>
        </p:nvSpPr>
        <p:spPr>
          <a:xfrm>
            <a:off x="5940152" y="6273313"/>
            <a:ext cx="2504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/>
              <a:t>Lithognathus</a:t>
            </a:r>
            <a:r>
              <a:rPr lang="en-US" b="1" i="1" dirty="0" smtClean="0"/>
              <a:t> </a:t>
            </a:r>
            <a:r>
              <a:rPr lang="en-US" b="1" i="1" dirty="0" err="1" smtClean="0"/>
              <a:t>mormyrus</a:t>
            </a:r>
            <a:endParaRPr lang="en-US" b="1" i="1" dirty="0"/>
          </a:p>
        </p:txBody>
      </p:sp>
      <p:sp>
        <p:nvSpPr>
          <p:cNvPr id="20" name="Tekstvak 19"/>
          <p:cNvSpPr txBox="1"/>
          <p:nvPr/>
        </p:nvSpPr>
        <p:spPr>
          <a:xfrm>
            <a:off x="674230" y="2977617"/>
            <a:ext cx="2218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Dicentrarchus labrax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525932" y="2761206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Liza </a:t>
            </a:r>
            <a:r>
              <a:rPr lang="en-US" b="1" i="1" dirty="0" err="1" smtClean="0"/>
              <a:t>aurata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27612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700808"/>
            <a:ext cx="8784976" cy="47525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sz="2600" dirty="0" err="1"/>
              <a:t>Situation</a:t>
            </a:r>
            <a:r>
              <a:rPr lang="nl-BE" sz="26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600" b="1" dirty="0"/>
              <a:t>Aim</a:t>
            </a:r>
            <a:r>
              <a:rPr lang="sl-SI" sz="2600" b="1" dirty="0"/>
              <a:t> </a:t>
            </a:r>
            <a:endParaRPr lang="nl-BE" sz="2600" b="1" dirty="0"/>
          </a:p>
          <a:p>
            <a:pPr>
              <a:lnSpc>
                <a:spcPct val="150000"/>
              </a:lnSpc>
            </a:pPr>
            <a:r>
              <a:rPr lang="en-US" sz="2600" dirty="0" smtClean="0"/>
              <a:t>Project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/>
              <a:t>Results</a:t>
            </a:r>
          </a:p>
          <a:p>
            <a:pPr lvl="1">
              <a:lnSpc>
                <a:spcPct val="150000"/>
              </a:lnSpc>
            </a:pPr>
            <a:r>
              <a:rPr lang="en-US" sz="2300" dirty="0"/>
              <a:t>General</a:t>
            </a:r>
          </a:p>
          <a:p>
            <a:pPr lvl="1">
              <a:lnSpc>
                <a:spcPct val="150000"/>
              </a:lnSpc>
            </a:pPr>
            <a:r>
              <a:rPr lang="en-US" sz="2300" dirty="0"/>
              <a:t>Variability of ingested items 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Discussion &amp; Conclusion</a:t>
            </a:r>
            <a:endParaRPr lang="en-US" sz="2600" dirty="0"/>
          </a:p>
          <a:p>
            <a:endParaRPr lang="en-US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486-520A-4D50-91D2-B60C6BAA5EF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2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 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700808"/>
            <a:ext cx="8784976" cy="4896544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Calibri" pitchFamily="34" charset="0"/>
                <a:cs typeface="Calibri" pitchFamily="34" charset="0"/>
              </a:rPr>
              <a:t>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valuate the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impact of fish farming on wild fish species, especially on their diet. </a:t>
            </a:r>
            <a:r>
              <a:rPr lang="sl-SI" sz="2000" dirty="0" err="1" smtClean="0">
                <a:latin typeface="Calibri" pitchFamily="34" charset="0"/>
                <a:cs typeface="Calibri" pitchFamily="34" charset="0"/>
              </a:rPr>
              <a:t>Fish</a:t>
            </a:r>
            <a:r>
              <a:rPr lang="sl-SI" sz="2000" dirty="0" smtClean="0">
                <a:latin typeface="Calibri" pitchFamily="34" charset="0"/>
                <a:cs typeface="Calibri" pitchFamily="34" charset="0"/>
              </a:rPr>
              <a:t> farm </a:t>
            </a:r>
            <a:r>
              <a:rPr lang="sl-SI" sz="2000" dirty="0" err="1" smtClean="0">
                <a:latin typeface="Calibri" pitchFamily="34" charset="0"/>
                <a:cs typeface="Calibri" pitchFamily="34" charset="0"/>
              </a:rPr>
              <a:t>can</a:t>
            </a:r>
            <a:r>
              <a:rPr lang="sl-SI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l-SI" sz="2000" dirty="0" err="1" smtClean="0">
                <a:latin typeface="Calibri" pitchFamily="34" charset="0"/>
                <a:cs typeface="Calibri" pitchFamily="34" charset="0"/>
              </a:rPr>
              <a:t>offer</a:t>
            </a:r>
            <a:r>
              <a:rPr lang="sl-SI" sz="2000" dirty="0" smtClean="0">
                <a:latin typeface="Calibri" pitchFamily="34" charset="0"/>
                <a:cs typeface="Calibri" pitchFamily="34" charset="0"/>
              </a:rPr>
              <a:t>: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1" algn="just"/>
            <a:r>
              <a:rPr lang="en-US" dirty="0" smtClean="0">
                <a:latin typeface="Calibri" pitchFamily="34" charset="0"/>
                <a:cs typeface="Calibri" pitchFamily="34" charset="0"/>
              </a:rPr>
              <a:t>shelter</a:t>
            </a:r>
            <a:r>
              <a:rPr lang="sl-SI" dirty="0" smtClean="0">
                <a:latin typeface="Calibri" pitchFamily="34" charset="0"/>
                <a:cs typeface="Calibri" pitchFamily="34" charset="0"/>
              </a:rPr>
              <a:t> with its hanging cages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 algn="just"/>
            <a:r>
              <a:rPr lang="en-US" dirty="0" smtClean="0">
                <a:latin typeface="Calibri" pitchFamily="34" charset="0"/>
                <a:cs typeface="Calibri" pitchFamily="34" charset="0"/>
              </a:rPr>
              <a:t>additional </a:t>
            </a:r>
            <a:r>
              <a:rPr lang="en-US" dirty="0">
                <a:latin typeface="Calibri" pitchFamily="34" charset="0"/>
                <a:cs typeface="Calibri" pitchFamily="34" charset="0"/>
              </a:rPr>
              <a:t>food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2" algn="just"/>
            <a:r>
              <a:rPr lang="en-US" dirty="0" smtClean="0">
                <a:latin typeface="Calibri" pitchFamily="34" charset="0"/>
                <a:cs typeface="Calibri" pitchFamily="34" charset="0"/>
              </a:rPr>
              <a:t>remaining fish pellets</a:t>
            </a:r>
          </a:p>
          <a:p>
            <a:pPr lvl="2" algn="just"/>
            <a:r>
              <a:rPr lang="en-US" dirty="0" smtClean="0">
                <a:latin typeface="Calibri" pitchFamily="34" charset="0"/>
                <a:cs typeface="Calibri" pitchFamily="34" charset="0"/>
              </a:rPr>
              <a:t>fouling </a:t>
            </a:r>
            <a:r>
              <a:rPr lang="sl-SI" dirty="0" err="1" smtClean="0">
                <a:latin typeface="Calibri" pitchFamily="34" charset="0"/>
                <a:cs typeface="Calibri" pitchFamily="34" charset="0"/>
              </a:rPr>
              <a:t>organisms</a:t>
            </a:r>
            <a:r>
              <a:rPr lang="sl-SI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on cages </a:t>
            </a:r>
          </a:p>
          <a:p>
            <a:pPr lvl="2" algn="just"/>
            <a:r>
              <a:rPr lang="en-US" dirty="0" smtClean="0">
                <a:latin typeface="Calibri" pitchFamily="34" charset="0"/>
                <a:cs typeface="Calibri" pitchFamily="34" charset="0"/>
              </a:rPr>
              <a:t>animals </a:t>
            </a:r>
            <a:r>
              <a:rPr lang="en-US" dirty="0">
                <a:latin typeface="Calibri" pitchFamily="34" charset="0"/>
                <a:cs typeface="Calibri" pitchFamily="34" charset="0"/>
              </a:rPr>
              <a:t>inhabiting the sediment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(in </a:t>
            </a:r>
            <a:r>
              <a:rPr lang="en-US" dirty="0">
                <a:latin typeface="Calibri" pitchFamily="34" charset="0"/>
                <a:cs typeface="Calibri" pitchFamily="34" charset="0"/>
              </a:rPr>
              <a:t>this locally more eutrophic ecosystem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.) </a:t>
            </a:r>
          </a:p>
          <a:p>
            <a:pPr lvl="2" algn="just"/>
            <a:endParaRPr lang="en-US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dirty="0" smtClean="0">
                <a:latin typeface="Calibri" pitchFamily="34" charset="0"/>
                <a:cs typeface="Calibri" pitchFamily="34" charset="0"/>
              </a:rPr>
              <a:t>Analyzing feeding </a:t>
            </a:r>
            <a:r>
              <a:rPr lang="en-US" dirty="0">
                <a:latin typeface="Calibri" pitchFamily="34" charset="0"/>
                <a:cs typeface="Calibri" pitchFamily="34" charset="0"/>
              </a:rPr>
              <a:t>habits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of fish in </a:t>
            </a:r>
            <a:r>
              <a:rPr lang="en-US" dirty="0">
                <a:latin typeface="Calibri" pitchFamily="34" charset="0"/>
                <a:cs typeface="Calibri" pitchFamily="34" charset="0"/>
              </a:rPr>
              <a:t>the Northern Adriatic Sea,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more specifically in the Portorož Fisheries Reserve in the Bay of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Piran,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by </a:t>
            </a:r>
            <a:r>
              <a:rPr lang="en-US" dirty="0">
                <a:latin typeface="Calibri" pitchFamily="34" charset="0"/>
                <a:cs typeface="Calibri" pitchFamily="34" charset="0"/>
              </a:rPr>
              <a:t>studying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stomach </a:t>
            </a:r>
            <a:r>
              <a:rPr lang="en-US" dirty="0">
                <a:latin typeface="Calibri" pitchFamily="34" charset="0"/>
                <a:cs typeface="Calibri" pitchFamily="34" charset="0"/>
              </a:rPr>
              <a:t>content of these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fish</a:t>
            </a:r>
            <a:r>
              <a:rPr lang="sl-SI" dirty="0" smtClean="0">
                <a:latin typeface="Calibri" pitchFamily="34" charset="0"/>
                <a:cs typeface="Calibri" pitchFamily="34" charset="0"/>
              </a:rPr>
              <a:t>, in </a:t>
            </a:r>
            <a:r>
              <a:rPr lang="sl-SI" dirty="0" err="1" smtClean="0">
                <a:latin typeface="Calibri" pitchFamily="34" charset="0"/>
                <a:cs typeface="Calibri" pitchFamily="34" charset="0"/>
              </a:rPr>
              <a:t>relation</a:t>
            </a:r>
            <a:r>
              <a:rPr lang="sl-SI" dirty="0" smtClean="0">
                <a:latin typeface="Calibri" pitchFamily="34" charset="0"/>
                <a:cs typeface="Calibri" pitchFamily="34" charset="0"/>
              </a:rPr>
              <a:t> to </a:t>
            </a:r>
            <a:r>
              <a:rPr lang="sl-SI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sl-SI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l-SI" dirty="0" err="1" smtClean="0">
                <a:latin typeface="Calibri" pitchFamily="34" charset="0"/>
                <a:cs typeface="Calibri" pitchFamily="34" charset="0"/>
              </a:rPr>
              <a:t>fish</a:t>
            </a:r>
            <a:r>
              <a:rPr lang="sl-SI" dirty="0" smtClean="0">
                <a:latin typeface="Calibri" pitchFamily="34" charset="0"/>
                <a:cs typeface="Calibri" pitchFamily="34" charset="0"/>
              </a:rPr>
              <a:t> farm and </a:t>
            </a:r>
            <a:r>
              <a:rPr lang="sl-SI" dirty="0" err="1" smtClean="0">
                <a:latin typeface="Calibri" pitchFamily="34" charset="0"/>
                <a:cs typeface="Calibri" pitchFamily="34" charset="0"/>
              </a:rPr>
              <a:t>season</a:t>
            </a:r>
            <a:r>
              <a:rPr lang="sl-SI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486-520A-4D50-91D2-B60C6BAA5EF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1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700808"/>
            <a:ext cx="8784976" cy="47525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sz="2600" dirty="0" err="1"/>
              <a:t>Situation</a:t>
            </a:r>
            <a:r>
              <a:rPr lang="nl-BE" sz="26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Aim</a:t>
            </a:r>
            <a:r>
              <a:rPr lang="sl-SI" sz="2600" dirty="0"/>
              <a:t> </a:t>
            </a:r>
            <a:endParaRPr lang="nl-BE" sz="2600" dirty="0"/>
          </a:p>
          <a:p>
            <a:pPr>
              <a:lnSpc>
                <a:spcPct val="150000"/>
              </a:lnSpc>
            </a:pPr>
            <a:r>
              <a:rPr lang="en-US" sz="2600" b="1" dirty="0" smtClean="0"/>
              <a:t>Project</a:t>
            </a:r>
            <a:endParaRPr lang="en-US" sz="2600" b="1" dirty="0"/>
          </a:p>
          <a:p>
            <a:pPr>
              <a:lnSpc>
                <a:spcPct val="150000"/>
              </a:lnSpc>
            </a:pPr>
            <a:r>
              <a:rPr lang="en-US" sz="2600" dirty="0"/>
              <a:t>Results</a:t>
            </a:r>
          </a:p>
          <a:p>
            <a:pPr lvl="1">
              <a:lnSpc>
                <a:spcPct val="150000"/>
              </a:lnSpc>
            </a:pPr>
            <a:r>
              <a:rPr lang="en-US" sz="2300" dirty="0"/>
              <a:t>General</a:t>
            </a:r>
          </a:p>
          <a:p>
            <a:pPr lvl="1">
              <a:lnSpc>
                <a:spcPct val="150000"/>
              </a:lnSpc>
            </a:pPr>
            <a:r>
              <a:rPr lang="en-US" sz="2300" dirty="0"/>
              <a:t>Variability of ingested items 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Discussion &amp; Conclusion</a:t>
            </a:r>
            <a:endParaRPr lang="en-US" sz="2600" dirty="0"/>
          </a:p>
          <a:p>
            <a:endParaRPr lang="en-US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486-520A-4D50-91D2-B60C6BAA5EF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3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486-520A-4D50-91D2-B60C6BAA5EF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5764"/>
            <a:ext cx="8722928" cy="518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04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Aangepast 6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FF0000"/>
      </a:accent1>
      <a:accent2>
        <a:srgbClr val="005DAF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ademiejaar xmlns="22e78e1c-e40d-4f35-8d6f-16ad3463fab3">2011-2012</Academiejaa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33941395550B43AA55D408D701C79D" ma:contentTypeVersion="1" ma:contentTypeDescription="Een nieuw document maken." ma:contentTypeScope="" ma:versionID="0445ddad62d2cbad843c982b382d9e03">
  <xsd:schema xmlns:xsd="http://www.w3.org/2001/XMLSchema" xmlns:xs="http://www.w3.org/2001/XMLSchema" xmlns:p="http://schemas.microsoft.com/office/2006/metadata/properties" xmlns:ns2="22e78e1c-e40d-4f35-8d6f-16ad3463fab3" targetNamespace="http://schemas.microsoft.com/office/2006/metadata/properties" ma:root="true" ma:fieldsID="90c86dbe49aa71adbf491604545909b5" ns2:_="">
    <xsd:import namespace="22e78e1c-e40d-4f35-8d6f-16ad3463fab3"/>
    <xsd:element name="properties">
      <xsd:complexType>
        <xsd:sequence>
          <xsd:element name="documentManagement">
            <xsd:complexType>
              <xsd:all>
                <xsd:element ref="ns2:Academieja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e78e1c-e40d-4f35-8d6f-16ad3463fab3" elementFormDefault="qualified">
    <xsd:import namespace="http://schemas.microsoft.com/office/2006/documentManagement/types"/>
    <xsd:import namespace="http://schemas.microsoft.com/office/infopath/2007/PartnerControls"/>
    <xsd:element name="Academiejaar" ma:index="8" nillable="true" ma:displayName="Academiejaar" ma:default="2011-2012" ma:description="Academiejaar" ma:format="Dropdown" ma:internalName="Academiejaar">
      <xsd:simpleType>
        <xsd:restriction base="dms:Choice">
          <xsd:enumeration value="2010-2011"/>
          <xsd:enumeration value="2011-2012"/>
          <xsd:enumeration value="2012-2013"/>
          <xsd:enumeration value="2013-2014"/>
          <xsd:enumeration value="2014-201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229029-F446-44D7-AEEE-0CC99638866F}">
  <ds:schemaRefs>
    <ds:schemaRef ds:uri="http://purl.org/dc/terms/"/>
    <ds:schemaRef ds:uri="22e78e1c-e40d-4f35-8d6f-16ad3463fab3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B257CED-3A51-49F3-858C-AF7634E1EC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CA463A-7114-4260-8450-4C4E2FA2ED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e78e1c-e40d-4f35-8d6f-16ad3463fa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2407</TotalTime>
  <Words>2380</Words>
  <Application>Microsoft Office PowerPoint</Application>
  <PresentationFormat>Diavoorstelling (4:3)</PresentationFormat>
  <Paragraphs>250</Paragraphs>
  <Slides>24</Slides>
  <Notes>24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0</vt:i4>
      </vt:variant>
      <vt:variant>
        <vt:lpstr>Diatitels</vt:lpstr>
      </vt:variant>
      <vt:variant>
        <vt:i4>24</vt:i4>
      </vt:variant>
    </vt:vector>
  </HeadingPairs>
  <TitlesOfParts>
    <vt:vector size="25" baseType="lpstr">
      <vt:lpstr>Decatur</vt:lpstr>
      <vt:lpstr>Impact of fish farming and seasons on the feeding ecology of commercial fish in the Portorož Fisheries Reserve</vt:lpstr>
      <vt:lpstr>Content</vt:lpstr>
      <vt:lpstr>Content</vt:lpstr>
      <vt:lpstr>Situation</vt:lpstr>
      <vt:lpstr>Situation</vt:lpstr>
      <vt:lpstr>Content</vt:lpstr>
      <vt:lpstr>Aim </vt:lpstr>
      <vt:lpstr>Content</vt:lpstr>
      <vt:lpstr>Project</vt:lpstr>
      <vt:lpstr>Experiment</vt:lpstr>
      <vt:lpstr>Project</vt:lpstr>
      <vt:lpstr>Project</vt:lpstr>
      <vt:lpstr>Content</vt:lpstr>
      <vt:lpstr>Results ~ General </vt:lpstr>
      <vt:lpstr>Content</vt:lpstr>
      <vt:lpstr>Liza aurata</vt:lpstr>
      <vt:lpstr>Dicentrarchus labrax</vt:lpstr>
      <vt:lpstr>Litoghnatus mormyrus</vt:lpstr>
      <vt:lpstr>Sparus aurata</vt:lpstr>
      <vt:lpstr>Pagellus erythrinus</vt:lpstr>
      <vt:lpstr>Content</vt:lpstr>
      <vt:lpstr>Discussion</vt:lpstr>
      <vt:lpstr>Conclusion</vt:lpstr>
      <vt:lpstr>Impact of fish farming and seasons on the feeding ecology of commercial fish in the Portorož Fisheries Reserve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fish farming and seasons on the feeding ecology of commercial fish in the Portorož Fisheries Reserve</dc:title>
  <dc:creator>Suzan Demuynck</dc:creator>
  <cp:lastModifiedBy>Demeyere Mieke</cp:lastModifiedBy>
  <cp:revision>100</cp:revision>
  <cp:lastPrinted>2012-06-17T13:30:22Z</cp:lastPrinted>
  <dcterms:created xsi:type="dcterms:W3CDTF">2012-06-11T15:31:58Z</dcterms:created>
  <dcterms:modified xsi:type="dcterms:W3CDTF">2012-06-21T11:57:21Z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0x0101003433941395550B43AA55D408D701C79D</vt:lpwstr>
  </property>
</Properties>
</file>