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56" r:id="rId2"/>
    <p:sldId id="259" r:id="rId3"/>
    <p:sldId id="282" r:id="rId4"/>
    <p:sldId id="257" r:id="rId5"/>
    <p:sldId id="261" r:id="rId6"/>
    <p:sldId id="262" r:id="rId7"/>
    <p:sldId id="284" r:id="rId8"/>
    <p:sldId id="296" r:id="rId9"/>
    <p:sldId id="264" r:id="rId10"/>
    <p:sldId id="300" r:id="rId11"/>
    <p:sldId id="265" r:id="rId12"/>
    <p:sldId id="285" r:id="rId13"/>
    <p:sldId id="301" r:id="rId14"/>
    <p:sldId id="287" r:id="rId15"/>
    <p:sldId id="267" r:id="rId16"/>
    <p:sldId id="295" r:id="rId17"/>
    <p:sldId id="283" r:id="rId18"/>
    <p:sldId id="272" r:id="rId19"/>
    <p:sldId id="273" r:id="rId20"/>
    <p:sldId id="277" r:id="rId21"/>
    <p:sldId id="278" r:id="rId22"/>
    <p:sldId id="280" r:id="rId23"/>
    <p:sldId id="292" r:id="rId24"/>
    <p:sldId id="299" r:id="rId25"/>
    <p:sldId id="298" r:id="rId26"/>
  </p:sldIdLst>
  <p:sldSz cx="9144000" cy="6858000" type="screen4x3"/>
  <p:notesSz cx="6858000" cy="9144000"/>
  <p:defaultTextStyle>
    <a:defPPr>
      <a:defRPr lang="nl-BE"/>
    </a:defPPr>
    <a:lvl1pPr marL="0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849" autoAdjust="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is.CIRLAM\Desktop\linearity%20hydrogen%20peroxid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is\Downloads\profiling%20glutaraldehyde%20(4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is\Desktop\profiling%20hydrogen%20peroxid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p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ir-fs-01\Home-Dirs\iris\Downloads\linearity%20hydrogen%20peroxid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38100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6713834396650964"/>
                  <c:y val="-0.1388856876047596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t-BR" sz="1400" baseline="0" dirty="0"/>
                      <a:t>y = 0,0017x + 8E-05
R² = 0,9999</a:t>
                    </a:r>
                    <a:endParaRPr lang="pt-BR" sz="1400" dirty="0"/>
                  </a:p>
                </c:rich>
              </c:tx>
              <c:numFmt formatCode="General" sourceLinked="0"/>
            </c:trendlineLbl>
          </c:trendline>
          <c:xVal>
            <c:numRef>
              <c:f>Sheet1!$C$42:$C$49</c:f>
              <c:numCache>
                <c:formatCode>0.00</c:formatCode>
                <c:ptCount val="8"/>
                <c:pt idx="0">
                  <c:v>4.4800000000000004</c:v>
                </c:pt>
                <c:pt idx="1">
                  <c:v>8.26</c:v>
                </c:pt>
                <c:pt idx="3">
                  <c:v>8.49</c:v>
                </c:pt>
                <c:pt idx="5">
                  <c:v>8.6300000000000008</c:v>
                </c:pt>
                <c:pt idx="6">
                  <c:v>10.37</c:v>
                </c:pt>
                <c:pt idx="7">
                  <c:v>17.09</c:v>
                </c:pt>
              </c:numCache>
            </c:numRef>
          </c:xVal>
          <c:yVal>
            <c:numRef>
              <c:f>Sheet1!$F$42:$F$49</c:f>
              <c:numCache>
                <c:formatCode>General</c:formatCode>
                <c:ptCount val="8"/>
                <c:pt idx="0">
                  <c:v>7.6099999999999996E-3</c:v>
                </c:pt>
                <c:pt idx="1">
                  <c:v>1.41E-2</c:v>
                </c:pt>
                <c:pt idx="3">
                  <c:v>1.46E-2</c:v>
                </c:pt>
                <c:pt idx="5">
                  <c:v>1.4800000000000001E-2</c:v>
                </c:pt>
                <c:pt idx="6">
                  <c:v>1.78E-2</c:v>
                </c:pt>
                <c:pt idx="7">
                  <c:v>2.9100000000000001E-2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57568"/>
        <c:axId val="102559744"/>
      </c:scatterChart>
      <c:valAx>
        <c:axId val="102557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Volume Cerium (IV) sulphate 0,1 M (mL)</a:t>
                </a:r>
              </a:p>
            </c:rich>
          </c:tx>
          <c:layout>
            <c:manualLayout>
              <c:xMode val="edge"/>
              <c:yMode val="edge"/>
              <c:x val="0.32681652393232902"/>
              <c:y val="0.84408583471318099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crossAx val="102559744"/>
        <c:crosses val="autoZero"/>
        <c:crossBetween val="midCat"/>
      </c:valAx>
      <c:valAx>
        <c:axId val="102559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Massa 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pure H</a:t>
                </a:r>
                <a:r>
                  <a:rPr lang="en-US" sz="9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sz="9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(g)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25575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 sz="1700" dirty="0" err="1" smtClean="0">
                <a:latin typeface="Arial" pitchFamily="34" charset="0"/>
                <a:cs typeface="Arial" pitchFamily="34" charset="0"/>
              </a:rPr>
              <a:t>Lineariteit</a:t>
            </a:r>
            <a:r>
              <a:rPr lang="nl-BE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sz="1700" dirty="0" err="1" smtClean="0">
                <a:latin typeface="Arial" pitchFamily="34" charset="0"/>
                <a:cs typeface="Arial" pitchFamily="34" charset="0"/>
              </a:rPr>
              <a:t>rinsing</a:t>
            </a:r>
            <a:r>
              <a:rPr lang="nl-BE" sz="1700" dirty="0" smtClean="0">
                <a:latin typeface="Arial" pitchFamily="34" charset="0"/>
                <a:cs typeface="Arial" pitchFamily="34" charset="0"/>
              </a:rPr>
              <a:t> solution 2</a:t>
            </a:r>
            <a:endParaRPr lang="nl-BE" sz="1700" dirty="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21093846231733862"/>
                  <c:y val="0.277353463169097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>
                      <a:latin typeface="Arial" pitchFamily="34" charset="0"/>
                      <a:cs typeface="Arial" pitchFamily="34" charset="0"/>
                    </a:defRPr>
                  </a:pPr>
                  <a:endParaRPr lang="nl-BE"/>
                </a:p>
              </c:txPr>
            </c:trendlineLbl>
          </c:trendline>
          <c:xVal>
            <c:numRef>
              <c:f>'[profiling glutaraldehyde (4).xlsx]poging 2'!$D$38:$D$43</c:f>
              <c:numCache>
                <c:formatCode>General</c:formatCode>
                <c:ptCount val="6"/>
                <c:pt idx="0">
                  <c:v>1.95</c:v>
                </c:pt>
                <c:pt idx="1">
                  <c:v>2.98</c:v>
                </c:pt>
                <c:pt idx="2">
                  <c:v>3.09</c:v>
                </c:pt>
                <c:pt idx="3">
                  <c:v>2.3199999999999998</c:v>
                </c:pt>
                <c:pt idx="4">
                  <c:v>2.2599999999999998</c:v>
                </c:pt>
                <c:pt idx="5">
                  <c:v>1.76</c:v>
                </c:pt>
              </c:numCache>
            </c:numRef>
          </c:xVal>
          <c:yVal>
            <c:numRef>
              <c:f>'[profiling glutaraldehyde (4).xlsx]poging 2'!$E$38:$E$43</c:f>
              <c:numCache>
                <c:formatCode>General</c:formatCode>
                <c:ptCount val="6"/>
                <c:pt idx="0">
                  <c:v>3.3</c:v>
                </c:pt>
                <c:pt idx="1">
                  <c:v>5.0999999999999996</c:v>
                </c:pt>
                <c:pt idx="2">
                  <c:v>5.31</c:v>
                </c:pt>
                <c:pt idx="3">
                  <c:v>3.93</c:v>
                </c:pt>
                <c:pt idx="4">
                  <c:v>3.82</c:v>
                </c:pt>
                <c:pt idx="5">
                  <c:v>2.97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79584"/>
        <c:axId val="102598144"/>
      </c:scatterChart>
      <c:valAx>
        <c:axId val="102579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Volume Cerium (IV) sulphate 0,1 M (mL)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2598144"/>
        <c:crosses val="autoZero"/>
        <c:crossBetween val="midCat"/>
      </c:valAx>
      <c:valAx>
        <c:axId val="1025981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Massa 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pure H</a:t>
                </a:r>
                <a:r>
                  <a:rPr lang="en-US" sz="105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sz="1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(mg)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25795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 sz="1700" dirty="0" err="1" smtClean="0">
                <a:latin typeface="Arial" pitchFamily="34" charset="0"/>
                <a:cs typeface="Arial" pitchFamily="34" charset="0"/>
              </a:rPr>
              <a:t>Lineariteit</a:t>
            </a:r>
            <a:r>
              <a:rPr lang="nl-BE" sz="17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sz="1700" baseline="0" dirty="0" err="1" smtClean="0">
                <a:latin typeface="Arial" pitchFamily="34" charset="0"/>
                <a:cs typeface="Arial" pitchFamily="34" charset="0"/>
              </a:rPr>
              <a:t>residue</a:t>
            </a:r>
            <a:r>
              <a:rPr lang="nl-BE" sz="1700" baseline="0" dirty="0" smtClean="0">
                <a:latin typeface="Arial" pitchFamily="34" charset="0"/>
                <a:cs typeface="Arial" pitchFamily="34" charset="0"/>
              </a:rPr>
              <a:t> solution</a:t>
            </a:r>
            <a:endParaRPr lang="nl-BE" sz="1700" dirty="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2345834498593387"/>
                  <c:y val="0.27013863538971861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>
                      <a:latin typeface="Arial" pitchFamily="34" charset="0"/>
                      <a:cs typeface="Arial" pitchFamily="34" charset="0"/>
                    </a:defRPr>
                  </a:pPr>
                  <a:endParaRPr lang="nl-BE"/>
                </a:p>
              </c:txPr>
            </c:trendlineLbl>
          </c:trendline>
          <c:xVal>
            <c:numRef>
              <c:f>Blad2!$A$21:$A$25</c:f>
              <c:numCache>
                <c:formatCode>General</c:formatCode>
                <c:ptCount val="5"/>
                <c:pt idx="0">
                  <c:v>1.99</c:v>
                </c:pt>
                <c:pt idx="1">
                  <c:v>3.26</c:v>
                </c:pt>
                <c:pt idx="2">
                  <c:v>7.05</c:v>
                </c:pt>
                <c:pt idx="3">
                  <c:v>2.85</c:v>
                </c:pt>
                <c:pt idx="4">
                  <c:v>2.2799999999999998</c:v>
                </c:pt>
              </c:numCache>
            </c:numRef>
          </c:xVal>
          <c:yVal>
            <c:numRef>
              <c:f>Blad2!$B$21:$B$25</c:f>
              <c:numCache>
                <c:formatCode>General</c:formatCode>
                <c:ptCount val="5"/>
                <c:pt idx="0">
                  <c:v>8.2500000000000004E-2</c:v>
                </c:pt>
                <c:pt idx="1">
                  <c:v>0.13900000000000001</c:v>
                </c:pt>
                <c:pt idx="2">
                  <c:v>0.29799999999999999</c:v>
                </c:pt>
                <c:pt idx="3">
                  <c:v>0.11799999999999999</c:v>
                </c:pt>
                <c:pt idx="4">
                  <c:v>9.6799999999999997E-2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627584"/>
        <c:axId val="102629760"/>
      </c:scatterChart>
      <c:valAx>
        <c:axId val="102627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l-BE" sz="1400" dirty="0">
                    <a:latin typeface="Arial" pitchFamily="34" charset="0"/>
                    <a:cs typeface="Arial" pitchFamily="34" charset="0"/>
                  </a:rPr>
                  <a:t>Volume Cerium (IV) sulphate 0,0025 M (</a:t>
                </a:r>
                <a:r>
                  <a:rPr lang="nl-BE" sz="1400" dirty="0" err="1">
                    <a:latin typeface="Arial" pitchFamily="34" charset="0"/>
                    <a:cs typeface="Arial" pitchFamily="34" charset="0"/>
                  </a:rPr>
                  <a:t>mL</a:t>
                </a:r>
                <a:r>
                  <a:rPr lang="nl-BE" sz="1400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2629760"/>
        <c:crosses val="autoZero"/>
        <c:crossBetween val="midCat"/>
      </c:valAx>
      <c:valAx>
        <c:axId val="1026297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nl-BE" sz="1400" dirty="0" smtClean="0">
                    <a:latin typeface="Arial" pitchFamily="34" charset="0"/>
                    <a:cs typeface="Arial" pitchFamily="34" charset="0"/>
                  </a:rPr>
                  <a:t>Massa </a:t>
                </a:r>
                <a:r>
                  <a:rPr lang="nl-BE" sz="1400" dirty="0">
                    <a:latin typeface="Arial" pitchFamily="34" charset="0"/>
                    <a:cs typeface="Arial" pitchFamily="34" charset="0"/>
                  </a:rPr>
                  <a:t>pure H</a:t>
                </a:r>
                <a:r>
                  <a:rPr lang="nl-BE" sz="1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nl-BE" sz="1400" dirty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nl-BE" sz="1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nl-BE" sz="1400" dirty="0">
                    <a:latin typeface="Arial" pitchFamily="34" charset="0"/>
                    <a:cs typeface="Arial" pitchFamily="34" charset="0"/>
                  </a:rPr>
                  <a:t> (mg</a:t>
                </a:r>
                <a:r>
                  <a:rPr lang="nl-BE" dirty="0"/>
                  <a:t>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26275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Blad1!$B$2:$B$4</c:f>
              <c:strCache>
                <c:ptCount val="3"/>
                <c:pt idx="0">
                  <c:v>1 x applicatie</c:v>
                </c:pt>
                <c:pt idx="1">
                  <c:v>5 x applicatie</c:v>
                </c:pt>
                <c:pt idx="2">
                  <c:v>10 x applicatie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2.96</c:v>
                </c:pt>
                <c:pt idx="1">
                  <c:v>6.21</c:v>
                </c:pt>
                <c:pt idx="2">
                  <c:v>5.88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696832"/>
        <c:axId val="102699008"/>
      </c:barChart>
      <c:catAx>
        <c:axId val="102696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Applicaties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majorTickMark val="out"/>
        <c:minorTickMark val="none"/>
        <c:tickLblPos val="nextTo"/>
        <c:crossAx val="102699008"/>
        <c:crosses val="autoZero"/>
        <c:auto val="1"/>
        <c:lblAlgn val="ctr"/>
        <c:lblOffset val="100"/>
        <c:noMultiLvlLbl val="0"/>
      </c:catAx>
      <c:valAx>
        <c:axId val="1026990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mg/m² H</a:t>
                </a:r>
                <a:r>
                  <a:rPr lang="en-US" sz="1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sz="1000" dirty="0">
                    <a:latin typeface="Arial" pitchFamily="34" charset="0"/>
                    <a:cs typeface="Arial" pitchFamily="34" charset="0"/>
                  </a:rPr>
                  <a:t>2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269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38100">
              <a:noFill/>
            </a:ln>
          </c:spPr>
          <c:trendline>
            <c:trendlineType val="poly"/>
            <c:order val="4"/>
            <c:dispRSqr val="0"/>
            <c:dispEq val="0"/>
          </c:trendline>
          <c:xVal>
            <c:numRef>
              <c:f>'[linearity hydrogen peroxide.xlsx]Sheet1'!$A$82:$A$87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20</c:v>
                </c:pt>
                <c:pt idx="4">
                  <c:v>35</c:v>
                </c:pt>
                <c:pt idx="5">
                  <c:v>50</c:v>
                </c:pt>
              </c:numCache>
            </c:numRef>
          </c:xVal>
          <c:yVal>
            <c:numRef>
              <c:f>'[linearity hydrogen peroxide.xlsx]Sheet1'!$E$82:$E$87</c:f>
              <c:numCache>
                <c:formatCode>General</c:formatCode>
                <c:ptCount val="6"/>
                <c:pt idx="0">
                  <c:v>0.13400000000000001</c:v>
                </c:pt>
                <c:pt idx="1">
                  <c:v>0.248</c:v>
                </c:pt>
                <c:pt idx="2">
                  <c:v>0.85699999999999998</c:v>
                </c:pt>
                <c:pt idx="3">
                  <c:v>6.92</c:v>
                </c:pt>
                <c:pt idx="4">
                  <c:v>13.2</c:v>
                </c:pt>
                <c:pt idx="5">
                  <c:v>14.32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750848"/>
        <c:axId val="102757120"/>
      </c:scatterChart>
      <c:valAx>
        <c:axId val="102750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waterstofperoxide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latin typeface="Arial" pitchFamily="34" charset="0"/>
                    <a:cs typeface="Arial" pitchFamily="34" charset="0"/>
                  </a:rPr>
                  <a:t>aangebracht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(%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2757120"/>
        <c:crosses val="autoZero"/>
        <c:crossBetween val="midCat"/>
      </c:valAx>
      <c:valAx>
        <c:axId val="1027571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Massa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residu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 H</a:t>
                </a:r>
                <a:r>
                  <a:rPr lang="en-US" sz="1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sz="9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(mg)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27508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21253-6DAA-4F27-B747-F1CA7B742F27}" type="doc">
      <dgm:prSet loTypeId="urn:microsoft.com/office/officeart/2005/8/layout/hList6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nl-BE"/>
        </a:p>
      </dgm:t>
    </dgm:pt>
    <dgm:pt modelId="{0D189B22-825E-4CF9-9B92-F2C5320176FA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sz="2000" b="1" dirty="0" smtClean="0">
              <a:latin typeface="Arial" pitchFamily="34" charset="0"/>
              <a:cs typeface="Arial" pitchFamily="34" charset="0"/>
            </a:rPr>
            <a:t>1) APPLICATIE</a:t>
          </a:r>
          <a:endParaRPr lang="nl-BE" sz="2000" b="1" dirty="0">
            <a:latin typeface="Arial" pitchFamily="34" charset="0"/>
            <a:cs typeface="Arial" pitchFamily="34" charset="0"/>
          </a:endParaRPr>
        </a:p>
      </dgm:t>
    </dgm:pt>
    <dgm:pt modelId="{ED4FBCD0-E50E-4EFA-BBD0-E230F2EE6E2B}" type="parTrans" cxnId="{C75D9079-3CDF-40FF-8393-C74A2856A54B}">
      <dgm:prSet/>
      <dgm:spPr/>
      <dgm:t>
        <a:bodyPr/>
        <a:lstStyle/>
        <a:p>
          <a:endParaRPr lang="nl-BE"/>
        </a:p>
      </dgm:t>
    </dgm:pt>
    <dgm:pt modelId="{09C84AAA-CB28-4D63-BBCA-A4FCC372F7CD}" type="sibTrans" cxnId="{C75D9079-3CDF-40FF-8393-C74A2856A54B}">
      <dgm:prSet/>
      <dgm:spPr/>
      <dgm:t>
        <a:bodyPr/>
        <a:lstStyle/>
        <a:p>
          <a:endParaRPr lang="nl-BE"/>
        </a:p>
      </dgm:t>
    </dgm:pt>
    <dgm:pt modelId="{1FDA03EE-0D4D-4AA2-93C6-0C9203BA382B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sz="1700" dirty="0" smtClean="0">
              <a:latin typeface="Arial" pitchFamily="34" charset="0"/>
              <a:cs typeface="Arial" pitchFamily="34" charset="0"/>
            </a:rPr>
            <a:t>Plaats inox plaat </a:t>
          </a:r>
          <a:br>
            <a:rPr lang="nl-BE" sz="1700" dirty="0" smtClean="0">
              <a:latin typeface="Arial" pitchFamily="34" charset="0"/>
              <a:cs typeface="Arial" pitchFamily="34" charset="0"/>
            </a:rPr>
          </a:br>
          <a:r>
            <a:rPr lang="nl-BE" sz="1700" dirty="0" smtClean="0">
              <a:latin typeface="Arial" pitchFamily="34" charset="0"/>
              <a:cs typeface="Arial" pitchFamily="34" charset="0"/>
            </a:rPr>
            <a:t>(30 x 30 cm) in plastieken container</a:t>
          </a:r>
          <a:endParaRPr lang="nl-BE" sz="1700" dirty="0"/>
        </a:p>
      </dgm:t>
    </dgm:pt>
    <dgm:pt modelId="{B21CB45E-53D6-4FE3-BA56-2F88F291F113}" type="parTrans" cxnId="{17845773-6DDC-4AE4-9731-9A594FCAC07A}">
      <dgm:prSet/>
      <dgm:spPr/>
      <dgm:t>
        <a:bodyPr/>
        <a:lstStyle/>
        <a:p>
          <a:endParaRPr lang="nl-BE"/>
        </a:p>
      </dgm:t>
    </dgm:pt>
    <dgm:pt modelId="{6F458CBB-882C-4CC6-8AE4-9FE3E2F97075}" type="sibTrans" cxnId="{17845773-6DDC-4AE4-9731-9A594FCAC07A}">
      <dgm:prSet/>
      <dgm:spPr/>
      <dgm:t>
        <a:bodyPr/>
        <a:lstStyle/>
        <a:p>
          <a:endParaRPr lang="nl-BE"/>
        </a:p>
      </dgm:t>
    </dgm:pt>
    <dgm:pt modelId="{68A0DCDA-F27F-4A07-9635-7B6DFE9F0234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sz="1700" smtClean="0">
              <a:latin typeface="Arial" pitchFamily="34" charset="0"/>
              <a:cs typeface="Arial" pitchFamily="34" charset="0"/>
            </a:rPr>
            <a:t>Breng product </a:t>
          </a:r>
          <a:br>
            <a:rPr lang="nl-BE" sz="1700" smtClean="0">
              <a:latin typeface="Arial" pitchFamily="34" charset="0"/>
              <a:cs typeface="Arial" pitchFamily="34" charset="0"/>
            </a:rPr>
          </a:br>
          <a:r>
            <a:rPr lang="nl-BE" sz="1700" smtClean="0">
              <a:latin typeface="Arial" pitchFamily="34" charset="0"/>
              <a:cs typeface="Arial" pitchFamily="34" charset="0"/>
            </a:rPr>
            <a:t>aan op plaat </a:t>
          </a:r>
          <a:br>
            <a:rPr lang="nl-BE" sz="1700" smtClean="0">
              <a:latin typeface="Arial" pitchFamily="34" charset="0"/>
              <a:cs typeface="Arial" pitchFamily="34" charset="0"/>
            </a:rPr>
          </a:br>
          <a:r>
            <a:rPr lang="nl-BE" sz="1700" smtClean="0">
              <a:latin typeface="Arial" pitchFamily="34" charset="0"/>
              <a:cs typeface="Arial" pitchFamily="34" charset="0"/>
            </a:rPr>
            <a:t>(spray head)</a:t>
          </a:r>
          <a:endParaRPr lang="nl-BE" sz="1700" dirty="0">
            <a:latin typeface="Arial" pitchFamily="34" charset="0"/>
            <a:cs typeface="Arial" pitchFamily="34" charset="0"/>
          </a:endParaRPr>
        </a:p>
      </dgm:t>
    </dgm:pt>
    <dgm:pt modelId="{C744C268-70C8-4FAF-A440-B0F50BD3A044}" type="parTrans" cxnId="{072420A3-5916-4C42-9080-5E87B08C5466}">
      <dgm:prSet/>
      <dgm:spPr/>
      <dgm:t>
        <a:bodyPr/>
        <a:lstStyle/>
        <a:p>
          <a:endParaRPr lang="nl-BE"/>
        </a:p>
      </dgm:t>
    </dgm:pt>
    <dgm:pt modelId="{D97756CA-7E98-4BFB-B6F3-208E57E8543C}" type="sibTrans" cxnId="{072420A3-5916-4C42-9080-5E87B08C5466}">
      <dgm:prSet/>
      <dgm:spPr/>
      <dgm:t>
        <a:bodyPr/>
        <a:lstStyle/>
        <a:p>
          <a:endParaRPr lang="nl-BE"/>
        </a:p>
      </dgm:t>
    </dgm:pt>
    <dgm:pt modelId="{78DADC77-226F-4BED-A4AF-20AF1A4A1C27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sz="2000" b="1" smtClean="0">
              <a:latin typeface="Arial" pitchFamily="34" charset="0"/>
              <a:cs typeface="Arial" pitchFamily="34" charset="0"/>
            </a:rPr>
            <a:t>2) REINIGINGSTAP</a:t>
          </a:r>
          <a:endParaRPr lang="nl-BE" sz="2000" b="1" dirty="0">
            <a:latin typeface="Arial" pitchFamily="34" charset="0"/>
            <a:cs typeface="Arial" pitchFamily="34" charset="0"/>
          </a:endParaRPr>
        </a:p>
      </dgm:t>
    </dgm:pt>
    <dgm:pt modelId="{A06BD2DA-646C-45A9-A5E5-2CD7C772EF2F}" type="parTrans" cxnId="{68DE911C-E5E1-4CA5-89D8-77397EEE05B4}">
      <dgm:prSet/>
      <dgm:spPr/>
      <dgm:t>
        <a:bodyPr/>
        <a:lstStyle/>
        <a:p>
          <a:endParaRPr lang="nl-BE"/>
        </a:p>
      </dgm:t>
    </dgm:pt>
    <dgm:pt modelId="{A88B0F89-FBD5-4A17-A392-79AB1E0EF6BF}" type="sibTrans" cxnId="{68DE911C-E5E1-4CA5-89D8-77397EEE05B4}">
      <dgm:prSet/>
      <dgm:spPr/>
      <dgm:t>
        <a:bodyPr/>
        <a:lstStyle/>
        <a:p>
          <a:endParaRPr lang="nl-BE"/>
        </a:p>
      </dgm:t>
    </dgm:pt>
    <dgm:pt modelId="{10DDCA1F-0BE0-4CD8-87F8-36DE1A703188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sz="2000" b="1" kern="1200" smtClean="0">
              <a:latin typeface="Arial" pitchFamily="34" charset="0"/>
              <a:cs typeface="Arial" pitchFamily="34" charset="0"/>
            </a:rPr>
            <a:t>3) RESIDUESTAP</a:t>
          </a:r>
          <a:endParaRPr lang="nl-BE" sz="2000" b="1" kern="1200" dirty="0">
            <a:latin typeface="Arial" pitchFamily="34" charset="0"/>
            <a:cs typeface="Arial" pitchFamily="34" charset="0"/>
          </a:endParaRPr>
        </a:p>
      </dgm:t>
    </dgm:pt>
    <dgm:pt modelId="{291868A4-C8A5-4FC6-9042-4282045EFB0A}" type="parTrans" cxnId="{16D10E7B-AFA7-4189-96F4-657655B1A75B}">
      <dgm:prSet/>
      <dgm:spPr/>
      <dgm:t>
        <a:bodyPr/>
        <a:lstStyle/>
        <a:p>
          <a:endParaRPr lang="nl-BE"/>
        </a:p>
      </dgm:t>
    </dgm:pt>
    <dgm:pt modelId="{41960085-828D-47E4-9978-CE0B85899057}" type="sibTrans" cxnId="{16D10E7B-AFA7-4189-96F4-657655B1A75B}">
      <dgm:prSet/>
      <dgm:spPr/>
      <dgm:t>
        <a:bodyPr/>
        <a:lstStyle/>
        <a:p>
          <a:endParaRPr lang="nl-BE"/>
        </a:p>
      </dgm:t>
    </dgm:pt>
    <dgm:pt modelId="{C1E03829-4B4C-4CEB-905A-A0B2E4FE57D7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sz="1700" kern="1200" smtClean="0">
              <a:latin typeface="Arial" pitchFamily="34" charset="0"/>
              <a:cs typeface="Arial" pitchFamily="34" charset="0"/>
            </a:rPr>
            <a:t>Reinig en droog container</a:t>
          </a:r>
          <a:endParaRPr lang="nl-BE" sz="1700" kern="1200" dirty="0">
            <a:latin typeface="Arial" pitchFamily="34" charset="0"/>
            <a:cs typeface="Arial" pitchFamily="34" charset="0"/>
          </a:endParaRPr>
        </a:p>
      </dgm:t>
    </dgm:pt>
    <dgm:pt modelId="{243869CF-D81F-4BAC-9B4E-1BE3AAB6383D}" type="parTrans" cxnId="{51FEF256-636D-445D-A949-5ED85AE87AA9}">
      <dgm:prSet/>
      <dgm:spPr/>
      <dgm:t>
        <a:bodyPr/>
        <a:lstStyle/>
        <a:p>
          <a:endParaRPr lang="nl-BE"/>
        </a:p>
      </dgm:t>
    </dgm:pt>
    <dgm:pt modelId="{DB0B75FE-EAE1-46FB-947F-FB4C9F5E4165}" type="sibTrans" cxnId="{51FEF256-636D-445D-A949-5ED85AE87AA9}">
      <dgm:prSet/>
      <dgm:spPr/>
      <dgm:t>
        <a:bodyPr/>
        <a:lstStyle/>
        <a:p>
          <a:endParaRPr lang="nl-BE"/>
        </a:p>
      </dgm:t>
    </dgm:pt>
    <dgm:pt modelId="{3027FC6C-A6C8-4442-85B0-D7E33A3A54E3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sz="1700" kern="1200" smtClean="0">
              <a:latin typeface="Arial" pitchFamily="34" charset="0"/>
              <a:cs typeface="Arial" pitchFamily="34" charset="0"/>
            </a:rPr>
            <a:t>Recupereer oplossing in klein potje </a:t>
          </a:r>
          <a:br>
            <a:rPr lang="nl-BE" sz="1700" kern="1200" smtClean="0">
              <a:latin typeface="Arial" pitchFamily="34" charset="0"/>
              <a:cs typeface="Arial" pitchFamily="34" charset="0"/>
            </a:rPr>
          </a:br>
          <a:r>
            <a:rPr lang="nl-BE" sz="1700" b="1" kern="1200" smtClean="0">
              <a:latin typeface="Arial" pitchFamily="34" charset="0"/>
              <a:cs typeface="Arial" pitchFamily="34" charset="0"/>
            </a:rPr>
            <a:t>(residue solution</a:t>
          </a:r>
          <a:r>
            <a:rPr lang="nl-BE" sz="1500" b="1" kern="1200" smtClean="0">
              <a:latin typeface="Arial" pitchFamily="34" charset="0"/>
              <a:cs typeface="Arial" pitchFamily="34" charset="0"/>
            </a:rPr>
            <a:t>) </a:t>
          </a:r>
          <a:endParaRPr lang="nl-BE" sz="1500" b="1" kern="1200" dirty="0">
            <a:latin typeface="Arial" pitchFamily="34" charset="0"/>
            <a:cs typeface="Arial" pitchFamily="34" charset="0"/>
          </a:endParaRPr>
        </a:p>
      </dgm:t>
    </dgm:pt>
    <dgm:pt modelId="{61F43AE4-BAD4-4E05-82CD-660D88B533A6}" type="parTrans" cxnId="{E419073E-28A3-425E-A477-CB20C390887E}">
      <dgm:prSet/>
      <dgm:spPr/>
      <dgm:t>
        <a:bodyPr/>
        <a:lstStyle/>
        <a:p>
          <a:endParaRPr lang="nl-BE"/>
        </a:p>
      </dgm:t>
    </dgm:pt>
    <dgm:pt modelId="{918DE7BE-8F86-441D-A151-4BF3ECA8A1DF}" type="sibTrans" cxnId="{E419073E-28A3-425E-A477-CB20C390887E}">
      <dgm:prSet/>
      <dgm:spPr/>
      <dgm:t>
        <a:bodyPr/>
        <a:lstStyle/>
        <a:p>
          <a:endParaRPr lang="nl-BE"/>
        </a:p>
      </dgm:t>
    </dgm:pt>
    <dgm:pt modelId="{44C4ED62-D645-43BC-97DC-F8336631703D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sz="1700" dirty="0" smtClean="0">
              <a:latin typeface="Arial" pitchFamily="34" charset="0"/>
              <a:cs typeface="Arial" pitchFamily="34" charset="0"/>
            </a:rPr>
            <a:t>Wacht x minuten</a:t>
          </a:r>
          <a:br>
            <a:rPr lang="nl-BE" sz="1700" dirty="0" smtClean="0">
              <a:latin typeface="Arial" pitchFamily="34" charset="0"/>
              <a:cs typeface="Arial" pitchFamily="34" charset="0"/>
            </a:rPr>
          </a:br>
          <a:r>
            <a:rPr lang="nl-BE" sz="1700" dirty="0" smtClean="0">
              <a:latin typeface="Arial" pitchFamily="34" charset="0"/>
              <a:cs typeface="Arial" pitchFamily="34" charset="0"/>
            </a:rPr>
            <a:t>(contacttijd) </a:t>
          </a:r>
          <a:endParaRPr lang="nl-BE" sz="1700" dirty="0">
            <a:latin typeface="Arial" pitchFamily="34" charset="0"/>
            <a:cs typeface="Arial" pitchFamily="34" charset="0"/>
          </a:endParaRPr>
        </a:p>
      </dgm:t>
    </dgm:pt>
    <dgm:pt modelId="{D8AE6EF0-FA86-42D0-9B6F-3E62F61DBFE8}" type="parTrans" cxnId="{B97CB7ED-8AF5-4FBD-BC8A-36720A98F851}">
      <dgm:prSet/>
      <dgm:spPr/>
      <dgm:t>
        <a:bodyPr/>
        <a:lstStyle/>
        <a:p>
          <a:endParaRPr lang="nl-BE"/>
        </a:p>
      </dgm:t>
    </dgm:pt>
    <dgm:pt modelId="{8AD64091-E9A2-4164-A86A-75189BB52AD3}" type="sibTrans" cxnId="{B97CB7ED-8AF5-4FBD-BC8A-36720A98F851}">
      <dgm:prSet/>
      <dgm:spPr/>
      <dgm:t>
        <a:bodyPr/>
        <a:lstStyle/>
        <a:p>
          <a:endParaRPr lang="nl-BE"/>
        </a:p>
      </dgm:t>
    </dgm:pt>
    <dgm:pt modelId="{56B0B080-98F6-4CA4-8A68-A6673977A675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sz="1700" dirty="0" smtClean="0">
              <a:latin typeface="Arial" pitchFamily="34" charset="0"/>
              <a:cs typeface="Arial" pitchFamily="34" charset="0"/>
            </a:rPr>
            <a:t>Reinig container met </a:t>
          </a:r>
          <a:br>
            <a:rPr lang="nl-BE" sz="1700" dirty="0" smtClean="0">
              <a:latin typeface="Arial" pitchFamily="34" charset="0"/>
              <a:cs typeface="Arial" pitchFamily="34" charset="0"/>
            </a:rPr>
          </a:br>
          <a:r>
            <a:rPr lang="nl-BE" sz="1700" dirty="0" smtClean="0">
              <a:latin typeface="Arial" pitchFamily="34" charset="0"/>
              <a:cs typeface="Arial" pitchFamily="34" charset="0"/>
            </a:rPr>
            <a:t>50 </a:t>
          </a:r>
          <a:r>
            <a:rPr lang="nl-BE" sz="1700" dirty="0" err="1" smtClean="0">
              <a:latin typeface="Arial" pitchFamily="34" charset="0"/>
              <a:cs typeface="Arial" pitchFamily="34" charset="0"/>
            </a:rPr>
            <a:t>mL</a:t>
          </a:r>
          <a:r>
            <a:rPr lang="nl-BE" sz="1700" dirty="0" smtClean="0">
              <a:latin typeface="Arial" pitchFamily="34" charset="0"/>
              <a:cs typeface="Arial" pitchFamily="34" charset="0"/>
            </a:rPr>
            <a:t> water </a:t>
          </a:r>
          <a:endParaRPr lang="nl-BE" sz="1700" dirty="0">
            <a:latin typeface="Arial" pitchFamily="34" charset="0"/>
            <a:cs typeface="Arial" pitchFamily="34" charset="0"/>
          </a:endParaRPr>
        </a:p>
      </dgm:t>
    </dgm:pt>
    <dgm:pt modelId="{762A22CE-EE96-47BB-9FA5-C3F63B2F3D8B}" type="parTrans" cxnId="{D11FB260-BA71-4019-87EC-656078B2CA1B}">
      <dgm:prSet/>
      <dgm:spPr/>
      <dgm:t>
        <a:bodyPr/>
        <a:lstStyle/>
        <a:p>
          <a:endParaRPr lang="nl-BE"/>
        </a:p>
      </dgm:t>
    </dgm:pt>
    <dgm:pt modelId="{7B69677F-CDE2-4AAB-A2DE-B7990AE58229}" type="sibTrans" cxnId="{D11FB260-BA71-4019-87EC-656078B2CA1B}">
      <dgm:prSet/>
      <dgm:spPr/>
      <dgm:t>
        <a:bodyPr/>
        <a:lstStyle/>
        <a:p>
          <a:endParaRPr lang="nl-BE"/>
        </a:p>
      </dgm:t>
    </dgm:pt>
    <dgm:pt modelId="{7DC36F0C-03D3-4242-8F0C-860C6396CC2A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sz="1700" smtClean="0">
              <a:latin typeface="Arial" pitchFamily="34" charset="0"/>
              <a:cs typeface="Arial" pitchFamily="34" charset="0"/>
            </a:rPr>
            <a:t>Recupereer oplossing in klein potje </a:t>
          </a:r>
          <a:br>
            <a:rPr lang="nl-BE" sz="1700" smtClean="0">
              <a:latin typeface="Arial" pitchFamily="34" charset="0"/>
              <a:cs typeface="Arial" pitchFamily="34" charset="0"/>
            </a:rPr>
          </a:br>
          <a:r>
            <a:rPr lang="nl-BE" sz="1700" b="1" smtClean="0">
              <a:latin typeface="Arial" pitchFamily="34" charset="0"/>
              <a:cs typeface="Arial" pitchFamily="34" charset="0"/>
            </a:rPr>
            <a:t>(rinsing solution 2) </a:t>
          </a:r>
          <a:endParaRPr lang="nl-BE" sz="1700" b="1" dirty="0">
            <a:latin typeface="Arial" pitchFamily="34" charset="0"/>
            <a:cs typeface="Arial" pitchFamily="34" charset="0"/>
          </a:endParaRPr>
        </a:p>
      </dgm:t>
    </dgm:pt>
    <dgm:pt modelId="{D4E2C51F-6253-4297-9D34-2314949ACE07}" type="parTrans" cxnId="{577F4408-072E-46F7-BAD6-A51F85ED96D4}">
      <dgm:prSet/>
      <dgm:spPr/>
      <dgm:t>
        <a:bodyPr/>
        <a:lstStyle/>
        <a:p>
          <a:endParaRPr lang="nl-BE"/>
        </a:p>
      </dgm:t>
    </dgm:pt>
    <dgm:pt modelId="{19835640-55B1-4153-90DF-EE7D3B53EDE6}" type="sibTrans" cxnId="{577F4408-072E-46F7-BAD6-A51F85ED96D4}">
      <dgm:prSet/>
      <dgm:spPr/>
      <dgm:t>
        <a:bodyPr/>
        <a:lstStyle/>
        <a:p>
          <a:endParaRPr lang="nl-BE"/>
        </a:p>
      </dgm:t>
    </dgm:pt>
    <dgm:pt modelId="{F99953B3-70A5-4778-A306-AE60A7C59F92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sz="1700" kern="1200" smtClean="0">
              <a:latin typeface="Arial" pitchFamily="34" charset="0"/>
              <a:cs typeface="Arial" pitchFamily="34" charset="0"/>
            </a:rPr>
            <a:t>Reinig plaat met 100 mL water</a:t>
          </a:r>
          <a:endParaRPr lang="nl-BE" sz="1700" kern="1200" dirty="0">
            <a:latin typeface="Arial" pitchFamily="34" charset="0"/>
            <a:cs typeface="Arial" pitchFamily="34" charset="0"/>
          </a:endParaRPr>
        </a:p>
      </dgm:t>
    </dgm:pt>
    <dgm:pt modelId="{9427C985-EFDE-4AF1-9323-CDEAEF36BC47}" type="parTrans" cxnId="{782ABF01-36E1-4B79-B1D2-7E491F1E7CF0}">
      <dgm:prSet/>
      <dgm:spPr/>
      <dgm:t>
        <a:bodyPr/>
        <a:lstStyle/>
        <a:p>
          <a:endParaRPr lang="nl-BE"/>
        </a:p>
      </dgm:t>
    </dgm:pt>
    <dgm:pt modelId="{C67E6D13-A2B9-40D8-8683-C05E066A088A}" type="sibTrans" cxnId="{782ABF01-36E1-4B79-B1D2-7E491F1E7CF0}">
      <dgm:prSet/>
      <dgm:spPr/>
      <dgm:t>
        <a:bodyPr/>
        <a:lstStyle/>
        <a:p>
          <a:endParaRPr lang="nl-BE"/>
        </a:p>
      </dgm:t>
    </dgm:pt>
    <dgm:pt modelId="{879A2227-17DE-40D2-8839-DDD88B483E38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sz="1700" smtClean="0">
              <a:latin typeface="Arial" pitchFamily="34" charset="0"/>
              <a:cs typeface="Arial" pitchFamily="34" charset="0"/>
            </a:rPr>
            <a:t>Recupereer oplossing in klein potje </a:t>
          </a:r>
          <a:br>
            <a:rPr lang="nl-BE" sz="1700" smtClean="0">
              <a:latin typeface="Arial" pitchFamily="34" charset="0"/>
              <a:cs typeface="Arial" pitchFamily="34" charset="0"/>
            </a:rPr>
          </a:br>
          <a:r>
            <a:rPr lang="nl-BE" sz="1700" b="1" smtClean="0">
              <a:latin typeface="Arial" pitchFamily="34" charset="0"/>
              <a:cs typeface="Arial" pitchFamily="34" charset="0"/>
            </a:rPr>
            <a:t>(rinsing solution 1)</a:t>
          </a:r>
          <a:r>
            <a:rPr lang="nl-BE" sz="1700" smtClean="0">
              <a:latin typeface="Arial" pitchFamily="34" charset="0"/>
              <a:cs typeface="Arial" pitchFamily="34" charset="0"/>
            </a:rPr>
            <a:t> </a:t>
          </a:r>
          <a:endParaRPr lang="nl-BE" sz="1700" dirty="0">
            <a:latin typeface="Arial" pitchFamily="34" charset="0"/>
            <a:cs typeface="Arial" pitchFamily="34" charset="0"/>
          </a:endParaRPr>
        </a:p>
      </dgm:t>
    </dgm:pt>
    <dgm:pt modelId="{1C3C2D63-A986-4A4C-BD58-35116BA5C045}" type="parTrans" cxnId="{413DB088-EAE0-4A69-9AEE-B59B19A561CE}">
      <dgm:prSet/>
      <dgm:spPr/>
      <dgm:t>
        <a:bodyPr/>
        <a:lstStyle/>
        <a:p>
          <a:endParaRPr lang="nl-BE"/>
        </a:p>
      </dgm:t>
    </dgm:pt>
    <dgm:pt modelId="{937C1DFF-F756-4F40-B85F-CB1767BC89DE}" type="sibTrans" cxnId="{413DB088-EAE0-4A69-9AEE-B59B19A561CE}">
      <dgm:prSet/>
      <dgm:spPr/>
      <dgm:t>
        <a:bodyPr/>
        <a:lstStyle/>
        <a:p>
          <a:endParaRPr lang="nl-BE"/>
        </a:p>
      </dgm:t>
    </dgm:pt>
    <dgm:pt modelId="{EF1DE676-B5BE-479B-9446-D8831BE85752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sz="1700" smtClean="0">
              <a:latin typeface="Arial" pitchFamily="34" charset="0"/>
              <a:cs typeface="Arial" pitchFamily="34" charset="0"/>
            </a:rPr>
            <a:t>Reinig plaat met x mL water</a:t>
          </a:r>
          <a:endParaRPr lang="nl-BE" sz="1700" dirty="0">
            <a:latin typeface="Arial" pitchFamily="34" charset="0"/>
            <a:cs typeface="Arial" pitchFamily="34" charset="0"/>
          </a:endParaRPr>
        </a:p>
      </dgm:t>
    </dgm:pt>
    <dgm:pt modelId="{D155A915-0523-441B-8486-2FD6E0B53867}" type="sibTrans" cxnId="{ABD810E8-0E68-496C-8728-26EEFC27B5FC}">
      <dgm:prSet/>
      <dgm:spPr/>
      <dgm:t>
        <a:bodyPr/>
        <a:lstStyle/>
        <a:p>
          <a:endParaRPr lang="nl-BE"/>
        </a:p>
      </dgm:t>
    </dgm:pt>
    <dgm:pt modelId="{987D2D4B-C902-4014-835F-18993608CA6A}" type="parTrans" cxnId="{ABD810E8-0E68-496C-8728-26EEFC27B5FC}">
      <dgm:prSet/>
      <dgm:spPr/>
      <dgm:t>
        <a:bodyPr/>
        <a:lstStyle/>
        <a:p>
          <a:endParaRPr lang="nl-BE"/>
        </a:p>
      </dgm:t>
    </dgm:pt>
    <dgm:pt modelId="{0407B80D-747F-4E5D-8A05-5EBA4B86284C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nl-BE" sz="17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42A4F3B-0D3B-42FD-9100-3981C11937EA}" type="parTrans" cxnId="{9A73B176-0081-4D43-B390-F8D5F24EC03A}">
      <dgm:prSet/>
      <dgm:spPr/>
      <dgm:t>
        <a:bodyPr/>
        <a:lstStyle/>
        <a:p>
          <a:endParaRPr lang="nl-BE"/>
        </a:p>
      </dgm:t>
    </dgm:pt>
    <dgm:pt modelId="{F3C21972-C2C2-42B3-B36A-CB7338AB257D}" type="sibTrans" cxnId="{9A73B176-0081-4D43-B390-F8D5F24EC03A}">
      <dgm:prSet/>
      <dgm:spPr/>
      <dgm:t>
        <a:bodyPr/>
        <a:lstStyle/>
        <a:p>
          <a:endParaRPr lang="nl-BE"/>
        </a:p>
      </dgm:t>
    </dgm:pt>
    <dgm:pt modelId="{6CC4045A-E51B-40C1-94B4-683083D49BC4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nl-BE" sz="17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BD81FFC-6BBD-4D95-9489-0B44FA84A504}" type="parTrans" cxnId="{72E42467-558D-457D-96DC-0AFBCAF4F782}">
      <dgm:prSet/>
      <dgm:spPr/>
      <dgm:t>
        <a:bodyPr/>
        <a:lstStyle/>
        <a:p>
          <a:endParaRPr lang="nl-BE"/>
        </a:p>
      </dgm:t>
    </dgm:pt>
    <dgm:pt modelId="{23582EBE-22C2-4926-8579-FDB304D705DB}" type="sibTrans" cxnId="{72E42467-558D-457D-96DC-0AFBCAF4F782}">
      <dgm:prSet/>
      <dgm:spPr/>
      <dgm:t>
        <a:bodyPr/>
        <a:lstStyle/>
        <a:p>
          <a:endParaRPr lang="nl-BE"/>
        </a:p>
      </dgm:t>
    </dgm:pt>
    <dgm:pt modelId="{AD21049E-544A-47B7-96E8-1FA584D6C935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nl-BE" sz="17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E0244F5-7159-4024-98C8-383E02F81D7A}" type="parTrans" cxnId="{2E318531-F5E5-413C-B249-E28FA7CD1DA4}">
      <dgm:prSet/>
      <dgm:spPr/>
      <dgm:t>
        <a:bodyPr/>
        <a:lstStyle/>
        <a:p>
          <a:endParaRPr lang="nl-BE"/>
        </a:p>
      </dgm:t>
    </dgm:pt>
    <dgm:pt modelId="{EC41E7AE-5E74-4F53-A37B-C53E20735AA2}" type="sibTrans" cxnId="{2E318531-F5E5-413C-B249-E28FA7CD1DA4}">
      <dgm:prSet/>
      <dgm:spPr/>
      <dgm:t>
        <a:bodyPr/>
        <a:lstStyle/>
        <a:p>
          <a:endParaRPr lang="nl-BE"/>
        </a:p>
      </dgm:t>
    </dgm:pt>
    <dgm:pt modelId="{7D47F648-0250-4BA6-B277-49C35AF2B578}" type="pres">
      <dgm:prSet presAssocID="{5A021253-6DAA-4F27-B747-F1CA7B742F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20DEE8C-A39A-4310-B22D-2D4482292DA0}" type="pres">
      <dgm:prSet presAssocID="{0D189B22-825E-4CF9-9B92-F2C5320176FA}" presName="node" presStyleLbl="node1" presStyleIdx="0" presStyleCnt="3" custScaleX="79468" custScaleY="100000" custLinFactX="-40419" custLinFactNeighborX="-100000" custLinFactNeighborY="-169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F67A28D-FD76-414A-96AD-A63CD6769218}" type="pres">
      <dgm:prSet presAssocID="{09C84AAA-CB28-4D63-BBCA-A4FCC372F7CD}" presName="sibTrans" presStyleCnt="0"/>
      <dgm:spPr/>
      <dgm:t>
        <a:bodyPr/>
        <a:lstStyle/>
        <a:p>
          <a:endParaRPr lang="nl-BE"/>
        </a:p>
      </dgm:t>
    </dgm:pt>
    <dgm:pt modelId="{DAE006FE-06B7-47C3-B7B7-9C1B6E22F5F5}" type="pres">
      <dgm:prSet presAssocID="{78DADC77-226F-4BED-A4AF-20AF1A4A1C27}" presName="node" presStyleLbl="node1" presStyleIdx="1" presStyleCnt="3" custScaleX="97877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1D1C633-1F85-47FC-97DA-17B07996466E}" type="pres">
      <dgm:prSet presAssocID="{A88B0F89-FBD5-4A17-A392-79AB1E0EF6BF}" presName="sibTrans" presStyleCnt="0"/>
      <dgm:spPr/>
      <dgm:t>
        <a:bodyPr/>
        <a:lstStyle/>
        <a:p>
          <a:endParaRPr lang="nl-BE"/>
        </a:p>
      </dgm:t>
    </dgm:pt>
    <dgm:pt modelId="{D0361BBD-3E09-406D-95D2-BA1337626AFD}" type="pres">
      <dgm:prSet presAssocID="{10DDCA1F-0BE0-4CD8-87F8-36DE1A703188}" presName="node" presStyleLbl="node1" presStyleIdx="2" presStyleCnt="3" custScaleX="78871" custLinFactNeighborX="33263" custLinFactNeighborY="1767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B9FA58E2-BEE5-402A-9BBF-8D0F63FCBC4E}" type="presOf" srcId="{10DDCA1F-0BE0-4CD8-87F8-36DE1A703188}" destId="{D0361BBD-3E09-406D-95D2-BA1337626AFD}" srcOrd="0" destOrd="0" presId="urn:microsoft.com/office/officeart/2005/8/layout/hList6"/>
    <dgm:cxn modelId="{E419073E-28A3-425E-A477-CB20C390887E}" srcId="{10DDCA1F-0BE0-4CD8-87F8-36DE1A703188}" destId="{3027FC6C-A6C8-4442-85B0-D7E33A3A54E3}" srcOrd="2" destOrd="0" parTransId="{61F43AE4-BAD4-4E05-82CD-660D88B533A6}" sibTransId="{918DE7BE-8F86-441D-A151-4BF3ECA8A1DF}"/>
    <dgm:cxn modelId="{C64CDE32-568C-4AF9-8E0F-003A345F815D}" type="presOf" srcId="{44C4ED62-D645-43BC-97DC-F8336631703D}" destId="{120DEE8C-A39A-4310-B22D-2D4482292DA0}" srcOrd="0" destOrd="6" presId="urn:microsoft.com/office/officeart/2005/8/layout/hList6"/>
    <dgm:cxn modelId="{268BAC8A-0AEB-413A-94EC-9ADEADDE8FF5}" type="presOf" srcId="{C1E03829-4B4C-4CEB-905A-A0B2E4FE57D7}" destId="{D0361BBD-3E09-406D-95D2-BA1337626AFD}" srcOrd="0" destOrd="1" presId="urn:microsoft.com/office/officeart/2005/8/layout/hList6"/>
    <dgm:cxn modelId="{B97CB7ED-8AF5-4FBD-BC8A-36720A98F851}" srcId="{0D189B22-825E-4CF9-9B92-F2C5320176FA}" destId="{44C4ED62-D645-43BC-97DC-F8336631703D}" srcOrd="5" destOrd="0" parTransId="{D8AE6EF0-FA86-42D0-9B6F-3E62F61DBFE8}" sibTransId="{8AD64091-E9A2-4164-A86A-75189BB52AD3}"/>
    <dgm:cxn modelId="{7C945337-5BB3-4E8D-B9D8-B6F69913C448}" type="presOf" srcId="{1FDA03EE-0D4D-4AA2-93C6-0C9203BA382B}" destId="{120DEE8C-A39A-4310-B22D-2D4482292DA0}" srcOrd="0" destOrd="1" presId="urn:microsoft.com/office/officeart/2005/8/layout/hList6"/>
    <dgm:cxn modelId="{68DE911C-E5E1-4CA5-89D8-77397EEE05B4}" srcId="{5A021253-6DAA-4F27-B747-F1CA7B742F27}" destId="{78DADC77-226F-4BED-A4AF-20AF1A4A1C27}" srcOrd="1" destOrd="0" parTransId="{A06BD2DA-646C-45A9-A5E5-2CD7C772EF2F}" sibTransId="{A88B0F89-FBD5-4A17-A392-79AB1E0EF6BF}"/>
    <dgm:cxn modelId="{9B3260AA-EB36-4535-ACCA-5AD6F4BA3919}" type="presOf" srcId="{0407B80D-747F-4E5D-8A05-5EBA4B86284C}" destId="{120DEE8C-A39A-4310-B22D-2D4482292DA0}" srcOrd="0" destOrd="2" presId="urn:microsoft.com/office/officeart/2005/8/layout/hList6"/>
    <dgm:cxn modelId="{51FEF256-636D-445D-A949-5ED85AE87AA9}" srcId="{10DDCA1F-0BE0-4CD8-87F8-36DE1A703188}" destId="{C1E03829-4B4C-4CEB-905A-A0B2E4FE57D7}" srcOrd="0" destOrd="0" parTransId="{243869CF-D81F-4BAC-9B4E-1BE3AAB6383D}" sibTransId="{DB0B75FE-EAE1-46FB-947F-FB4C9F5E4165}"/>
    <dgm:cxn modelId="{072420A3-5916-4C42-9080-5E87B08C5466}" srcId="{0D189B22-825E-4CF9-9B92-F2C5320176FA}" destId="{68A0DCDA-F27F-4A07-9635-7B6DFE9F0234}" srcOrd="4" destOrd="0" parTransId="{C744C268-70C8-4FAF-A440-B0F50BD3A044}" sibTransId="{D97756CA-7E98-4BFB-B6F3-208E57E8543C}"/>
    <dgm:cxn modelId="{13E2F63C-C93F-43B9-954A-BC6137960F09}" type="presOf" srcId="{78DADC77-226F-4BED-A4AF-20AF1A4A1C27}" destId="{DAE006FE-06B7-47C3-B7B7-9C1B6E22F5F5}" srcOrd="0" destOrd="0" presId="urn:microsoft.com/office/officeart/2005/8/layout/hList6"/>
    <dgm:cxn modelId="{7BBA6EE1-BFA8-4A1E-B216-0F7F3DAFDFE2}" type="presOf" srcId="{56B0B080-98F6-4CA4-8A68-A6673977A675}" destId="{DAE006FE-06B7-47C3-B7B7-9C1B6E22F5F5}" srcOrd="0" destOrd="3" presId="urn:microsoft.com/office/officeart/2005/8/layout/hList6"/>
    <dgm:cxn modelId="{16D10E7B-AFA7-4189-96F4-657655B1A75B}" srcId="{5A021253-6DAA-4F27-B747-F1CA7B742F27}" destId="{10DDCA1F-0BE0-4CD8-87F8-36DE1A703188}" srcOrd="2" destOrd="0" parTransId="{291868A4-C8A5-4FC6-9042-4282045EFB0A}" sibTransId="{41960085-828D-47E4-9978-CE0B85899057}"/>
    <dgm:cxn modelId="{6559F8C6-C00F-4351-8B38-5D24D008A7EC}" type="presOf" srcId="{879A2227-17DE-40D2-8839-DDD88B483E38}" destId="{DAE006FE-06B7-47C3-B7B7-9C1B6E22F5F5}" srcOrd="0" destOrd="2" presId="urn:microsoft.com/office/officeart/2005/8/layout/hList6"/>
    <dgm:cxn modelId="{E43704AE-30DF-4462-936A-90601C2CC00A}" type="presOf" srcId="{EF1DE676-B5BE-479B-9446-D8831BE85752}" destId="{DAE006FE-06B7-47C3-B7B7-9C1B6E22F5F5}" srcOrd="0" destOrd="1" presId="urn:microsoft.com/office/officeart/2005/8/layout/hList6"/>
    <dgm:cxn modelId="{9A73B176-0081-4D43-B390-F8D5F24EC03A}" srcId="{0D189B22-825E-4CF9-9B92-F2C5320176FA}" destId="{0407B80D-747F-4E5D-8A05-5EBA4B86284C}" srcOrd="1" destOrd="0" parTransId="{A42A4F3B-0D3B-42FD-9100-3981C11937EA}" sibTransId="{F3C21972-C2C2-42B3-B36A-CB7338AB257D}"/>
    <dgm:cxn modelId="{413DB088-EAE0-4A69-9AEE-B59B19A561CE}" srcId="{78DADC77-226F-4BED-A4AF-20AF1A4A1C27}" destId="{879A2227-17DE-40D2-8839-DDD88B483E38}" srcOrd="1" destOrd="0" parTransId="{1C3C2D63-A986-4A4C-BD58-35116BA5C045}" sibTransId="{937C1DFF-F756-4F40-B85F-CB1767BC89DE}"/>
    <dgm:cxn modelId="{B96FA591-F2A4-4B6F-81C3-BE67E5CCB32C}" type="presOf" srcId="{3027FC6C-A6C8-4442-85B0-D7E33A3A54E3}" destId="{D0361BBD-3E09-406D-95D2-BA1337626AFD}" srcOrd="0" destOrd="3" presId="urn:microsoft.com/office/officeart/2005/8/layout/hList6"/>
    <dgm:cxn modelId="{17845773-6DDC-4AE4-9731-9A594FCAC07A}" srcId="{0D189B22-825E-4CF9-9B92-F2C5320176FA}" destId="{1FDA03EE-0D4D-4AA2-93C6-0C9203BA382B}" srcOrd="0" destOrd="0" parTransId="{B21CB45E-53D6-4FE3-BA56-2F88F291F113}" sibTransId="{6F458CBB-882C-4CC6-8AE4-9FE3E2F97075}"/>
    <dgm:cxn modelId="{577F4408-072E-46F7-BAD6-A51F85ED96D4}" srcId="{78DADC77-226F-4BED-A4AF-20AF1A4A1C27}" destId="{7DC36F0C-03D3-4242-8F0C-860C6396CC2A}" srcOrd="3" destOrd="0" parTransId="{D4E2C51F-6253-4297-9D34-2314949ACE07}" sibTransId="{19835640-55B1-4153-90DF-EE7D3B53EDE6}"/>
    <dgm:cxn modelId="{4DF1A58D-0475-4A39-BA1F-76D912D52A62}" type="presOf" srcId="{AD21049E-544A-47B7-96E8-1FA584D6C935}" destId="{120DEE8C-A39A-4310-B22D-2D4482292DA0}" srcOrd="0" destOrd="4" presId="urn:microsoft.com/office/officeart/2005/8/layout/hList6"/>
    <dgm:cxn modelId="{782ABF01-36E1-4B79-B1D2-7E491F1E7CF0}" srcId="{10DDCA1F-0BE0-4CD8-87F8-36DE1A703188}" destId="{F99953B3-70A5-4778-A306-AE60A7C59F92}" srcOrd="1" destOrd="0" parTransId="{9427C985-EFDE-4AF1-9323-CDEAEF36BC47}" sibTransId="{C67E6D13-A2B9-40D8-8683-C05E066A088A}"/>
    <dgm:cxn modelId="{72E42467-558D-457D-96DC-0AFBCAF4F782}" srcId="{0D189B22-825E-4CF9-9B92-F2C5320176FA}" destId="{6CC4045A-E51B-40C1-94B4-683083D49BC4}" srcOrd="2" destOrd="0" parTransId="{8BD81FFC-6BBD-4D95-9489-0B44FA84A504}" sibTransId="{23582EBE-22C2-4926-8579-FDB304D705DB}"/>
    <dgm:cxn modelId="{C75D9079-3CDF-40FF-8393-C74A2856A54B}" srcId="{5A021253-6DAA-4F27-B747-F1CA7B742F27}" destId="{0D189B22-825E-4CF9-9B92-F2C5320176FA}" srcOrd="0" destOrd="0" parTransId="{ED4FBCD0-E50E-4EFA-BBD0-E230F2EE6E2B}" sibTransId="{09C84AAA-CB28-4D63-BBCA-A4FCC372F7CD}"/>
    <dgm:cxn modelId="{9ED4E6B2-D39B-45C6-8BAF-56D19A1D5841}" type="presOf" srcId="{68A0DCDA-F27F-4A07-9635-7B6DFE9F0234}" destId="{120DEE8C-A39A-4310-B22D-2D4482292DA0}" srcOrd="0" destOrd="5" presId="urn:microsoft.com/office/officeart/2005/8/layout/hList6"/>
    <dgm:cxn modelId="{82906892-7A03-480E-8E08-2417C5C59229}" type="presOf" srcId="{0D189B22-825E-4CF9-9B92-F2C5320176FA}" destId="{120DEE8C-A39A-4310-B22D-2D4482292DA0}" srcOrd="0" destOrd="0" presId="urn:microsoft.com/office/officeart/2005/8/layout/hList6"/>
    <dgm:cxn modelId="{2A35E130-0C16-4C56-B4AD-A2208D930B65}" type="presOf" srcId="{6CC4045A-E51B-40C1-94B4-683083D49BC4}" destId="{120DEE8C-A39A-4310-B22D-2D4482292DA0}" srcOrd="0" destOrd="3" presId="urn:microsoft.com/office/officeart/2005/8/layout/hList6"/>
    <dgm:cxn modelId="{EE08C46B-3CAE-431B-AC0B-5339115159F8}" type="presOf" srcId="{5A021253-6DAA-4F27-B747-F1CA7B742F27}" destId="{7D47F648-0250-4BA6-B277-49C35AF2B578}" srcOrd="0" destOrd="0" presId="urn:microsoft.com/office/officeart/2005/8/layout/hList6"/>
    <dgm:cxn modelId="{4883A8A8-236F-4C82-A95F-0DDBA1D14470}" type="presOf" srcId="{F99953B3-70A5-4778-A306-AE60A7C59F92}" destId="{D0361BBD-3E09-406D-95D2-BA1337626AFD}" srcOrd="0" destOrd="2" presId="urn:microsoft.com/office/officeart/2005/8/layout/hList6"/>
    <dgm:cxn modelId="{ABD810E8-0E68-496C-8728-26EEFC27B5FC}" srcId="{78DADC77-226F-4BED-A4AF-20AF1A4A1C27}" destId="{EF1DE676-B5BE-479B-9446-D8831BE85752}" srcOrd="0" destOrd="0" parTransId="{987D2D4B-C902-4014-835F-18993608CA6A}" sibTransId="{D155A915-0523-441B-8486-2FD6E0B53867}"/>
    <dgm:cxn modelId="{2E318531-F5E5-413C-B249-E28FA7CD1DA4}" srcId="{0D189B22-825E-4CF9-9B92-F2C5320176FA}" destId="{AD21049E-544A-47B7-96E8-1FA584D6C935}" srcOrd="3" destOrd="0" parTransId="{BE0244F5-7159-4024-98C8-383E02F81D7A}" sibTransId="{EC41E7AE-5E74-4F53-A37B-C53E20735AA2}"/>
    <dgm:cxn modelId="{D11FB260-BA71-4019-87EC-656078B2CA1B}" srcId="{78DADC77-226F-4BED-A4AF-20AF1A4A1C27}" destId="{56B0B080-98F6-4CA4-8A68-A6673977A675}" srcOrd="2" destOrd="0" parTransId="{762A22CE-EE96-47BB-9FA5-C3F63B2F3D8B}" sibTransId="{7B69677F-CDE2-4AAB-A2DE-B7990AE58229}"/>
    <dgm:cxn modelId="{AEC0449D-2CD2-4FCD-83DA-4F8405C9B19A}" type="presOf" srcId="{7DC36F0C-03D3-4242-8F0C-860C6396CC2A}" destId="{DAE006FE-06B7-47C3-B7B7-9C1B6E22F5F5}" srcOrd="0" destOrd="4" presId="urn:microsoft.com/office/officeart/2005/8/layout/hList6"/>
    <dgm:cxn modelId="{44F81BFB-8192-4B6C-BE8B-ABAD9D5AE31B}" type="presParOf" srcId="{7D47F648-0250-4BA6-B277-49C35AF2B578}" destId="{120DEE8C-A39A-4310-B22D-2D4482292DA0}" srcOrd="0" destOrd="0" presId="urn:microsoft.com/office/officeart/2005/8/layout/hList6"/>
    <dgm:cxn modelId="{51CE98E8-78F4-4D84-AE6C-6D2A9B65E52D}" type="presParOf" srcId="{7D47F648-0250-4BA6-B277-49C35AF2B578}" destId="{8F67A28D-FD76-414A-96AD-A63CD6769218}" srcOrd="1" destOrd="0" presId="urn:microsoft.com/office/officeart/2005/8/layout/hList6"/>
    <dgm:cxn modelId="{39A8BFE2-0A73-4E3F-BD90-40C8AEDD069D}" type="presParOf" srcId="{7D47F648-0250-4BA6-B277-49C35AF2B578}" destId="{DAE006FE-06B7-47C3-B7B7-9C1B6E22F5F5}" srcOrd="2" destOrd="0" presId="urn:microsoft.com/office/officeart/2005/8/layout/hList6"/>
    <dgm:cxn modelId="{DDC5747A-99DB-43C2-B76D-49466EC923F9}" type="presParOf" srcId="{7D47F648-0250-4BA6-B277-49C35AF2B578}" destId="{71D1C633-1F85-47FC-97DA-17B07996466E}" srcOrd="3" destOrd="0" presId="urn:microsoft.com/office/officeart/2005/8/layout/hList6"/>
    <dgm:cxn modelId="{8D63B350-5929-4D5A-94D5-A45873680519}" type="presParOf" srcId="{7D47F648-0250-4BA6-B277-49C35AF2B578}" destId="{D0361BBD-3E09-406D-95D2-BA1337626AFD}" srcOrd="4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8A2793-63B0-4F66-A61A-04CB68C6FC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2635B33B-8AAC-4635-9C36-92757D2A852A}">
      <dgm:prSet phldrT="[Tekst]" custT="1"/>
      <dgm:spPr/>
      <dgm:t>
        <a:bodyPr/>
        <a:lstStyle/>
        <a:p>
          <a:r>
            <a:rPr lang="nl-BE" sz="1800" dirty="0" smtClean="0">
              <a:latin typeface="Arial" pitchFamily="34" charset="0"/>
              <a:cs typeface="Arial" pitchFamily="34" charset="0"/>
            </a:rPr>
            <a:t>Applicatie</a:t>
          </a:r>
          <a:endParaRPr lang="nl-BE" sz="1800" dirty="0">
            <a:latin typeface="Arial" pitchFamily="34" charset="0"/>
            <a:cs typeface="Arial" pitchFamily="34" charset="0"/>
          </a:endParaRPr>
        </a:p>
      </dgm:t>
    </dgm:pt>
    <dgm:pt modelId="{F2200409-2C3F-4816-9A5D-4EBC96128E56}" type="parTrans" cxnId="{415FBE2B-A55C-430B-8FB7-887E213A4344}">
      <dgm:prSet/>
      <dgm:spPr/>
      <dgm:t>
        <a:bodyPr/>
        <a:lstStyle/>
        <a:p>
          <a:endParaRPr lang="nl-BE"/>
        </a:p>
      </dgm:t>
    </dgm:pt>
    <dgm:pt modelId="{7120E135-62A9-4D1A-931C-641F08586458}" type="sibTrans" cxnId="{415FBE2B-A55C-430B-8FB7-887E213A4344}">
      <dgm:prSet/>
      <dgm:spPr/>
      <dgm:t>
        <a:bodyPr/>
        <a:lstStyle/>
        <a:p>
          <a:endParaRPr lang="nl-BE"/>
        </a:p>
      </dgm:t>
    </dgm:pt>
    <dgm:pt modelId="{DAD7135C-7E6E-4FB6-816D-1C01C4A0693F}">
      <dgm:prSet phldrT="[Tekst]" custT="1"/>
      <dgm:spPr/>
      <dgm:t>
        <a:bodyPr/>
        <a:lstStyle/>
        <a:p>
          <a:r>
            <a:rPr lang="nl-BE" sz="1800" dirty="0" smtClean="0">
              <a:latin typeface="Arial" pitchFamily="34" charset="0"/>
              <a:cs typeface="Arial" pitchFamily="34" charset="0"/>
            </a:rPr>
            <a:t>Contacttijd</a:t>
          </a:r>
          <a:endParaRPr lang="nl-BE" sz="1800" dirty="0">
            <a:latin typeface="Arial" pitchFamily="34" charset="0"/>
            <a:cs typeface="Arial" pitchFamily="34" charset="0"/>
          </a:endParaRPr>
        </a:p>
      </dgm:t>
    </dgm:pt>
    <dgm:pt modelId="{9B6F7451-CBDF-4E3C-937D-F27157B99897}" type="parTrans" cxnId="{42DA737B-6CF2-4AFA-A962-E3FFB67C8D37}">
      <dgm:prSet/>
      <dgm:spPr/>
      <dgm:t>
        <a:bodyPr/>
        <a:lstStyle/>
        <a:p>
          <a:endParaRPr lang="nl-BE"/>
        </a:p>
      </dgm:t>
    </dgm:pt>
    <dgm:pt modelId="{401D80F3-2897-4BC2-9CAC-42DA1569DADE}" type="sibTrans" cxnId="{42DA737B-6CF2-4AFA-A962-E3FFB67C8D37}">
      <dgm:prSet/>
      <dgm:spPr/>
      <dgm:t>
        <a:bodyPr/>
        <a:lstStyle/>
        <a:p>
          <a:endParaRPr lang="nl-BE"/>
        </a:p>
      </dgm:t>
    </dgm:pt>
    <dgm:pt modelId="{039B84DF-D170-4F97-82DC-E73311153891}">
      <dgm:prSet phldrT="[Tekst]" custT="1"/>
      <dgm:spPr/>
      <dgm:t>
        <a:bodyPr/>
        <a:lstStyle/>
        <a:p>
          <a:r>
            <a:rPr lang="nl-BE" sz="1800" dirty="0" smtClean="0">
              <a:latin typeface="Arial" pitchFamily="34" charset="0"/>
              <a:cs typeface="Arial" pitchFamily="34" charset="0"/>
            </a:rPr>
            <a:t>Reinigen</a:t>
          </a:r>
          <a:endParaRPr lang="nl-BE" sz="1800" dirty="0">
            <a:latin typeface="Arial" pitchFamily="34" charset="0"/>
            <a:cs typeface="Arial" pitchFamily="34" charset="0"/>
          </a:endParaRPr>
        </a:p>
      </dgm:t>
    </dgm:pt>
    <dgm:pt modelId="{C260CF57-F349-4759-86A9-0AE665321ABF}" type="parTrans" cxnId="{C6390DF6-18CC-4B3E-A893-1AF2F66E4F43}">
      <dgm:prSet/>
      <dgm:spPr/>
      <dgm:t>
        <a:bodyPr/>
        <a:lstStyle/>
        <a:p>
          <a:endParaRPr lang="nl-BE"/>
        </a:p>
      </dgm:t>
    </dgm:pt>
    <dgm:pt modelId="{2B1CC0B8-6819-480B-B4E3-B26C77B6ABA1}" type="sibTrans" cxnId="{C6390DF6-18CC-4B3E-A893-1AF2F66E4F43}">
      <dgm:prSet/>
      <dgm:spPr/>
      <dgm:t>
        <a:bodyPr/>
        <a:lstStyle/>
        <a:p>
          <a:endParaRPr lang="nl-BE"/>
        </a:p>
      </dgm:t>
    </dgm:pt>
    <dgm:pt modelId="{0494B4BF-99A9-4E2A-B977-00188323375B}" type="pres">
      <dgm:prSet presAssocID="{2C8A2793-63B0-4F66-A61A-04CB68C6FC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DFDB2761-83B0-4614-868B-D02580B5E7FF}" type="pres">
      <dgm:prSet presAssocID="{2635B33B-8AAC-4635-9C36-92757D2A852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2A5079E-740E-4873-82AA-0153D5C8007C}" type="pres">
      <dgm:prSet presAssocID="{7120E135-62A9-4D1A-931C-641F08586458}" presName="parTxOnlySpace" presStyleCnt="0"/>
      <dgm:spPr/>
    </dgm:pt>
    <dgm:pt modelId="{0C621AE4-B9A4-4489-92E5-1484A1442B08}" type="pres">
      <dgm:prSet presAssocID="{DAD7135C-7E6E-4FB6-816D-1C01C4A0693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E2E42C3-C9CD-4B68-BC18-E952F08ACB1B}" type="pres">
      <dgm:prSet presAssocID="{401D80F3-2897-4BC2-9CAC-42DA1569DADE}" presName="parTxOnlySpace" presStyleCnt="0"/>
      <dgm:spPr/>
    </dgm:pt>
    <dgm:pt modelId="{C4D0F1CD-9D47-4F2C-8262-8EEB2C300066}" type="pres">
      <dgm:prSet presAssocID="{039B84DF-D170-4F97-82DC-E7331115389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673981EA-7411-43AA-BF4C-C8F90053D394}" type="presOf" srcId="{2C8A2793-63B0-4F66-A61A-04CB68C6FCB9}" destId="{0494B4BF-99A9-4E2A-B977-00188323375B}" srcOrd="0" destOrd="0" presId="urn:microsoft.com/office/officeart/2005/8/layout/chevron1"/>
    <dgm:cxn modelId="{06862007-A3DB-4CF6-8418-CF13AA20741F}" type="presOf" srcId="{2635B33B-8AAC-4635-9C36-92757D2A852A}" destId="{DFDB2761-83B0-4614-868B-D02580B5E7FF}" srcOrd="0" destOrd="0" presId="urn:microsoft.com/office/officeart/2005/8/layout/chevron1"/>
    <dgm:cxn modelId="{415FBE2B-A55C-430B-8FB7-887E213A4344}" srcId="{2C8A2793-63B0-4F66-A61A-04CB68C6FCB9}" destId="{2635B33B-8AAC-4635-9C36-92757D2A852A}" srcOrd="0" destOrd="0" parTransId="{F2200409-2C3F-4816-9A5D-4EBC96128E56}" sibTransId="{7120E135-62A9-4D1A-931C-641F08586458}"/>
    <dgm:cxn modelId="{31E11564-B14B-4ED1-A99F-6A8D611289AC}" type="presOf" srcId="{DAD7135C-7E6E-4FB6-816D-1C01C4A0693F}" destId="{0C621AE4-B9A4-4489-92E5-1484A1442B08}" srcOrd="0" destOrd="0" presId="urn:microsoft.com/office/officeart/2005/8/layout/chevron1"/>
    <dgm:cxn modelId="{42DA737B-6CF2-4AFA-A962-E3FFB67C8D37}" srcId="{2C8A2793-63B0-4F66-A61A-04CB68C6FCB9}" destId="{DAD7135C-7E6E-4FB6-816D-1C01C4A0693F}" srcOrd="1" destOrd="0" parTransId="{9B6F7451-CBDF-4E3C-937D-F27157B99897}" sibTransId="{401D80F3-2897-4BC2-9CAC-42DA1569DADE}"/>
    <dgm:cxn modelId="{C6390DF6-18CC-4B3E-A893-1AF2F66E4F43}" srcId="{2C8A2793-63B0-4F66-A61A-04CB68C6FCB9}" destId="{039B84DF-D170-4F97-82DC-E73311153891}" srcOrd="2" destOrd="0" parTransId="{C260CF57-F349-4759-86A9-0AE665321ABF}" sibTransId="{2B1CC0B8-6819-480B-B4E3-B26C77B6ABA1}"/>
    <dgm:cxn modelId="{68205F00-3402-4117-89B5-5F24F3BD9AD7}" type="presOf" srcId="{039B84DF-D170-4F97-82DC-E73311153891}" destId="{C4D0F1CD-9D47-4F2C-8262-8EEB2C300066}" srcOrd="0" destOrd="0" presId="urn:microsoft.com/office/officeart/2005/8/layout/chevron1"/>
    <dgm:cxn modelId="{A708223D-2615-491E-98BA-8576148F086E}" type="presParOf" srcId="{0494B4BF-99A9-4E2A-B977-00188323375B}" destId="{DFDB2761-83B0-4614-868B-D02580B5E7FF}" srcOrd="0" destOrd="0" presId="urn:microsoft.com/office/officeart/2005/8/layout/chevron1"/>
    <dgm:cxn modelId="{DFEB5EB0-C179-47F0-A41F-4482B9D40A11}" type="presParOf" srcId="{0494B4BF-99A9-4E2A-B977-00188323375B}" destId="{72A5079E-740E-4873-82AA-0153D5C8007C}" srcOrd="1" destOrd="0" presId="urn:microsoft.com/office/officeart/2005/8/layout/chevron1"/>
    <dgm:cxn modelId="{57F6E8E9-0FDF-4647-BA03-71F040777272}" type="presParOf" srcId="{0494B4BF-99A9-4E2A-B977-00188323375B}" destId="{0C621AE4-B9A4-4489-92E5-1484A1442B08}" srcOrd="2" destOrd="0" presId="urn:microsoft.com/office/officeart/2005/8/layout/chevron1"/>
    <dgm:cxn modelId="{F71E8827-5206-47D4-BBAB-4B4E310C1D87}" type="presParOf" srcId="{0494B4BF-99A9-4E2A-B977-00188323375B}" destId="{BE2E42C3-C9CD-4B68-BC18-E952F08ACB1B}" srcOrd="3" destOrd="0" presId="urn:microsoft.com/office/officeart/2005/8/layout/chevron1"/>
    <dgm:cxn modelId="{BBD88738-555F-4243-903E-57D4CD1CE71E}" type="presParOf" srcId="{0494B4BF-99A9-4E2A-B977-00188323375B}" destId="{C4D0F1CD-9D47-4F2C-8262-8EEB2C30006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DEE8C-A39A-4310-B22D-2D4482292DA0}">
      <dsp:nvSpPr>
        <dsp:cNvPr id="0" name=""/>
        <dsp:cNvSpPr/>
      </dsp:nvSpPr>
      <dsp:spPr>
        <a:xfrm rot="16200000">
          <a:off x="-1325577" y="1325577"/>
          <a:ext cx="5034947" cy="2383792"/>
        </a:xfrm>
        <a:prstGeom prst="flowChartManualOperation">
          <a:avLst/>
        </a:prstGeom>
        <a:solidFill>
          <a:schemeClr val="dk1">
            <a:tint val="55000"/>
          </a:schemeClr>
        </a:solidFill>
        <a:ln w="12700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smtClean="0">
              <a:latin typeface="Arial" pitchFamily="34" charset="0"/>
              <a:cs typeface="Arial" pitchFamily="34" charset="0"/>
            </a:rPr>
            <a:t>1) APPLICATIE</a:t>
          </a:r>
          <a:endParaRPr lang="nl-BE" sz="20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dirty="0" smtClean="0">
              <a:latin typeface="Arial" pitchFamily="34" charset="0"/>
              <a:cs typeface="Arial" pitchFamily="34" charset="0"/>
            </a:rPr>
            <a:t>Plaats inox plaat </a:t>
          </a:r>
          <a:br>
            <a:rPr lang="nl-BE" sz="1700" kern="1200" dirty="0" smtClean="0">
              <a:latin typeface="Arial" pitchFamily="34" charset="0"/>
              <a:cs typeface="Arial" pitchFamily="34" charset="0"/>
            </a:rPr>
          </a:br>
          <a:r>
            <a:rPr lang="nl-BE" sz="1700" kern="1200" dirty="0" smtClean="0">
              <a:latin typeface="Arial" pitchFamily="34" charset="0"/>
              <a:cs typeface="Arial" pitchFamily="34" charset="0"/>
            </a:rPr>
            <a:t>(30 x 30 cm) in plastieken container</a:t>
          </a:r>
          <a:endParaRPr lang="nl-B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BE" sz="17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BE" sz="17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BE" sz="17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smtClean="0">
              <a:latin typeface="Arial" pitchFamily="34" charset="0"/>
              <a:cs typeface="Arial" pitchFamily="34" charset="0"/>
            </a:rPr>
            <a:t>Breng product </a:t>
          </a:r>
          <a:br>
            <a:rPr lang="nl-BE" sz="1700" kern="1200" smtClean="0">
              <a:latin typeface="Arial" pitchFamily="34" charset="0"/>
              <a:cs typeface="Arial" pitchFamily="34" charset="0"/>
            </a:rPr>
          </a:br>
          <a:r>
            <a:rPr lang="nl-BE" sz="1700" kern="1200" smtClean="0">
              <a:latin typeface="Arial" pitchFamily="34" charset="0"/>
              <a:cs typeface="Arial" pitchFamily="34" charset="0"/>
            </a:rPr>
            <a:t>aan op plaat </a:t>
          </a:r>
          <a:br>
            <a:rPr lang="nl-BE" sz="1700" kern="1200" smtClean="0">
              <a:latin typeface="Arial" pitchFamily="34" charset="0"/>
              <a:cs typeface="Arial" pitchFamily="34" charset="0"/>
            </a:rPr>
          </a:br>
          <a:r>
            <a:rPr lang="nl-BE" sz="1700" kern="1200" smtClean="0">
              <a:latin typeface="Arial" pitchFamily="34" charset="0"/>
              <a:cs typeface="Arial" pitchFamily="34" charset="0"/>
            </a:rPr>
            <a:t>(spray head)</a:t>
          </a:r>
          <a:endParaRPr lang="nl-BE" sz="17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dirty="0" smtClean="0">
              <a:latin typeface="Arial" pitchFamily="34" charset="0"/>
              <a:cs typeface="Arial" pitchFamily="34" charset="0"/>
            </a:rPr>
            <a:t>Wacht x minuten</a:t>
          </a:r>
          <a:br>
            <a:rPr lang="nl-BE" sz="1700" kern="1200" dirty="0" smtClean="0">
              <a:latin typeface="Arial" pitchFamily="34" charset="0"/>
              <a:cs typeface="Arial" pitchFamily="34" charset="0"/>
            </a:rPr>
          </a:br>
          <a:r>
            <a:rPr lang="nl-BE" sz="1700" kern="1200" dirty="0" smtClean="0">
              <a:latin typeface="Arial" pitchFamily="34" charset="0"/>
              <a:cs typeface="Arial" pitchFamily="34" charset="0"/>
            </a:rPr>
            <a:t>(contacttijd) </a:t>
          </a:r>
          <a:endParaRPr lang="nl-BE" sz="1700" kern="1200" dirty="0">
            <a:latin typeface="Arial" pitchFamily="34" charset="0"/>
            <a:cs typeface="Arial" pitchFamily="34" charset="0"/>
          </a:endParaRPr>
        </a:p>
      </dsp:txBody>
      <dsp:txXfrm rot="5400000">
        <a:off x="0" y="1006989"/>
        <a:ext cx="2383792" cy="3020969"/>
      </dsp:txXfrm>
    </dsp:sp>
    <dsp:sp modelId="{DAE006FE-06B7-47C3-B7B7-9C1B6E22F5F5}">
      <dsp:nvSpPr>
        <dsp:cNvPr id="0" name=""/>
        <dsp:cNvSpPr/>
      </dsp:nvSpPr>
      <dsp:spPr>
        <a:xfrm rot="16200000">
          <a:off x="1559932" y="1049470"/>
          <a:ext cx="5034947" cy="2936005"/>
        </a:xfrm>
        <a:prstGeom prst="flowChartManualOperation">
          <a:avLst/>
        </a:prstGeom>
        <a:solidFill>
          <a:schemeClr val="dk1">
            <a:tint val="55000"/>
          </a:schemeClr>
        </a:solidFill>
        <a:ln w="12700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smtClean="0">
              <a:latin typeface="Arial" pitchFamily="34" charset="0"/>
              <a:cs typeface="Arial" pitchFamily="34" charset="0"/>
            </a:rPr>
            <a:t>2) REINIGINGSTAP</a:t>
          </a:r>
          <a:endParaRPr lang="nl-BE" sz="20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smtClean="0">
              <a:latin typeface="Arial" pitchFamily="34" charset="0"/>
              <a:cs typeface="Arial" pitchFamily="34" charset="0"/>
            </a:rPr>
            <a:t>Reinig plaat met x mL water</a:t>
          </a:r>
          <a:endParaRPr lang="nl-BE" sz="17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smtClean="0">
              <a:latin typeface="Arial" pitchFamily="34" charset="0"/>
              <a:cs typeface="Arial" pitchFamily="34" charset="0"/>
            </a:rPr>
            <a:t>Recupereer oplossing in klein potje </a:t>
          </a:r>
          <a:br>
            <a:rPr lang="nl-BE" sz="1700" kern="1200" smtClean="0">
              <a:latin typeface="Arial" pitchFamily="34" charset="0"/>
              <a:cs typeface="Arial" pitchFamily="34" charset="0"/>
            </a:rPr>
          </a:br>
          <a:r>
            <a:rPr lang="nl-BE" sz="1700" b="1" kern="1200" smtClean="0">
              <a:latin typeface="Arial" pitchFamily="34" charset="0"/>
              <a:cs typeface="Arial" pitchFamily="34" charset="0"/>
            </a:rPr>
            <a:t>(rinsing solution 1)</a:t>
          </a:r>
          <a:r>
            <a:rPr lang="nl-BE" sz="1700" kern="1200" smtClean="0">
              <a:latin typeface="Arial" pitchFamily="34" charset="0"/>
              <a:cs typeface="Arial" pitchFamily="34" charset="0"/>
            </a:rPr>
            <a:t> </a:t>
          </a:r>
          <a:endParaRPr lang="nl-BE" sz="17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dirty="0" smtClean="0">
              <a:latin typeface="Arial" pitchFamily="34" charset="0"/>
              <a:cs typeface="Arial" pitchFamily="34" charset="0"/>
            </a:rPr>
            <a:t>Reinig container met </a:t>
          </a:r>
          <a:br>
            <a:rPr lang="nl-BE" sz="1700" kern="1200" dirty="0" smtClean="0">
              <a:latin typeface="Arial" pitchFamily="34" charset="0"/>
              <a:cs typeface="Arial" pitchFamily="34" charset="0"/>
            </a:rPr>
          </a:br>
          <a:r>
            <a:rPr lang="nl-BE" sz="1700" kern="1200" dirty="0" smtClean="0">
              <a:latin typeface="Arial" pitchFamily="34" charset="0"/>
              <a:cs typeface="Arial" pitchFamily="34" charset="0"/>
            </a:rPr>
            <a:t>50 </a:t>
          </a:r>
          <a:r>
            <a:rPr lang="nl-BE" sz="1700" kern="1200" dirty="0" err="1" smtClean="0">
              <a:latin typeface="Arial" pitchFamily="34" charset="0"/>
              <a:cs typeface="Arial" pitchFamily="34" charset="0"/>
            </a:rPr>
            <a:t>mL</a:t>
          </a:r>
          <a:r>
            <a:rPr lang="nl-BE" sz="1700" kern="1200" dirty="0" smtClean="0">
              <a:latin typeface="Arial" pitchFamily="34" charset="0"/>
              <a:cs typeface="Arial" pitchFamily="34" charset="0"/>
            </a:rPr>
            <a:t> water </a:t>
          </a:r>
          <a:endParaRPr lang="nl-BE" sz="17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smtClean="0">
              <a:latin typeface="Arial" pitchFamily="34" charset="0"/>
              <a:cs typeface="Arial" pitchFamily="34" charset="0"/>
            </a:rPr>
            <a:t>Recupereer oplossing in klein potje </a:t>
          </a:r>
          <a:br>
            <a:rPr lang="nl-BE" sz="1700" kern="1200" smtClean="0">
              <a:latin typeface="Arial" pitchFamily="34" charset="0"/>
              <a:cs typeface="Arial" pitchFamily="34" charset="0"/>
            </a:rPr>
          </a:br>
          <a:r>
            <a:rPr lang="nl-BE" sz="1700" b="1" kern="1200" smtClean="0">
              <a:latin typeface="Arial" pitchFamily="34" charset="0"/>
              <a:cs typeface="Arial" pitchFamily="34" charset="0"/>
            </a:rPr>
            <a:t>(rinsing solution 2) </a:t>
          </a:r>
          <a:endParaRPr lang="nl-BE" sz="17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2609403" y="1006988"/>
        <a:ext cx="2936005" cy="3020969"/>
      </dsp:txXfrm>
    </dsp:sp>
    <dsp:sp modelId="{D0361BBD-3E09-406D-95D2-BA1337626AFD}">
      <dsp:nvSpPr>
        <dsp:cNvPr id="0" name=""/>
        <dsp:cNvSpPr/>
      </dsp:nvSpPr>
      <dsp:spPr>
        <a:xfrm rot="16200000">
          <a:off x="4436488" y="1334531"/>
          <a:ext cx="5034947" cy="2365884"/>
        </a:xfrm>
        <a:prstGeom prst="flowChartManualOperation">
          <a:avLst/>
        </a:prstGeom>
        <a:solidFill>
          <a:schemeClr val="dk1">
            <a:tint val="55000"/>
          </a:schemeClr>
        </a:solidFill>
        <a:ln w="12700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smtClean="0">
              <a:latin typeface="Arial" pitchFamily="34" charset="0"/>
              <a:cs typeface="Arial" pitchFamily="34" charset="0"/>
            </a:rPr>
            <a:t>3) RESIDUESTAP</a:t>
          </a:r>
          <a:endParaRPr lang="nl-BE" sz="20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smtClean="0">
              <a:latin typeface="Arial" pitchFamily="34" charset="0"/>
              <a:cs typeface="Arial" pitchFamily="34" charset="0"/>
            </a:rPr>
            <a:t>Reinig en droog container</a:t>
          </a:r>
          <a:endParaRPr lang="nl-BE" sz="17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smtClean="0">
              <a:latin typeface="Arial" pitchFamily="34" charset="0"/>
              <a:cs typeface="Arial" pitchFamily="34" charset="0"/>
            </a:rPr>
            <a:t>Reinig plaat met 100 mL water</a:t>
          </a:r>
          <a:endParaRPr lang="nl-BE" sz="17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smtClean="0">
              <a:latin typeface="Arial" pitchFamily="34" charset="0"/>
              <a:cs typeface="Arial" pitchFamily="34" charset="0"/>
            </a:rPr>
            <a:t>Recupereer oplossing in klein potje </a:t>
          </a:r>
          <a:br>
            <a:rPr lang="nl-BE" sz="1700" kern="1200" smtClean="0">
              <a:latin typeface="Arial" pitchFamily="34" charset="0"/>
              <a:cs typeface="Arial" pitchFamily="34" charset="0"/>
            </a:rPr>
          </a:br>
          <a:r>
            <a:rPr lang="nl-BE" sz="1700" b="1" kern="1200" smtClean="0">
              <a:latin typeface="Arial" pitchFamily="34" charset="0"/>
              <a:cs typeface="Arial" pitchFamily="34" charset="0"/>
            </a:rPr>
            <a:t>(residue solution</a:t>
          </a:r>
          <a:r>
            <a:rPr lang="nl-BE" sz="1500" b="1" kern="1200" smtClean="0">
              <a:latin typeface="Arial" pitchFamily="34" charset="0"/>
              <a:cs typeface="Arial" pitchFamily="34" charset="0"/>
            </a:rPr>
            <a:t>) </a:t>
          </a:r>
          <a:endParaRPr lang="nl-BE" sz="15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5771019" y="1006989"/>
        <a:ext cx="2365884" cy="3020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EDE3C-9152-41A4-9ED8-42CB8679DF99}" type="datetimeFigureOut">
              <a:rPr lang="nl-BE" smtClean="0"/>
              <a:t>17/06/2013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44C23-706C-41A3-A247-32CD554AFC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532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3663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0697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1720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1911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6295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7668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6135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0606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6819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7549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761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103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7068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3973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734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9395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5013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366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561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2683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8249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9489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9304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741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4C23-706C-41A3-A247-32CD554AFCEB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260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9872-FC76-48EA-9236-15C643EC91B7}" type="datetimeFigureOut">
              <a:rPr lang="nl-BE" smtClean="0"/>
              <a:t>17/06/2013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50FE-62B3-443C-872C-4F0905E7768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9872-FC76-48EA-9236-15C643EC91B7}" type="datetimeFigureOut">
              <a:rPr lang="nl-BE" smtClean="0"/>
              <a:t>17/06/2013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50FE-62B3-443C-872C-4F0905E7768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9872-FC76-48EA-9236-15C643EC91B7}" type="datetimeFigureOut">
              <a:rPr lang="nl-BE" smtClean="0"/>
              <a:t>17/06/2013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50FE-62B3-443C-872C-4F0905E7768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9872-FC76-48EA-9236-15C643EC91B7}" type="datetimeFigureOut">
              <a:rPr lang="nl-BE" smtClean="0"/>
              <a:t>17/06/2013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50FE-62B3-443C-872C-4F0905E7768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9872-FC76-48EA-9236-15C643EC91B7}" type="datetimeFigureOut">
              <a:rPr lang="nl-BE" smtClean="0"/>
              <a:t>17/06/2013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50FE-62B3-443C-872C-4F0905E7768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9872-FC76-48EA-9236-15C643EC91B7}" type="datetimeFigureOut">
              <a:rPr lang="nl-BE" smtClean="0"/>
              <a:t>17/06/2013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50FE-62B3-443C-872C-4F0905E7768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9872-FC76-48EA-9236-15C643EC91B7}" type="datetimeFigureOut">
              <a:rPr lang="nl-BE" smtClean="0"/>
              <a:t>17/06/2013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50FE-62B3-443C-872C-4F0905E7768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9872-FC76-48EA-9236-15C643EC91B7}" type="datetimeFigureOut">
              <a:rPr lang="nl-BE" smtClean="0"/>
              <a:t>17/06/2013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50FE-62B3-443C-872C-4F0905E7768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9872-FC76-48EA-9236-15C643EC91B7}" type="datetimeFigureOut">
              <a:rPr lang="nl-BE" smtClean="0"/>
              <a:t>17/06/2013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50FE-62B3-443C-872C-4F0905E7768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9872-FC76-48EA-9236-15C643EC91B7}" type="datetimeFigureOut">
              <a:rPr lang="nl-BE" smtClean="0"/>
              <a:t>17/06/2013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50FE-62B3-443C-872C-4F0905E77689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9872-FC76-48EA-9236-15C643EC91B7}" type="datetimeFigureOut">
              <a:rPr lang="nl-BE" smtClean="0"/>
              <a:t>17/06/2013</a:t>
            </a:fld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3B50FE-62B3-443C-872C-4F0905E77689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63B50FE-62B3-443C-872C-4F0905E77689}" type="slidenum">
              <a:rPr lang="nl-BE" smtClean="0"/>
              <a:t>‹nr.›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0D49872-FC76-48EA-9236-15C643EC91B7}" type="datetimeFigureOut">
              <a:rPr lang="nl-BE" smtClean="0"/>
              <a:t>17/06/2013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5167" y="2276872"/>
            <a:ext cx="8208913" cy="1800203"/>
          </a:xfrm>
        </p:spPr>
        <p:txBody>
          <a:bodyPr>
            <a:noAutofit/>
          </a:bodyPr>
          <a:lstStyle/>
          <a:p>
            <a:pPr algn="ctr"/>
            <a:r>
              <a:rPr lang="nl-BE" sz="3300" b="1" cap="none" dirty="0"/>
              <a:t>Development of a protocol on </a:t>
            </a:r>
            <a:r>
              <a:rPr lang="nl-BE" sz="3300" b="1" cap="none" dirty="0" err="1"/>
              <a:t>residue</a:t>
            </a:r>
            <a:r>
              <a:rPr lang="nl-BE" sz="3300" b="1" cap="none" dirty="0"/>
              <a:t>  analysis of </a:t>
            </a:r>
            <a:r>
              <a:rPr lang="nl-BE" sz="3300" b="1" cap="none" dirty="0" err="1"/>
              <a:t>disinfectants</a:t>
            </a:r>
            <a:r>
              <a:rPr lang="nl-BE" sz="3300" b="1" cap="none" dirty="0"/>
              <a:t> </a:t>
            </a:r>
            <a:r>
              <a:rPr lang="nl-BE" sz="3300" b="1" cap="none" dirty="0" err="1"/>
              <a:t>after</a:t>
            </a:r>
            <a:r>
              <a:rPr lang="nl-BE" sz="3300" b="1" cap="none" dirty="0"/>
              <a:t> </a:t>
            </a:r>
            <a:r>
              <a:rPr lang="nl-BE" sz="3300" b="1" cap="none" dirty="0" err="1"/>
              <a:t>application</a:t>
            </a:r>
            <a:r>
              <a:rPr lang="nl-BE" sz="3300" b="1" cap="none" dirty="0"/>
              <a:t> on </a:t>
            </a:r>
            <a:r>
              <a:rPr lang="nl-BE" sz="3300" b="1" cap="none" dirty="0" err="1"/>
              <a:t>surfaces</a:t>
            </a:r>
            <a:r>
              <a:rPr lang="nl-BE" sz="3300" b="1" cap="none" dirty="0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rot="10800000" flipV="1">
            <a:off x="201085" y="5226865"/>
            <a:ext cx="8062913" cy="1442348"/>
          </a:xfrm>
        </p:spPr>
        <p:txBody>
          <a:bodyPr>
            <a:normAutofit/>
          </a:bodyPr>
          <a:lstStyle/>
          <a:p>
            <a:r>
              <a:rPr lang="nl-BE" sz="2500" dirty="0">
                <a:solidFill>
                  <a:schemeClr val="tx1"/>
                </a:solidFill>
              </a:rPr>
              <a:t>Iris Provoost </a:t>
            </a:r>
          </a:p>
        </p:txBody>
      </p:sp>
      <p:pic>
        <p:nvPicPr>
          <p:cNvPr id="1026" name="Picture 2" descr="http://www.howest.be/Documenten/Logo/HOWEST/rgb/howest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96" y="267776"/>
            <a:ext cx="2034503" cy="93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16835" r="56590" b="56769"/>
          <a:stretch/>
        </p:blipFill>
        <p:spPr bwMode="auto">
          <a:xfrm>
            <a:off x="179511" y="332659"/>
            <a:ext cx="2310103" cy="90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982985" y="5229200"/>
            <a:ext cx="4572000" cy="861756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nl-BE" sz="2300" b="1" dirty="0"/>
              <a:t>    </a:t>
            </a:r>
            <a:r>
              <a:rPr lang="nl-BE" sz="2300" b="1" dirty="0" smtClean="0"/>
              <a:t>        </a:t>
            </a:r>
            <a:r>
              <a:rPr lang="nl-BE" sz="2500" dirty="0" smtClean="0"/>
              <a:t>Joffrey </a:t>
            </a:r>
            <a:r>
              <a:rPr lang="nl-BE" sz="2500" dirty="0"/>
              <a:t>Chenu</a:t>
            </a:r>
          </a:p>
          <a:p>
            <a:r>
              <a:rPr lang="nl-BE" sz="2500" dirty="0"/>
              <a:t>           Kaat Van Oostveldt </a:t>
            </a:r>
          </a:p>
        </p:txBody>
      </p:sp>
    </p:spTree>
    <p:extLst>
      <p:ext uri="{BB962C8B-B14F-4D97-AF65-F5344CB8AC3E}">
        <p14:creationId xmlns:p14="http://schemas.microsoft.com/office/powerpoint/2010/main" val="3810595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731206"/>
              </p:ext>
            </p:extLst>
          </p:nvPr>
        </p:nvGraphicFramePr>
        <p:xfrm>
          <a:off x="755576" y="1268760"/>
          <a:ext cx="3073342" cy="422359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43972"/>
                <a:gridCol w="1829370"/>
              </a:tblGrid>
              <a:tr h="955758"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Test</a:t>
                      </a:r>
                      <a:endParaRPr lang="nl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Totale</a:t>
                      </a:r>
                      <a:r>
                        <a:rPr lang="nl-BE" sz="1400" baseline="0" dirty="0" smtClean="0">
                          <a:latin typeface="Arial" pitchFamily="34" charset="0"/>
                          <a:cs typeface="Arial" pitchFamily="34" charset="0"/>
                        </a:rPr>
                        <a:t> r</a:t>
                      </a:r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ecovery</a:t>
                      </a:r>
                      <a:endParaRPr lang="nl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8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nl-BE" sz="1400" b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99,3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8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98,5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8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98,9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8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98,8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8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97,3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8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99,4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8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99,9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8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Gemiddelde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b="1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98,9</a:t>
                      </a:r>
                      <a:endParaRPr lang="nl-BE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155029" y="1196752"/>
            <a:ext cx="35283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800" dirty="0" smtClean="0">
                <a:latin typeface="Arial" pitchFamily="34" charset="0"/>
                <a:cs typeface="Arial" pitchFamily="34" charset="0"/>
              </a:rPr>
              <a:t>Degradatie waterstofperoxide</a:t>
            </a:r>
          </a:p>
          <a:p>
            <a:r>
              <a:rPr lang="nl-BE" sz="1800" dirty="0" smtClean="0">
                <a:latin typeface="Arial" pitchFamily="34" charset="0"/>
                <a:cs typeface="Arial" pitchFamily="34" charset="0"/>
              </a:rPr>
              <a:t>Waterstofperoxide achtergebleven in container</a:t>
            </a:r>
          </a:p>
          <a:p>
            <a:r>
              <a:rPr lang="nl-BE" sz="1800" dirty="0" smtClean="0">
                <a:latin typeface="Arial" pitchFamily="34" charset="0"/>
                <a:cs typeface="Arial" pitchFamily="34" charset="0"/>
              </a:rPr>
              <a:t>Verlies gedurende de test </a:t>
            </a:r>
          </a:p>
          <a:p>
            <a:pPr marL="68567" indent="0">
              <a:buFont typeface="Arial" pitchFamily="34" charset="0"/>
              <a:buNone/>
            </a:pPr>
            <a:endParaRPr lang="nl-BE" sz="2100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126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346041"/>
            <a:ext cx="7772400" cy="576068"/>
          </a:xfrm>
        </p:spPr>
        <p:txBody>
          <a:bodyPr>
            <a:normAutofit/>
          </a:bodyPr>
          <a:lstStyle/>
          <a:p>
            <a:r>
              <a:rPr lang="nl-BE" sz="1800" dirty="0" smtClean="0">
                <a:latin typeface="Arial" pitchFamily="34" charset="0"/>
                <a:cs typeface="Arial" pitchFamily="34" charset="0"/>
              </a:rPr>
              <a:t>Cerium (IV) sulphate reageert enkel met </a:t>
            </a:r>
            <a:r>
              <a:rPr lang="nl-BE" sz="1800" dirty="0">
                <a:latin typeface="Arial" pitchFamily="34" charset="0"/>
                <a:cs typeface="Arial" pitchFamily="34" charset="0"/>
              </a:rPr>
              <a:t>w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aterstofperoxide </a:t>
            </a:r>
            <a:endParaRPr lang="nl-BE" sz="1800" dirty="0">
              <a:latin typeface="Arial" pitchFamily="34" charset="0"/>
              <a:cs typeface="Arial" pitchFamily="34" charset="0"/>
            </a:endParaRPr>
          </a:p>
          <a:p>
            <a:pPr marL="68567" indent="0">
              <a:buNone/>
            </a:pPr>
            <a:endParaRPr lang="nl-BE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755575" y="783304"/>
            <a:ext cx="5738323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nl-BE" sz="1800" b="1" dirty="0">
                <a:latin typeface="Arial" pitchFamily="34" charset="0"/>
                <a:cs typeface="Arial" pitchFamily="34" charset="0"/>
              </a:rPr>
              <a:t>Specificiteit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84615" y="1947759"/>
            <a:ext cx="5738323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nl-BE" sz="1800" b="1" dirty="0">
                <a:latin typeface="Arial" pitchFamily="34" charset="0"/>
                <a:cs typeface="Arial" pitchFamily="34" charset="0"/>
              </a:rPr>
              <a:t>Accuraatheid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745746" y="2452151"/>
            <a:ext cx="7772400" cy="576068"/>
          </a:xfrm>
          <a:prstGeom prst="rect">
            <a:avLst/>
          </a:prstGeom>
        </p:spPr>
        <p:txBody>
          <a:bodyPr vert="horz" lIns="0" tIns="45711" rIns="0" bIns="45711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nl-BE" sz="1800" dirty="0">
                <a:latin typeface="Arial" pitchFamily="34" charset="0"/>
                <a:cs typeface="Arial" pitchFamily="34" charset="0"/>
              </a:rPr>
              <a:t>De recovery moet tussen 98 – 102 % liggen </a:t>
            </a:r>
          </a:p>
          <a:p>
            <a:pPr marL="68567" indent="0">
              <a:buNone/>
            </a:pPr>
            <a:endParaRPr lang="nl-BE" sz="1800" dirty="0">
              <a:latin typeface="Arial" pitchFamily="34" charset="0"/>
              <a:cs typeface="Arial" pitchFamily="34" charset="0"/>
            </a:endParaRPr>
          </a:p>
          <a:p>
            <a:pPr marL="68567" indent="0">
              <a:buNone/>
            </a:pPr>
            <a:endParaRPr lang="nl-BE" dirty="0" smtClean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886204"/>
              </p:ext>
            </p:extLst>
          </p:nvPr>
        </p:nvGraphicFramePr>
        <p:xfrm>
          <a:off x="784616" y="2998475"/>
          <a:ext cx="5894827" cy="14478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68345"/>
                <a:gridCol w="2212691"/>
                <a:gridCol w="1813791"/>
              </a:tblGrid>
              <a:tr h="4191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cap="small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 H</a:t>
                      </a:r>
                      <a:r>
                        <a:rPr lang="nl-BE" sz="1000" cap="small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nl-BE" sz="1400" cap="small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nl-BE" sz="1000" cap="small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nl-BE" sz="1400" cap="small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nl-BE" sz="1400" kern="1200" cap="non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verkregen</a:t>
                      </a:r>
                      <a:endParaRPr lang="nl-BE" sz="1400" b="1" kern="1200" cap="none" baseline="0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kern="1200" cap="non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 H</a:t>
                      </a:r>
                      <a:r>
                        <a:rPr lang="nl-BE" sz="1000" kern="1200" cap="non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nl-BE" sz="1400" kern="1200" cap="non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nl-BE" sz="900" kern="1200" cap="non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nl-BE" sz="1400" kern="1200" cap="non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uitgerekend </a:t>
                      </a:r>
                      <a:endParaRPr lang="nl-BE" sz="1400" b="1" kern="1200" cap="none" baseline="0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Recovery (%)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3,522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3,589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101,9</a:t>
                      </a:r>
                      <a:endParaRPr lang="nl-BE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3,549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3,571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101,0</a:t>
                      </a:r>
                      <a:endParaRPr lang="nl-BE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3,524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3,549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100,7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kstvak 10"/>
          <p:cNvSpPr txBox="1"/>
          <p:nvPr/>
        </p:nvSpPr>
        <p:spPr>
          <a:xfrm>
            <a:off x="2015208" y="783304"/>
            <a:ext cx="7128792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nl-BE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Specificiteit OK</a:t>
            </a:r>
            <a:endParaRPr lang="nl-BE" sz="4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988433" y="3501008"/>
            <a:ext cx="7128792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nl-BE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Accuraatheid OK</a:t>
            </a:r>
            <a:endParaRPr lang="nl-BE" sz="4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763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5575" y="783304"/>
            <a:ext cx="5738323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nl-BE" sz="1800" b="1" dirty="0" err="1">
                <a:latin typeface="Arial" pitchFamily="34" charset="0"/>
                <a:cs typeface="Arial" pitchFamily="34" charset="0"/>
              </a:rPr>
              <a:t>Lineariteit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683568" y="1268760"/>
            <a:ext cx="7772400" cy="4616303"/>
          </a:xfrm>
        </p:spPr>
        <p:txBody>
          <a:bodyPr>
            <a:normAutofit/>
          </a:bodyPr>
          <a:lstStyle/>
          <a:p>
            <a:r>
              <a:rPr lang="nl-BE" sz="1800" dirty="0">
                <a:latin typeface="Arial" pitchFamily="34" charset="0"/>
                <a:cs typeface="Arial" pitchFamily="34" charset="0"/>
              </a:rPr>
              <a:t>De </a:t>
            </a:r>
            <a:r>
              <a:rPr lang="nl-BE" sz="1800" dirty="0" err="1">
                <a:latin typeface="Arial" pitchFamily="34" charset="0"/>
                <a:cs typeface="Arial" pitchFamily="34" charset="0"/>
              </a:rPr>
              <a:t>lineariteit</a:t>
            </a:r>
            <a:r>
              <a:rPr lang="nl-BE" sz="1800" dirty="0">
                <a:latin typeface="Arial" pitchFamily="34" charset="0"/>
                <a:cs typeface="Arial" pitchFamily="34" charset="0"/>
              </a:rPr>
              <a:t> tussen massa residu waterstofperoxide en volume 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BE" sz="1800" dirty="0" smtClean="0">
                <a:latin typeface="Arial" pitchFamily="34" charset="0"/>
                <a:cs typeface="Arial" pitchFamily="34" charset="0"/>
              </a:rPr>
            </a:br>
            <a:r>
              <a:rPr lang="nl-BE" sz="1800" dirty="0" smtClean="0">
                <a:latin typeface="Arial" pitchFamily="34" charset="0"/>
                <a:cs typeface="Arial" pitchFamily="34" charset="0"/>
              </a:rPr>
              <a:t>Cerium </a:t>
            </a:r>
            <a:r>
              <a:rPr lang="nl-BE" sz="1800" dirty="0">
                <a:latin typeface="Arial" pitchFamily="34" charset="0"/>
                <a:cs typeface="Arial" pitchFamily="34" charset="0"/>
              </a:rPr>
              <a:t>(IV) sulphate nodig om te titreren werd getest </a:t>
            </a:r>
          </a:p>
          <a:p>
            <a:pPr marL="114300" indent="0">
              <a:buNone/>
            </a:pPr>
            <a:r>
              <a:rPr lang="nl-BE" sz="15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l-BE" sz="15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nl-BE" sz="15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Rinsing</a:t>
            </a:r>
            <a:r>
              <a:rPr lang="nl-BE" sz="15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 solution 1</a:t>
            </a:r>
            <a:endParaRPr lang="nl-BE" sz="15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68567" indent="0">
              <a:buNone/>
            </a:pPr>
            <a:endParaRPr lang="nl-BE" sz="2100" dirty="0"/>
          </a:p>
        </p:txBody>
      </p:sp>
      <p:sp>
        <p:nvSpPr>
          <p:cNvPr id="10" name="Tijdelijke aanduiding voor inhoud 7"/>
          <p:cNvSpPr txBox="1">
            <a:spLocks/>
          </p:cNvSpPr>
          <p:nvPr/>
        </p:nvSpPr>
        <p:spPr>
          <a:xfrm>
            <a:off x="780082" y="4941168"/>
            <a:ext cx="5904657" cy="3240360"/>
          </a:xfrm>
          <a:prstGeom prst="rect">
            <a:avLst/>
          </a:prstGeom>
        </p:spPr>
        <p:txBody>
          <a:bodyPr vert="horz" lIns="0" tIns="45711" rIns="0" bIns="45711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nl-BE" sz="1800" dirty="0" err="1" smtClean="0">
                <a:latin typeface="Arial" pitchFamily="34" charset="0"/>
                <a:cs typeface="Arial" pitchFamily="34" charset="0"/>
              </a:rPr>
              <a:t>Rinsing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 solution 1: </a:t>
            </a:r>
            <a:r>
              <a:rPr lang="nl-BE" sz="1800" b="1" dirty="0" smtClean="0">
                <a:latin typeface="Arial" pitchFamily="34" charset="0"/>
                <a:cs typeface="Arial" pitchFamily="34" charset="0"/>
              </a:rPr>
              <a:t>7,60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nl-BE" sz="1800" b="1" dirty="0" smtClean="0">
                <a:latin typeface="Arial" pitchFamily="34" charset="0"/>
                <a:cs typeface="Arial" pitchFamily="34" charset="0"/>
              </a:rPr>
              <a:t>29,1 mg 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nl-BE" sz="105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nl-BE" sz="105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buFont typeface="Arial" pitchFamily="34" charset="0"/>
              <a:buChar char="•"/>
            </a:pPr>
            <a:r>
              <a:rPr lang="nl-BE" sz="1800" dirty="0" err="1">
                <a:latin typeface="Arial" pitchFamily="34" charset="0"/>
                <a:cs typeface="Arial" pitchFamily="34" charset="0"/>
              </a:rPr>
              <a:t>Rinsing</a:t>
            </a:r>
            <a:r>
              <a:rPr lang="nl-BE" sz="1800" dirty="0">
                <a:latin typeface="Arial" pitchFamily="34" charset="0"/>
                <a:cs typeface="Arial" pitchFamily="34" charset="0"/>
              </a:rPr>
              <a:t> solution 2: </a:t>
            </a:r>
            <a:r>
              <a:rPr lang="nl-BE" sz="1800" b="1" dirty="0" smtClean="0">
                <a:latin typeface="Arial" pitchFamily="34" charset="0"/>
                <a:cs typeface="Arial" pitchFamily="34" charset="0"/>
              </a:rPr>
              <a:t>2,97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nl-BE" sz="1800" b="1" dirty="0" smtClean="0">
                <a:latin typeface="Arial" pitchFamily="34" charset="0"/>
                <a:cs typeface="Arial" pitchFamily="34" charset="0"/>
              </a:rPr>
              <a:t>5,31 mg 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nl-BE" sz="105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nl-BE" sz="105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nl-BE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nl-BE" sz="1800" dirty="0">
                <a:latin typeface="Arial" pitchFamily="34" charset="0"/>
                <a:cs typeface="Arial" pitchFamily="34" charset="0"/>
              </a:rPr>
              <a:t>Residue solution: </a:t>
            </a:r>
            <a:r>
              <a:rPr lang="nl-BE" sz="1800" b="1" dirty="0" smtClean="0">
                <a:latin typeface="Arial" pitchFamily="34" charset="0"/>
                <a:cs typeface="Arial" pitchFamily="34" charset="0"/>
              </a:rPr>
              <a:t>0,0968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nl-BE" sz="1800" b="1" dirty="0" smtClean="0">
                <a:latin typeface="Arial" pitchFamily="34" charset="0"/>
                <a:cs typeface="Arial" pitchFamily="34" charset="0"/>
              </a:rPr>
              <a:t>0,298 mg 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nl-BE" sz="105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nl-BE" sz="1050" dirty="0" smtClean="0">
                <a:latin typeface="Arial" pitchFamily="34" charset="0"/>
                <a:cs typeface="Arial" pitchFamily="34" charset="0"/>
              </a:rPr>
              <a:t>2</a:t>
            </a:r>
            <a:endParaRPr lang="nl-BE" sz="1050" dirty="0"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endParaRPr lang="nl-BE" sz="1200" dirty="0"/>
          </a:p>
          <a:p>
            <a:pPr marL="68567" indent="0">
              <a:buNone/>
            </a:pPr>
            <a:endParaRPr lang="nl-BE" sz="2100" dirty="0"/>
          </a:p>
        </p:txBody>
      </p:sp>
      <p:sp>
        <p:nvSpPr>
          <p:cNvPr id="6" name="Tekstvak 5"/>
          <p:cNvSpPr txBox="1"/>
          <p:nvPr/>
        </p:nvSpPr>
        <p:spPr>
          <a:xfrm>
            <a:off x="2267744" y="2132856"/>
            <a:ext cx="7128792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nl-BE" sz="4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Lineariteit</a:t>
            </a:r>
            <a:r>
              <a:rPr lang="nl-BE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OK</a:t>
            </a:r>
            <a:endParaRPr lang="nl-BE" sz="4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Chart 5"/>
          <p:cNvGraphicFramePr/>
          <p:nvPr>
            <p:extLst>
              <p:ext uri="{D42A27DB-BD31-4B8C-83A1-F6EECF244321}">
                <p14:modId xmlns:p14="http://schemas.microsoft.com/office/powerpoint/2010/main" val="425821405"/>
              </p:ext>
            </p:extLst>
          </p:nvPr>
        </p:nvGraphicFramePr>
        <p:xfrm>
          <a:off x="899592" y="2581004"/>
          <a:ext cx="6768752" cy="2360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04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396771810"/>
              </p:ext>
            </p:extLst>
          </p:nvPr>
        </p:nvGraphicFramePr>
        <p:xfrm>
          <a:off x="539552" y="332656"/>
          <a:ext cx="6340489" cy="3180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ek 4"/>
          <p:cNvGraphicFramePr/>
          <p:nvPr>
            <p:extLst>
              <p:ext uri="{D42A27DB-BD31-4B8C-83A1-F6EECF244321}">
                <p14:modId xmlns:p14="http://schemas.microsoft.com/office/powerpoint/2010/main" val="1303767089"/>
              </p:ext>
            </p:extLst>
          </p:nvPr>
        </p:nvGraphicFramePr>
        <p:xfrm>
          <a:off x="539552" y="3501008"/>
          <a:ext cx="626469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152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755575" y="2317513"/>
            <a:ext cx="5738323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nl-BE" sz="1800" b="1" dirty="0" smtClean="0">
                <a:latin typeface="Arial" pitchFamily="34" charset="0"/>
                <a:cs typeface="Arial" pitchFamily="34" charset="0"/>
              </a:rPr>
              <a:t>Kwantificatielimiet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55575" y="783304"/>
            <a:ext cx="5738323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nl-BE" sz="1800" b="1" dirty="0" smtClean="0">
                <a:latin typeface="Arial" pitchFamily="34" charset="0"/>
                <a:cs typeface="Arial" pitchFamily="34" charset="0"/>
              </a:rPr>
              <a:t>Detectielimiet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42870"/>
              </p:ext>
            </p:extLst>
          </p:nvPr>
        </p:nvGraphicFramePr>
        <p:xfrm>
          <a:off x="827584" y="1370840"/>
          <a:ext cx="6912768" cy="7620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22551"/>
                <a:gridCol w="3790217"/>
              </a:tblGrid>
              <a:tr h="4191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500" cap="non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Cerium (IV) sulphate 0,1 M</a:t>
                      </a:r>
                      <a:endParaRPr lang="nl-BE" sz="1500" b="1" kern="1200" cap="none" baseline="0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500" kern="1200" cap="non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Cerium (IV) sulphate 0,0025 M </a:t>
                      </a:r>
                      <a:endParaRPr lang="nl-BE" sz="1500" b="1" kern="1200" cap="none" baseline="0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5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0,414 mg H</a:t>
                      </a:r>
                      <a:r>
                        <a:rPr lang="nl-BE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nl-BE" sz="15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nl-BE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nl-BE" sz="15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5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0,0054 mg H</a:t>
                      </a:r>
                      <a:r>
                        <a:rPr lang="nl-BE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nl-BE" sz="15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nl-BE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nl-BE" sz="15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nl-BE" sz="15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3" name="Tabe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367365"/>
              </p:ext>
            </p:extLst>
          </p:nvPr>
        </p:nvGraphicFramePr>
        <p:xfrm>
          <a:off x="827583" y="2852936"/>
          <a:ext cx="6851435" cy="7620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4846"/>
                <a:gridCol w="3756589"/>
              </a:tblGrid>
              <a:tr h="4191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500" cap="non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Cerium (IV) sulphate 0,1 M</a:t>
                      </a:r>
                      <a:endParaRPr lang="nl-BE" sz="1500" b="1" kern="1200" cap="none" baseline="0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500" kern="1200" cap="non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Cerium (IV) sulphate 0,0025 M </a:t>
                      </a:r>
                      <a:endParaRPr lang="nl-BE" sz="1500" b="1" kern="1200" cap="none" baseline="0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5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2,96 mg H</a:t>
                      </a:r>
                      <a:r>
                        <a:rPr lang="nl-BE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nl-BE" sz="15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nl-BE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nl-BE" sz="15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5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0,075 mg H</a:t>
                      </a:r>
                      <a:r>
                        <a:rPr lang="nl-BE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nl-BE" sz="15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nl-BE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nl-BE" sz="15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nl-BE" sz="15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Tekstvak 13"/>
          <p:cNvSpPr txBox="1"/>
          <p:nvPr/>
        </p:nvSpPr>
        <p:spPr>
          <a:xfrm>
            <a:off x="2267744" y="2132856"/>
            <a:ext cx="7128792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nl-BE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Limieten OK</a:t>
            </a:r>
            <a:endParaRPr lang="nl-BE" sz="4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46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3304" y="1254510"/>
            <a:ext cx="7772400" cy="3733800"/>
          </a:xfrm>
        </p:spPr>
        <p:txBody>
          <a:bodyPr/>
          <a:lstStyle/>
          <a:p>
            <a:r>
              <a:rPr lang="nl-BE" sz="1800" dirty="0">
                <a:latin typeface="Arial" pitchFamily="34" charset="0"/>
                <a:cs typeface="Arial" pitchFamily="34" charset="0"/>
              </a:rPr>
              <a:t>Accumulatie</a:t>
            </a:r>
          </a:p>
          <a:p>
            <a:r>
              <a:rPr lang="nl-BE" sz="1800" dirty="0">
                <a:latin typeface="Arial" pitchFamily="34" charset="0"/>
                <a:cs typeface="Arial" pitchFamily="34" charset="0"/>
              </a:rPr>
              <a:t>Saturatie</a:t>
            </a:r>
          </a:p>
          <a:p>
            <a:r>
              <a:rPr lang="nl-BE" sz="1800" dirty="0">
                <a:latin typeface="Arial" pitchFamily="34" charset="0"/>
                <a:cs typeface="Arial" pitchFamily="34" charset="0"/>
              </a:rPr>
              <a:t>Hoeveelheid 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waswater</a:t>
            </a:r>
          </a:p>
          <a:p>
            <a:endParaRPr lang="nl-BE" sz="1800" dirty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nl-BE" sz="1800" dirty="0" smtClean="0">
                <a:latin typeface="Arial" pitchFamily="34" charset="0"/>
                <a:cs typeface="Arial" pitchFamily="34" charset="0"/>
              </a:rPr>
              <a:t>Profiel </a:t>
            </a:r>
            <a:r>
              <a:rPr lang="nl-BE" sz="1800" dirty="0">
                <a:latin typeface="Arial" pitchFamily="34" charset="0"/>
                <a:cs typeface="Arial" pitchFamily="34" charset="0"/>
              </a:rPr>
              <a:t>H</a:t>
            </a:r>
            <a:r>
              <a:rPr lang="nl-BE" sz="1050" dirty="0">
                <a:latin typeface="Arial" pitchFamily="34" charset="0"/>
                <a:cs typeface="Arial" pitchFamily="34" charset="0"/>
              </a:rPr>
              <a:t>2</a:t>
            </a:r>
            <a:r>
              <a:rPr lang="nl-BE" sz="1800" dirty="0">
                <a:latin typeface="Arial" pitchFamily="34" charset="0"/>
                <a:cs typeface="Arial" pitchFamily="34" charset="0"/>
              </a:rPr>
              <a:t>O</a:t>
            </a:r>
            <a:r>
              <a:rPr lang="nl-BE" sz="1000" dirty="0">
                <a:latin typeface="Arial" pitchFamily="34" charset="0"/>
                <a:cs typeface="Arial" pitchFamily="34" charset="0"/>
              </a:rPr>
              <a:t>2</a:t>
            </a:r>
            <a:r>
              <a:rPr lang="nl-BE" sz="1800" dirty="0">
                <a:latin typeface="Arial" pitchFamily="34" charset="0"/>
                <a:cs typeface="Arial" pitchFamily="34" charset="0"/>
              </a:rPr>
              <a:t> opgesteld om een </a:t>
            </a:r>
            <a:r>
              <a:rPr lang="nl-BE" sz="1800" b="1" dirty="0">
                <a:latin typeface="Arial" pitchFamily="34" charset="0"/>
                <a:cs typeface="Arial" pitchFamily="34" charset="0"/>
              </a:rPr>
              <a:t>idee</a:t>
            </a:r>
            <a:r>
              <a:rPr lang="nl-BE" sz="1800" dirty="0">
                <a:latin typeface="Arial" pitchFamily="34" charset="0"/>
                <a:cs typeface="Arial" pitchFamily="34" charset="0"/>
              </a:rPr>
              <a:t> te 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krijgen over hoe </a:t>
            </a:r>
            <a:r>
              <a:rPr lang="nl-BE" sz="1800" dirty="0">
                <a:latin typeface="Arial" pitchFamily="34" charset="0"/>
                <a:cs typeface="Arial" pitchFamily="34" charset="0"/>
              </a:rPr>
              <a:t>de actieve stof zich gedraagt in </a:t>
            </a:r>
            <a:r>
              <a:rPr lang="nl-BE" sz="1800" b="1" dirty="0">
                <a:latin typeface="Arial" pitchFamily="34" charset="0"/>
                <a:cs typeface="Arial" pitchFamily="34" charset="0"/>
              </a:rPr>
              <a:t>omstandigheden</a:t>
            </a:r>
            <a:r>
              <a:rPr lang="nl-BE" sz="1800" dirty="0">
                <a:latin typeface="Arial" pitchFamily="34" charset="0"/>
                <a:cs typeface="Arial" pitchFamily="34" charset="0"/>
              </a:rPr>
              <a:t> die zich ook voordoen in </a:t>
            </a:r>
            <a:r>
              <a:rPr lang="nl-BE" sz="1800" b="1" dirty="0">
                <a:latin typeface="Arial" pitchFamily="34" charset="0"/>
                <a:cs typeface="Arial" pitchFamily="34" charset="0"/>
              </a:rPr>
              <a:t>realiteit </a:t>
            </a:r>
          </a:p>
          <a:p>
            <a:pPr marL="114300" indent="0">
              <a:buNone/>
            </a:pPr>
            <a:endParaRPr lang="nl-BE" sz="1800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nl-BE" sz="1800" dirty="0" smtClean="0">
                <a:latin typeface="Arial" pitchFamily="34" charset="0"/>
                <a:cs typeface="Arial" pitchFamily="34" charset="0"/>
              </a:rPr>
              <a:t>Waarden die worden verkregen enkel geldig voor het experiment, kunnen in werkelijkheid wijzigen wegens </a:t>
            </a:r>
            <a:r>
              <a:rPr lang="nl-BE" sz="1800" b="1" dirty="0" smtClean="0">
                <a:latin typeface="Arial" pitchFamily="34" charset="0"/>
                <a:cs typeface="Arial" pitchFamily="34" charset="0"/>
              </a:rPr>
              <a:t>variërende omstandigheden </a:t>
            </a:r>
            <a:endParaRPr lang="nl-BE" sz="1800" b="1" dirty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nl-BE" sz="1800" dirty="0" smtClean="0">
              <a:latin typeface="Arial" pitchFamily="34" charset="0"/>
              <a:cs typeface="Arial" pitchFamily="34" charset="0"/>
            </a:endParaRPr>
          </a:p>
          <a:p>
            <a:pPr marL="68567" indent="0">
              <a:buNone/>
            </a:pP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755576" y="771766"/>
            <a:ext cx="5738323" cy="400091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nl-BE" sz="2000" b="1" dirty="0">
                <a:latin typeface="Arial" pitchFamily="34" charset="0"/>
                <a:cs typeface="Arial" pitchFamily="34" charset="0"/>
              </a:rPr>
              <a:t>VALIDATIE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171296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55576" y="783304"/>
            <a:ext cx="5738323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nl-BE" sz="1800" b="1" dirty="0">
                <a:latin typeface="Arial" pitchFamily="34" charset="0"/>
                <a:cs typeface="Arial" pitchFamily="34" charset="0"/>
              </a:rPr>
              <a:t>Data</a:t>
            </a:r>
            <a:r>
              <a:rPr lang="nl-BE" sz="1800" u="sng" dirty="0">
                <a:latin typeface="Arial" pitchFamily="34" charset="0"/>
                <a:cs typeface="Arial" pitchFamily="34" charset="0"/>
              </a:rPr>
              <a:t> </a:t>
            </a:r>
            <a:endParaRPr lang="en-US" sz="18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789956"/>
              </p:ext>
            </p:extLst>
          </p:nvPr>
        </p:nvGraphicFramePr>
        <p:xfrm>
          <a:off x="827584" y="1340768"/>
          <a:ext cx="6503039" cy="230426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70231"/>
                <a:gridCol w="3332808"/>
              </a:tblGrid>
              <a:tr h="460853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Info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0853">
                <a:tc>
                  <a:txBody>
                    <a:bodyPr/>
                    <a:lstStyle/>
                    <a:p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Gebruikte</a:t>
                      </a:r>
                      <a:r>
                        <a:rPr lang="en-U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latin typeface="Arial" pitchFamily="34" charset="0"/>
                          <a:cs typeface="Arial" pitchFamily="34" charset="0"/>
                        </a:rPr>
                        <a:t>concentratie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1 % </a:t>
                      </a:r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waterstofperoxide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0853">
                <a:tc>
                  <a:txBody>
                    <a:bodyPr/>
                    <a:lstStyle/>
                    <a:p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Contact</a:t>
                      </a:r>
                      <a:r>
                        <a:rPr lang="en-US" sz="1400" baseline="0" noProof="0" dirty="0" err="1" smtClean="0">
                          <a:latin typeface="Arial" pitchFamily="34" charset="0"/>
                          <a:cs typeface="Arial" pitchFamily="34" charset="0"/>
                        </a:rPr>
                        <a:t>tijd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minuten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0853">
                <a:tc>
                  <a:txBody>
                    <a:bodyPr/>
                    <a:lstStyle/>
                    <a:p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Hoeveelheid</a:t>
                      </a:r>
                      <a:r>
                        <a:rPr lang="en-U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product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100 mL/m²</a:t>
                      </a:r>
                      <a:r>
                        <a:rPr lang="en-U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0853">
                <a:tc>
                  <a:txBody>
                    <a:bodyPr/>
                    <a:lstStyle/>
                    <a:p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Hoeveelheid</a:t>
                      </a:r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waswater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300 mL/m²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7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1268760"/>
            <a:ext cx="7772400" cy="4104458"/>
          </a:xfrm>
        </p:spPr>
        <p:txBody>
          <a:bodyPr>
            <a:normAutofit/>
          </a:bodyPr>
          <a:lstStyle/>
          <a:p>
            <a:r>
              <a:rPr lang="nl-BE" sz="1600" dirty="0" smtClean="0">
                <a:latin typeface="Arial" pitchFamily="34" charset="0"/>
                <a:cs typeface="Arial" pitchFamily="34" charset="0"/>
              </a:rPr>
              <a:t>Nagaan of het product </a:t>
            </a:r>
            <a:r>
              <a:rPr lang="nl-BE" sz="1600" b="1" dirty="0" smtClean="0">
                <a:latin typeface="Arial" pitchFamily="34" charset="0"/>
                <a:cs typeface="Arial" pitchFamily="34" charset="0"/>
              </a:rPr>
              <a:t>meer residu </a:t>
            </a:r>
            <a:r>
              <a:rPr lang="nl-BE" sz="1600" dirty="0" smtClean="0">
                <a:latin typeface="Arial" pitchFamily="34" charset="0"/>
                <a:cs typeface="Arial" pitchFamily="34" charset="0"/>
              </a:rPr>
              <a:t>achterlaat op het oppervlakte</a:t>
            </a:r>
            <a:br>
              <a:rPr lang="nl-BE" sz="1600" dirty="0" smtClean="0">
                <a:latin typeface="Arial" pitchFamily="34" charset="0"/>
                <a:cs typeface="Arial" pitchFamily="34" charset="0"/>
              </a:rPr>
            </a:br>
            <a:r>
              <a:rPr lang="nl-BE" sz="1600" dirty="0" smtClean="0">
                <a:latin typeface="Arial" pitchFamily="34" charset="0"/>
                <a:cs typeface="Arial" pitchFamily="34" charset="0"/>
              </a:rPr>
              <a:t>indien meerdere keren aangebracht</a:t>
            </a:r>
          </a:p>
          <a:p>
            <a:r>
              <a:rPr lang="nl-BE" sz="1600" dirty="0" smtClean="0">
                <a:latin typeface="Arial" pitchFamily="34" charset="0"/>
                <a:cs typeface="Arial" pitchFamily="34" charset="0"/>
              </a:rPr>
              <a:t>Getest door 1% waterstofperoxide </a:t>
            </a:r>
            <a:r>
              <a:rPr lang="nl-BE" sz="1600" b="1" dirty="0" smtClean="0">
                <a:latin typeface="Arial" pitchFamily="34" charset="0"/>
                <a:cs typeface="Arial" pitchFamily="34" charset="0"/>
              </a:rPr>
              <a:t>5 en 10 keer </a:t>
            </a:r>
            <a:r>
              <a:rPr lang="nl-BE" sz="1600" dirty="0" smtClean="0">
                <a:latin typeface="Arial" pitchFamily="34" charset="0"/>
                <a:cs typeface="Arial" pitchFamily="34" charset="0"/>
              </a:rPr>
              <a:t>na elkaar op het oppervlakte aan te brengen:</a:t>
            </a:r>
          </a:p>
          <a:p>
            <a:pPr marL="114300" indent="0">
              <a:buNone/>
            </a:pPr>
            <a:endParaRPr lang="nl-BE" sz="1600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nl-BE" sz="1600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nl-BE" sz="1600" dirty="0" smtClean="0">
                <a:latin typeface="Arial" pitchFamily="34" charset="0"/>
                <a:cs typeface="Arial" pitchFamily="34" charset="0"/>
              </a:rPr>
              <a:t> 					                        ... x 5-10 keer </a:t>
            </a:r>
          </a:p>
          <a:p>
            <a:pPr marL="114300" indent="0">
              <a:buNone/>
            </a:pPr>
            <a:endParaRPr lang="nl-BE" sz="1600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nl-B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nl-BE" sz="1600" dirty="0" smtClean="0">
                <a:latin typeface="Arial" pitchFamily="34" charset="0"/>
                <a:cs typeface="Arial" pitchFamily="34" charset="0"/>
              </a:rPr>
              <a:t>Na laatste reiniging: reinig plaat met 100 </a:t>
            </a:r>
            <a:r>
              <a:rPr lang="nl-BE" sz="1600" dirty="0" err="1" smtClean="0">
                <a:latin typeface="Arial" pitchFamily="34" charset="0"/>
                <a:cs typeface="Arial" pitchFamily="34" charset="0"/>
              </a:rPr>
              <a:t>mL</a:t>
            </a:r>
            <a:r>
              <a:rPr lang="nl-BE" sz="1600" dirty="0" smtClean="0">
                <a:latin typeface="Arial" pitchFamily="34" charset="0"/>
                <a:cs typeface="Arial" pitchFamily="34" charset="0"/>
              </a:rPr>
              <a:t> water om residu op het oppervlakte te verzamelen </a:t>
            </a:r>
            <a:endParaRPr lang="nl-B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55575" y="773051"/>
            <a:ext cx="5738323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nl-BE" sz="1800" b="1" dirty="0">
                <a:latin typeface="Arial" pitchFamily="34" charset="0"/>
                <a:cs typeface="Arial" pitchFamily="34" charset="0"/>
              </a:rPr>
              <a:t>Accumulatie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42665293"/>
              </p:ext>
            </p:extLst>
          </p:nvPr>
        </p:nvGraphicFramePr>
        <p:xfrm>
          <a:off x="971600" y="2420888"/>
          <a:ext cx="576064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349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755576" y="1628801"/>
            <a:ext cx="7772400" cy="1579613"/>
          </a:xfrm>
          <a:prstGeom prst="rect">
            <a:avLst/>
          </a:prstGeom>
        </p:spPr>
        <p:txBody>
          <a:bodyPr vert="horz" lIns="0" tIns="45711" rIns="0" bIns="45711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67" indent="0">
              <a:buNone/>
            </a:pPr>
            <a:r>
              <a:rPr lang="en-US" sz="2100" dirty="0"/>
              <a:t> 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944698" y="4005064"/>
            <a:ext cx="7940246" cy="2013946"/>
          </a:xfrm>
          <a:prstGeom prst="rect">
            <a:avLst/>
          </a:prstGeom>
        </p:spPr>
        <p:txBody>
          <a:bodyPr vert="horz" lIns="0" tIns="45711" rIns="0" bIns="45711" rtlCol="0" anchor="ctr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317" indent="-285750">
              <a:buFont typeface="Arial" pitchFamily="34" charset="0"/>
              <a:buChar char="•"/>
            </a:pPr>
            <a:r>
              <a:rPr lang="nl-BE" sz="1700" cap="none" dirty="0" smtClean="0">
                <a:latin typeface="Arial" pitchFamily="34" charset="0"/>
                <a:cs typeface="Arial" pitchFamily="34" charset="0"/>
              </a:rPr>
              <a:t>1 x applicatie: 2,96 mg/m² H</a:t>
            </a:r>
            <a:r>
              <a:rPr lang="nl-BE" sz="1050" cap="none" dirty="0">
                <a:latin typeface="Arial" pitchFamily="34" charset="0"/>
                <a:cs typeface="Arial" pitchFamily="34" charset="0"/>
              </a:rPr>
              <a:t>2</a:t>
            </a:r>
            <a:r>
              <a:rPr lang="nl-BE" sz="1700" cap="none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nl-BE" sz="1050" cap="none" dirty="0">
                <a:latin typeface="Arial" pitchFamily="34" charset="0"/>
                <a:cs typeface="Arial" pitchFamily="34" charset="0"/>
              </a:rPr>
              <a:t>2</a:t>
            </a:r>
          </a:p>
          <a:p>
            <a:pPr marL="354317" indent="-285750">
              <a:buFont typeface="Arial" pitchFamily="34" charset="0"/>
              <a:buChar char="•"/>
            </a:pPr>
            <a:r>
              <a:rPr lang="nl-BE" sz="1700" cap="none" dirty="0" smtClean="0">
                <a:latin typeface="Arial" pitchFamily="34" charset="0"/>
                <a:cs typeface="Arial" pitchFamily="34" charset="0"/>
              </a:rPr>
              <a:t>5 x applicatie: 6,21 mg/m² H</a:t>
            </a:r>
            <a:r>
              <a:rPr lang="nl-BE" sz="1050" cap="none" dirty="0">
                <a:latin typeface="Arial" pitchFamily="34" charset="0"/>
                <a:cs typeface="Arial" pitchFamily="34" charset="0"/>
              </a:rPr>
              <a:t>2</a:t>
            </a:r>
            <a:r>
              <a:rPr lang="nl-BE" sz="1700" cap="none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nl-BE" sz="1050" cap="none" dirty="0">
                <a:latin typeface="Arial" pitchFamily="34" charset="0"/>
                <a:cs typeface="Arial" pitchFamily="34" charset="0"/>
              </a:rPr>
              <a:t>2</a:t>
            </a:r>
          </a:p>
          <a:p>
            <a:pPr marL="354317" indent="-285750">
              <a:buFont typeface="Arial" pitchFamily="34" charset="0"/>
              <a:buChar char="•"/>
            </a:pPr>
            <a:r>
              <a:rPr lang="nl-BE" sz="1700" cap="none" dirty="0" smtClean="0">
                <a:latin typeface="Arial" pitchFamily="34" charset="0"/>
                <a:cs typeface="Arial" pitchFamily="34" charset="0"/>
              </a:rPr>
              <a:t>10 x applicatie: 5,88 mg/m² H</a:t>
            </a:r>
            <a:r>
              <a:rPr lang="nl-BE" sz="1050" cap="none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nl-BE" sz="1700" cap="none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nl-BE" sz="1050" cap="none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marL="68567" indent="0">
              <a:buNone/>
            </a:pPr>
            <a:r>
              <a:rPr lang="nl-BE" sz="1700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BE" sz="1700" cap="none" dirty="0" smtClean="0">
                <a:latin typeface="Arial" pitchFamily="34" charset="0"/>
                <a:cs typeface="Arial" pitchFamily="34" charset="0"/>
              </a:rPr>
            </a:br>
            <a:r>
              <a:rPr lang="nl-BE" sz="1700" cap="none" dirty="0" smtClean="0">
                <a:latin typeface="Arial" pitchFamily="34" charset="0"/>
                <a:cs typeface="Arial" pitchFamily="34" charset="0"/>
              </a:rPr>
              <a:t>Waterstofperoxide </a:t>
            </a:r>
            <a:r>
              <a:rPr lang="nl-BE" sz="1700" cap="none" dirty="0">
                <a:latin typeface="Arial" pitchFamily="34" charset="0"/>
                <a:cs typeface="Arial" pitchFamily="34" charset="0"/>
              </a:rPr>
              <a:t>accumuleert op het oppervlakte tot </a:t>
            </a:r>
            <a:r>
              <a:rPr lang="nl-BE" sz="1700" b="1" cap="none" dirty="0" smtClean="0">
                <a:latin typeface="Arial" pitchFamily="34" charset="0"/>
                <a:cs typeface="Arial" pitchFamily="34" charset="0"/>
              </a:rPr>
              <a:t>ongeveer 2 x </a:t>
            </a:r>
            <a:br>
              <a:rPr lang="nl-BE" sz="1700" b="1" cap="none" dirty="0" smtClean="0">
                <a:latin typeface="Arial" pitchFamily="34" charset="0"/>
                <a:cs typeface="Arial" pitchFamily="34" charset="0"/>
              </a:rPr>
            </a:br>
            <a:r>
              <a:rPr lang="nl-BE" sz="1700" cap="none" dirty="0" smtClean="0">
                <a:latin typeface="Arial" pitchFamily="34" charset="0"/>
                <a:cs typeface="Arial" pitchFamily="34" charset="0"/>
              </a:rPr>
              <a:t>zijn oorspronkelijke </a:t>
            </a:r>
            <a:r>
              <a:rPr lang="nl-BE" sz="1700" cap="none" dirty="0">
                <a:latin typeface="Arial" pitchFamily="34" charset="0"/>
                <a:cs typeface="Arial" pitchFamily="34" charset="0"/>
              </a:rPr>
              <a:t>massa  </a:t>
            </a:r>
          </a:p>
          <a:p>
            <a:pPr marL="68567" indent="0">
              <a:buNone/>
            </a:pPr>
            <a:endParaRPr lang="nl-BE" sz="23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881139"/>
              </p:ext>
            </p:extLst>
          </p:nvPr>
        </p:nvGraphicFramePr>
        <p:xfrm>
          <a:off x="734719" y="548680"/>
          <a:ext cx="6943780" cy="32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559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4" y="1155908"/>
            <a:ext cx="7772400" cy="3733800"/>
          </a:xfrm>
        </p:spPr>
        <p:txBody>
          <a:bodyPr>
            <a:normAutofit/>
          </a:bodyPr>
          <a:lstStyle/>
          <a:p>
            <a:r>
              <a:rPr lang="nl-BE" sz="1600" dirty="0" smtClean="0">
                <a:latin typeface="Arial" pitchFamily="34" charset="0"/>
                <a:cs typeface="Arial" pitchFamily="34" charset="0"/>
              </a:rPr>
              <a:t>Bepalen </a:t>
            </a:r>
            <a:r>
              <a:rPr lang="nl-BE" sz="1600" b="1" dirty="0" smtClean="0">
                <a:latin typeface="Arial" pitchFamily="34" charset="0"/>
                <a:cs typeface="Arial" pitchFamily="34" charset="0"/>
              </a:rPr>
              <a:t>maximale</a:t>
            </a:r>
            <a:r>
              <a:rPr lang="nl-BE" sz="1600" dirty="0" smtClean="0">
                <a:latin typeface="Arial" pitchFamily="34" charset="0"/>
                <a:cs typeface="Arial" pitchFamily="34" charset="0"/>
              </a:rPr>
              <a:t> hoeveelheid </a:t>
            </a:r>
            <a:r>
              <a:rPr lang="nl-BE" sz="1600" b="1" dirty="0" smtClean="0">
                <a:latin typeface="Arial" pitchFamily="34" charset="0"/>
                <a:cs typeface="Arial" pitchFamily="34" charset="0"/>
              </a:rPr>
              <a:t>residu</a:t>
            </a:r>
            <a:r>
              <a:rPr lang="nl-BE" sz="1600" dirty="0" smtClean="0">
                <a:latin typeface="Arial" pitchFamily="34" charset="0"/>
                <a:cs typeface="Arial" pitchFamily="34" charset="0"/>
              </a:rPr>
              <a:t> dat op plaat achterblijft  </a:t>
            </a:r>
            <a:endParaRPr lang="nl-BE" sz="1600" dirty="0">
              <a:latin typeface="Arial" pitchFamily="34" charset="0"/>
              <a:cs typeface="Arial" pitchFamily="34" charset="0"/>
            </a:endParaRPr>
          </a:p>
          <a:p>
            <a:r>
              <a:rPr lang="nl-BE" sz="1600" dirty="0" smtClean="0">
                <a:latin typeface="Arial" pitchFamily="34" charset="0"/>
                <a:cs typeface="Arial" pitchFamily="34" charset="0"/>
              </a:rPr>
              <a:t>Getest door verschillende </a:t>
            </a:r>
            <a:r>
              <a:rPr lang="nl-BE" sz="1600" b="1" dirty="0" smtClean="0">
                <a:latin typeface="Arial" pitchFamily="34" charset="0"/>
                <a:cs typeface="Arial" pitchFamily="34" charset="0"/>
              </a:rPr>
              <a:t>concentraties</a:t>
            </a:r>
            <a:r>
              <a:rPr lang="nl-B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sz="1600" dirty="0">
                <a:latin typeface="Arial" pitchFamily="34" charset="0"/>
                <a:cs typeface="Arial" pitchFamily="34" charset="0"/>
              </a:rPr>
              <a:t>w</a:t>
            </a:r>
            <a:r>
              <a:rPr lang="nl-BE" sz="1600" dirty="0" smtClean="0">
                <a:latin typeface="Arial" pitchFamily="34" charset="0"/>
                <a:cs typeface="Arial" pitchFamily="34" charset="0"/>
              </a:rPr>
              <a:t>aterstofperoxide op het oppervlak aan te brengen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55575" y="692704"/>
            <a:ext cx="5738323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nl-BE" sz="1800" b="1" dirty="0">
                <a:latin typeface="Arial" pitchFamily="34" charset="0"/>
                <a:cs typeface="Arial" pitchFamily="34" charset="0"/>
              </a:rPr>
              <a:t>Saturatie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44077" y="4509120"/>
            <a:ext cx="7953656" cy="1368150"/>
          </a:xfrm>
          <a:prstGeom prst="rect">
            <a:avLst/>
          </a:prstGeom>
        </p:spPr>
        <p:txBody>
          <a:bodyPr vert="horz" lIns="0" tIns="45711" rIns="0" bIns="45711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nl-BE" sz="1600" dirty="0" smtClean="0">
                <a:latin typeface="Arial" pitchFamily="34" charset="0"/>
                <a:cs typeface="Arial" pitchFamily="34" charset="0"/>
              </a:rPr>
              <a:t>Saturatie-limiet: dicht bij 40 % </a:t>
            </a:r>
            <a:r>
              <a:rPr lang="nl-BE" sz="1600" dirty="0">
                <a:latin typeface="Arial" pitchFamily="34" charset="0"/>
                <a:cs typeface="Arial" pitchFamily="34" charset="0"/>
              </a:rPr>
              <a:t>w</a:t>
            </a:r>
            <a:r>
              <a:rPr lang="nl-BE" sz="1600" dirty="0" smtClean="0">
                <a:latin typeface="Arial" pitchFamily="34" charset="0"/>
                <a:cs typeface="Arial" pitchFamily="34" charset="0"/>
              </a:rPr>
              <a:t>aterstofperoxide (afvlakking curve) </a:t>
            </a:r>
          </a:p>
          <a:p>
            <a:pPr>
              <a:buFont typeface="Arial" pitchFamily="34" charset="0"/>
              <a:buChar char="•"/>
            </a:pPr>
            <a:r>
              <a:rPr lang="nl-BE" sz="1600" dirty="0" smtClean="0">
                <a:latin typeface="Arial" pitchFamily="34" charset="0"/>
                <a:cs typeface="Arial" pitchFamily="34" charset="0"/>
              </a:rPr>
              <a:t>Maximale hoeveelheid dat achterblijft op oppervlakte: +- </a:t>
            </a:r>
            <a:r>
              <a:rPr lang="nl-BE" sz="1600" b="1" dirty="0" smtClean="0">
                <a:latin typeface="Arial" pitchFamily="34" charset="0"/>
                <a:cs typeface="Arial" pitchFamily="34" charset="0"/>
              </a:rPr>
              <a:t>159 mg/m² H</a:t>
            </a:r>
            <a:r>
              <a:rPr lang="nl-BE" sz="10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nl-BE" sz="16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nl-BE" sz="10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nl-BE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nl-BE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11"/>
          <p:cNvGraphicFramePr/>
          <p:nvPr>
            <p:extLst>
              <p:ext uri="{D42A27DB-BD31-4B8C-83A1-F6EECF244321}">
                <p14:modId xmlns:p14="http://schemas.microsoft.com/office/powerpoint/2010/main" val="3927830789"/>
              </p:ext>
            </p:extLst>
          </p:nvPr>
        </p:nvGraphicFramePr>
        <p:xfrm>
          <a:off x="844077" y="2060848"/>
          <a:ext cx="7161568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6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7" y="404666"/>
            <a:ext cx="7772400" cy="850103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OVERZICHT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7" y="1340767"/>
            <a:ext cx="7772400" cy="4320480"/>
          </a:xfrm>
        </p:spPr>
        <p:txBody>
          <a:bodyPr>
            <a:normAutofit/>
          </a:bodyPr>
          <a:lstStyle/>
          <a:p>
            <a:pPr marL="68567" indent="0">
              <a:buNone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1. 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Belang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residu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testen</a:t>
            </a:r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 marL="68567" indent="0">
              <a:buNone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2.  Protocol</a:t>
            </a:r>
          </a:p>
          <a:p>
            <a:pPr marL="68567" indent="0">
              <a:buNone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3. 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Waterstofperoxide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nl-BE" sz="2200" dirty="0">
                <a:latin typeface="Arial" pitchFamily="34" charset="0"/>
                <a:cs typeface="Arial" pitchFamily="34" charset="0"/>
              </a:rPr>
              <a:t>Detectie</a:t>
            </a:r>
          </a:p>
          <a:p>
            <a:pPr lvl="1"/>
            <a:r>
              <a:rPr lang="nl-BE" sz="2200" dirty="0" smtClean="0">
                <a:latin typeface="Arial" pitchFamily="34" charset="0"/>
                <a:cs typeface="Arial" pitchFamily="34" charset="0"/>
              </a:rPr>
              <a:t>Validatie</a:t>
            </a:r>
            <a:endParaRPr lang="nl-BE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nl-BE" sz="2200" dirty="0">
                <a:latin typeface="Arial" pitchFamily="34" charset="0"/>
                <a:cs typeface="Arial" pitchFamily="34" charset="0"/>
              </a:rPr>
              <a:t>Profiel </a:t>
            </a:r>
          </a:p>
          <a:p>
            <a:pPr lvl="1"/>
            <a:r>
              <a:rPr lang="nl-BE" sz="2200" dirty="0" smtClean="0">
                <a:latin typeface="Arial" pitchFamily="34" charset="0"/>
                <a:cs typeface="Arial" pitchFamily="34" charset="0"/>
              </a:rPr>
              <a:t>Residu </a:t>
            </a:r>
            <a:r>
              <a:rPr lang="nl-BE" sz="2200" dirty="0">
                <a:latin typeface="Arial" pitchFamily="34" charset="0"/>
                <a:cs typeface="Arial" pitchFamily="34" charset="0"/>
              </a:rPr>
              <a:t>test</a:t>
            </a:r>
          </a:p>
          <a:p>
            <a:pPr marL="68567" indent="0">
              <a:buNone/>
            </a:pPr>
            <a:r>
              <a:rPr lang="nl-BE" sz="2500" dirty="0">
                <a:latin typeface="Arial" pitchFamily="34" charset="0"/>
                <a:cs typeface="Arial" pitchFamily="34" charset="0"/>
              </a:rPr>
              <a:t>4.  Toekomstvisie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830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834965" y="668883"/>
            <a:ext cx="5892925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nl-BE" sz="1800" b="1" dirty="0">
                <a:latin typeface="Arial" pitchFamily="34" charset="0"/>
                <a:cs typeface="Arial" pitchFamily="34" charset="0"/>
              </a:rPr>
              <a:t>Hoeveelheid waswater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247299"/>
              </p:ext>
            </p:extLst>
          </p:nvPr>
        </p:nvGraphicFramePr>
        <p:xfrm>
          <a:off x="899593" y="1268760"/>
          <a:ext cx="6264697" cy="2123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3888433"/>
              </a:tblGrid>
              <a:tr h="640080"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Volume water (</a:t>
                      </a:r>
                      <a:r>
                        <a:rPr lang="nl-BE" sz="1400" dirty="0" err="1" smtClean="0">
                          <a:latin typeface="Arial" pitchFamily="34" charset="0"/>
                          <a:cs typeface="Arial" pitchFamily="34" charset="0"/>
                        </a:rPr>
                        <a:t>mL</a:t>
                      </a:r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nl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Residue solution: % H</a:t>
                      </a:r>
                      <a:r>
                        <a:rPr lang="nl-BE" sz="9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nl-BE" sz="9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 gedetecteerd </a:t>
                      </a:r>
                      <a:endParaRPr lang="nl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38"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35 </a:t>
                      </a:r>
                      <a:endParaRPr lang="nl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0,000300</a:t>
                      </a:r>
                      <a:endParaRPr lang="nl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38"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nl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0,000250</a:t>
                      </a:r>
                      <a:endParaRPr lang="nl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38"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nl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0,000150</a:t>
                      </a:r>
                      <a:endParaRPr lang="nl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38"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nl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GEEN DETECTIE</a:t>
                      </a:r>
                      <a:endParaRPr lang="nl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jdelijke aanduiding voor inhoud 7"/>
          <p:cNvSpPr txBox="1">
            <a:spLocks/>
          </p:cNvSpPr>
          <p:nvPr/>
        </p:nvSpPr>
        <p:spPr>
          <a:xfrm>
            <a:off x="816950" y="3614561"/>
            <a:ext cx="7772400" cy="1194953"/>
          </a:xfrm>
          <a:prstGeom prst="rect">
            <a:avLst/>
          </a:prstGeom>
        </p:spPr>
        <p:txBody>
          <a:bodyPr vert="horz" lIns="0" tIns="45711" rIns="0" bIns="45711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nl-BE" sz="1600" dirty="0" smtClean="0">
                <a:latin typeface="Arial" pitchFamily="34" charset="0"/>
                <a:cs typeface="Arial" pitchFamily="34" charset="0"/>
              </a:rPr>
              <a:t>Reinigen </a:t>
            </a:r>
            <a:r>
              <a:rPr lang="nl-BE" sz="1600" dirty="0">
                <a:latin typeface="Arial" pitchFamily="34" charset="0"/>
                <a:cs typeface="Arial" pitchFamily="34" charset="0"/>
              </a:rPr>
              <a:t>met </a:t>
            </a:r>
            <a:r>
              <a:rPr lang="nl-BE" sz="1600" dirty="0" smtClean="0">
                <a:latin typeface="Arial" pitchFamily="34" charset="0"/>
                <a:cs typeface="Arial" pitchFamily="34" charset="0"/>
              </a:rPr>
              <a:t>+- </a:t>
            </a:r>
            <a:r>
              <a:rPr lang="nl-BE" sz="1600" b="1" dirty="0" smtClean="0">
                <a:latin typeface="Arial" pitchFamily="34" charset="0"/>
                <a:cs typeface="Arial" pitchFamily="34" charset="0"/>
              </a:rPr>
              <a:t>666 </a:t>
            </a:r>
            <a:r>
              <a:rPr lang="nl-BE" sz="1600" b="1" dirty="0" err="1">
                <a:latin typeface="Arial" pitchFamily="34" charset="0"/>
                <a:cs typeface="Arial" pitchFamily="34" charset="0"/>
              </a:rPr>
              <a:t>mL</a:t>
            </a:r>
            <a:r>
              <a:rPr lang="nl-BE" sz="1600" b="1" dirty="0">
                <a:latin typeface="Arial" pitchFamily="34" charset="0"/>
                <a:cs typeface="Arial" pitchFamily="34" charset="0"/>
              </a:rPr>
              <a:t>/m² </a:t>
            </a:r>
            <a:r>
              <a:rPr lang="nl-BE" sz="1600" dirty="0">
                <a:latin typeface="Arial" pitchFamily="34" charset="0"/>
                <a:cs typeface="Arial" pitchFamily="34" charset="0"/>
              </a:rPr>
              <a:t>water om alle residu te verwijderen</a:t>
            </a:r>
          </a:p>
          <a:p>
            <a:pPr marL="68567" indent="0">
              <a:buNone/>
            </a:pPr>
            <a:endParaRPr lang="nl-BE" sz="2100" dirty="0"/>
          </a:p>
        </p:txBody>
      </p:sp>
    </p:spTree>
    <p:extLst>
      <p:ext uri="{BB962C8B-B14F-4D97-AF65-F5344CB8AC3E}">
        <p14:creationId xmlns:p14="http://schemas.microsoft.com/office/powerpoint/2010/main" val="27935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832875" y="1261738"/>
            <a:ext cx="5738323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nl-BE" sz="1800" b="1" dirty="0">
                <a:latin typeface="Arial" pitchFamily="34" charset="0"/>
                <a:cs typeface="Arial" pitchFamily="34" charset="0"/>
              </a:rPr>
              <a:t>Data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680781"/>
              </p:ext>
            </p:extLst>
          </p:nvPr>
        </p:nvGraphicFramePr>
        <p:xfrm>
          <a:off x="899593" y="1772816"/>
          <a:ext cx="7272808" cy="304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879"/>
                <a:gridCol w="3812929"/>
              </a:tblGrid>
              <a:tr h="43434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Info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Disinfectant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CID</a:t>
                      </a:r>
                      <a:r>
                        <a:rPr lang="en-U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CLEAN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Gebruikte</a:t>
                      </a:r>
                      <a:r>
                        <a:rPr lang="en-U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latin typeface="Arial" pitchFamily="34" charset="0"/>
                          <a:cs typeface="Arial" pitchFamily="34" charset="0"/>
                        </a:rPr>
                        <a:t>concentratie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3 % CID CLEAN 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Concentratie</a:t>
                      </a:r>
                      <a:r>
                        <a:rPr lang="en-U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waterstofperoxide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1,5 % </a:t>
                      </a:r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waterstofperoxide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Contact</a:t>
                      </a:r>
                      <a:r>
                        <a:rPr lang="en-US" sz="1400" baseline="0" noProof="0" dirty="0" err="1" smtClean="0">
                          <a:latin typeface="Arial" pitchFamily="34" charset="0"/>
                          <a:cs typeface="Arial" pitchFamily="34" charset="0"/>
                        </a:rPr>
                        <a:t>tijd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minuten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Hoeveelheid</a:t>
                      </a:r>
                      <a:r>
                        <a:rPr lang="en-U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product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300 mL/m²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Hoeveelheid</a:t>
                      </a:r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waswater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900 mL/m²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Afbeelding 2" descr="http://www.cidlines.com/uploads/Cidlines/catalogue/o/7/CID-CLEAN-NEW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4" t="8252" r="12915" b="7647"/>
          <a:stretch/>
        </p:blipFill>
        <p:spPr bwMode="auto">
          <a:xfrm>
            <a:off x="6866384" y="2278974"/>
            <a:ext cx="933450" cy="12661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832875" y="680759"/>
            <a:ext cx="5892925" cy="400091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nl-BE" sz="2000" b="1" dirty="0" smtClean="0">
                <a:latin typeface="Arial" pitchFamily="34" charset="0"/>
                <a:cs typeface="Arial" pitchFamily="34" charset="0"/>
              </a:rPr>
              <a:t>RESIDUE TEST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7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188586"/>
              </p:ext>
            </p:extLst>
          </p:nvPr>
        </p:nvGraphicFramePr>
        <p:xfrm>
          <a:off x="683568" y="1052736"/>
          <a:ext cx="741682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438"/>
                <a:gridCol w="2416086"/>
                <a:gridCol w="2489299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Oplossing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Massa</a:t>
                      </a:r>
                      <a:r>
                        <a:rPr lang="en-U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H</a:t>
                      </a:r>
                      <a:r>
                        <a:rPr lang="en-US" sz="900" baseline="0" noProof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900" baseline="0" noProof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(mg)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Recovery</a:t>
                      </a:r>
                      <a:r>
                        <a:rPr lang="en-U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(%)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Rinsing solution 1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384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96,6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Rinsing solution 2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9,55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2,40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Residue solution 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latin typeface="Arial" pitchFamily="34" charset="0"/>
                          <a:cs typeface="Arial" pitchFamily="34" charset="0"/>
                        </a:rPr>
                        <a:t>1,05  </a:t>
                      </a:r>
                      <a:endParaRPr lang="en-US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0,264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jdelijke aanduiding voor inhoud 7"/>
          <p:cNvSpPr txBox="1">
            <a:spLocks/>
          </p:cNvSpPr>
          <p:nvPr/>
        </p:nvSpPr>
        <p:spPr>
          <a:xfrm>
            <a:off x="629154" y="2852940"/>
            <a:ext cx="7772400" cy="1418745"/>
          </a:xfrm>
          <a:prstGeom prst="rect">
            <a:avLst/>
          </a:prstGeom>
        </p:spPr>
        <p:txBody>
          <a:bodyPr vert="horz" lIns="0" tIns="45711" rIns="0" bIns="45711" rtlCol="0"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11,7 mg/m²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residu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H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blijft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op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oppervlakte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achter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wanneer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% CID CLEAN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wordt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aangebracht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3398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27584" y="476670"/>
            <a:ext cx="7772400" cy="1143000"/>
          </a:xfrm>
        </p:spPr>
        <p:txBody>
          <a:bodyPr>
            <a:normAutofit/>
          </a:bodyPr>
          <a:lstStyle/>
          <a:p>
            <a:r>
              <a:rPr lang="nl-BE" sz="4000" dirty="0">
                <a:latin typeface="Arial" pitchFamily="34" charset="0"/>
                <a:cs typeface="Arial" pitchFamily="34" charset="0"/>
              </a:rPr>
              <a:t>4</a:t>
            </a:r>
            <a:r>
              <a:rPr lang="nl-BE" sz="4000" dirty="0" smtClean="0">
                <a:latin typeface="Arial" pitchFamily="34" charset="0"/>
                <a:cs typeface="Arial" pitchFamily="34" charset="0"/>
              </a:rPr>
              <a:t>.   Toekomstvisie</a:t>
            </a:r>
            <a:endParaRPr lang="nl-BE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jdelijke aanduiding voor inhoud 7"/>
          <p:cNvSpPr txBox="1">
            <a:spLocks/>
          </p:cNvSpPr>
          <p:nvPr/>
        </p:nvSpPr>
        <p:spPr>
          <a:xfrm>
            <a:off x="784320" y="1556792"/>
            <a:ext cx="7772400" cy="3867023"/>
          </a:xfrm>
          <a:prstGeom prst="rect">
            <a:avLst/>
          </a:prstGeom>
        </p:spPr>
        <p:txBody>
          <a:bodyPr vert="horz" lIns="0" tIns="45711" rIns="0" bIns="45711" rtlCol="0"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Er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moet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nog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veel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tijd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gestoken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worden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residu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analyse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b="1" dirty="0" err="1">
                <a:latin typeface="Arial" pitchFamily="34" charset="0"/>
                <a:cs typeface="Arial" pitchFamily="34" charset="0"/>
              </a:rPr>
              <a:t>Opstellen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van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profiel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voor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alle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stoffen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Alle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disinfectanten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testen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testen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onder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verschillende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omstandigheden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Residu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analyse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van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producten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aangebracht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op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muren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Oppervlakten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zoals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aluminium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of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plastiek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b="1" dirty="0" err="1">
                <a:latin typeface="Arial" pitchFamily="34" charset="0"/>
                <a:cs typeface="Arial" pitchFamily="34" charset="0"/>
              </a:rPr>
              <a:t>Aanpassingen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protocol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Sommige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stoffen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worden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geabsorbeerd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door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plastiek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Dompelen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van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materiaal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in disinfectant</a:t>
            </a:r>
          </a:p>
        </p:txBody>
      </p:sp>
    </p:spTree>
    <p:extLst>
      <p:ext uri="{BB962C8B-B14F-4D97-AF65-F5344CB8AC3E}">
        <p14:creationId xmlns:p14="http://schemas.microsoft.com/office/powerpoint/2010/main" val="33475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7620000" cy="4800600"/>
          </a:xfrm>
        </p:spPr>
        <p:txBody>
          <a:bodyPr/>
          <a:lstStyle/>
          <a:p>
            <a:r>
              <a:rPr lang="nl-BE" sz="2000" dirty="0" smtClean="0">
                <a:latin typeface="Arial" pitchFamily="34" charset="0"/>
                <a:cs typeface="Arial" pitchFamily="34" charset="0"/>
              </a:rPr>
              <a:t>Joffrey Chenu</a:t>
            </a:r>
          </a:p>
          <a:p>
            <a:r>
              <a:rPr lang="nl-BE" sz="2000" dirty="0" smtClean="0">
                <a:latin typeface="Arial" pitchFamily="34" charset="0"/>
                <a:cs typeface="Arial" pitchFamily="34" charset="0"/>
              </a:rPr>
              <a:t>Kaat Van Oostveldt</a:t>
            </a:r>
          </a:p>
          <a:p>
            <a:r>
              <a:rPr lang="nl-BE" sz="2000" dirty="0" smtClean="0">
                <a:latin typeface="Arial" pitchFamily="34" charset="0"/>
                <a:cs typeface="Arial" pitchFamily="34" charset="0"/>
              </a:rPr>
              <a:t>CIRLAM</a:t>
            </a:r>
          </a:p>
          <a:p>
            <a:r>
              <a:rPr lang="nl-BE" sz="2000" dirty="0" smtClean="0">
                <a:latin typeface="Arial" pitchFamily="34" charset="0"/>
                <a:cs typeface="Arial" pitchFamily="34" charset="0"/>
              </a:rPr>
              <a:t>Hogeschool West-Vlaanderen</a:t>
            </a:r>
          </a:p>
          <a:p>
            <a:r>
              <a:rPr lang="nl-BE" sz="2000" dirty="0" smtClean="0">
                <a:latin typeface="Arial" pitchFamily="34" charset="0"/>
                <a:cs typeface="Arial" pitchFamily="34" charset="0"/>
              </a:rPr>
              <a:t>Aanwezigen</a:t>
            </a:r>
          </a:p>
          <a:p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3445982" y="764704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latin typeface="Arial" pitchFamily="34" charset="0"/>
                <a:cs typeface="Arial" pitchFamily="34" charset="0"/>
              </a:rPr>
              <a:t>Dank </a:t>
            </a:r>
            <a:endParaRPr lang="nl-BE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5167" y="2276872"/>
            <a:ext cx="8208913" cy="1800203"/>
          </a:xfrm>
        </p:spPr>
        <p:txBody>
          <a:bodyPr>
            <a:noAutofit/>
          </a:bodyPr>
          <a:lstStyle/>
          <a:p>
            <a:pPr algn="ctr"/>
            <a:r>
              <a:rPr lang="nl-BE" sz="3300" b="1" cap="none" dirty="0"/>
              <a:t>Development of a protocol on </a:t>
            </a:r>
            <a:r>
              <a:rPr lang="nl-BE" sz="3300" b="1" cap="none" dirty="0" err="1"/>
              <a:t>residue</a:t>
            </a:r>
            <a:r>
              <a:rPr lang="nl-BE" sz="3300" b="1" cap="none" dirty="0"/>
              <a:t>  analysis of </a:t>
            </a:r>
            <a:r>
              <a:rPr lang="nl-BE" sz="3300" b="1" cap="none" dirty="0" err="1"/>
              <a:t>disinfectants</a:t>
            </a:r>
            <a:r>
              <a:rPr lang="nl-BE" sz="3300" b="1" cap="none" dirty="0"/>
              <a:t> </a:t>
            </a:r>
            <a:r>
              <a:rPr lang="nl-BE" sz="3300" b="1" cap="none" dirty="0" err="1"/>
              <a:t>after</a:t>
            </a:r>
            <a:r>
              <a:rPr lang="nl-BE" sz="3300" b="1" cap="none" dirty="0"/>
              <a:t> </a:t>
            </a:r>
            <a:r>
              <a:rPr lang="nl-BE" sz="3300" b="1" cap="none" dirty="0" err="1"/>
              <a:t>application</a:t>
            </a:r>
            <a:r>
              <a:rPr lang="nl-BE" sz="3300" b="1" cap="none" dirty="0"/>
              <a:t> on </a:t>
            </a:r>
            <a:r>
              <a:rPr lang="nl-BE" sz="3300" b="1" cap="none" dirty="0" err="1"/>
              <a:t>surfaces</a:t>
            </a:r>
            <a:r>
              <a:rPr lang="nl-BE" sz="3300" b="1" cap="none" dirty="0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rot="10800000" flipV="1">
            <a:off x="201085" y="5226865"/>
            <a:ext cx="8062913" cy="1442348"/>
          </a:xfrm>
        </p:spPr>
        <p:txBody>
          <a:bodyPr>
            <a:normAutofit/>
          </a:bodyPr>
          <a:lstStyle/>
          <a:p>
            <a:r>
              <a:rPr lang="nl-BE" sz="2500" dirty="0">
                <a:solidFill>
                  <a:schemeClr val="tx1"/>
                </a:solidFill>
              </a:rPr>
              <a:t>Iris Provoost </a:t>
            </a:r>
          </a:p>
        </p:txBody>
      </p:sp>
      <p:pic>
        <p:nvPicPr>
          <p:cNvPr id="1026" name="Picture 2" descr="http://www.howest.be/Documenten/Logo/HOWEST/rgb/howest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96" y="267776"/>
            <a:ext cx="2034503" cy="93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16835" r="56590" b="56769"/>
          <a:stretch/>
        </p:blipFill>
        <p:spPr bwMode="auto">
          <a:xfrm>
            <a:off x="179511" y="332659"/>
            <a:ext cx="2310103" cy="90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004047" y="5085184"/>
            <a:ext cx="4572000" cy="861756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nl-BE" sz="2300" b="1" dirty="0"/>
              <a:t>   	 </a:t>
            </a:r>
            <a:r>
              <a:rPr lang="nl-BE" sz="2500" dirty="0"/>
              <a:t>Joffrey Chenu</a:t>
            </a:r>
          </a:p>
          <a:p>
            <a:r>
              <a:rPr lang="nl-BE" sz="2500" dirty="0"/>
              <a:t>           Kaat Van Oostveldt </a:t>
            </a:r>
          </a:p>
        </p:txBody>
      </p:sp>
    </p:spTree>
    <p:extLst>
      <p:ext uri="{BB962C8B-B14F-4D97-AF65-F5344CB8AC3E}">
        <p14:creationId xmlns:p14="http://schemas.microsoft.com/office/powerpoint/2010/main" val="20571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4635"/>
            <a:ext cx="8062664" cy="1143000"/>
          </a:xfrm>
        </p:spPr>
        <p:txBody>
          <a:bodyPr>
            <a:normAutofit/>
          </a:bodyPr>
          <a:lstStyle/>
          <a:p>
            <a:r>
              <a:rPr lang="nl-BE" sz="4000" dirty="0">
                <a:latin typeface="Arial" pitchFamily="34" charset="0"/>
                <a:cs typeface="Arial" pitchFamily="34" charset="0"/>
              </a:rPr>
              <a:t>1.   Belang residu testen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7" y="1412774"/>
            <a:ext cx="7772400" cy="4248473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err="1">
                <a:latin typeface="Arial" pitchFamily="34" charset="0"/>
                <a:cs typeface="Arial" pitchFamily="34" charset="0"/>
              </a:rPr>
              <a:t>Gebruik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voedingsindustrie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en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landbouw</a:t>
            </a:r>
            <a:endParaRPr lang="en-US" sz="2900" b="1" dirty="0">
              <a:latin typeface="Arial" pitchFamily="34" charset="0"/>
              <a:cs typeface="Arial" pitchFamily="34" charset="0"/>
            </a:endParaRPr>
          </a:p>
          <a:p>
            <a:pPr marL="68567" indent="0">
              <a:buNone/>
            </a:pP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marL="68567" indent="0">
              <a:buNone/>
            </a:pP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marL="68567" indent="0">
              <a:buNone/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marL="68567" indent="0">
              <a:buNone/>
            </a:pPr>
            <a:endParaRPr lang="en-US" sz="2100" dirty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Verzekeren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niet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teveel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residu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terechtkomt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omgeving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Toxisch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voor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mens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en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dier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8568" indent="0"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68568" indent="0">
              <a:buNone/>
            </a:pP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marL="68568" indent="0">
              <a:buNone/>
            </a:pPr>
            <a:endParaRPr lang="en-US" sz="2100" dirty="0">
              <a:latin typeface="Arial" pitchFamily="34" charset="0"/>
              <a:cs typeface="Arial" pitchFamily="34" charset="0"/>
            </a:endParaRPr>
          </a:p>
          <a:p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Belangrijk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aspect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voor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regering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berekenen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eco-toxic value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20924" r="40337" b="54076"/>
          <a:stretch/>
        </p:blipFill>
        <p:spPr bwMode="auto">
          <a:xfrm>
            <a:off x="4716016" y="1989918"/>
            <a:ext cx="3456384" cy="10965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1" t="32337" r="52343" b="9239"/>
          <a:stretch/>
        </p:blipFill>
        <p:spPr bwMode="auto">
          <a:xfrm>
            <a:off x="1078125" y="1881632"/>
            <a:ext cx="1549657" cy="12047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8" t="35114" r="3993" b="29144"/>
          <a:stretch/>
        </p:blipFill>
        <p:spPr bwMode="auto">
          <a:xfrm>
            <a:off x="1078125" y="4005063"/>
            <a:ext cx="1008112" cy="9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70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20000" cy="1143000"/>
          </a:xfrm>
        </p:spPr>
        <p:txBody>
          <a:bodyPr/>
          <a:lstStyle/>
          <a:p>
            <a:r>
              <a:rPr lang="nl-BE" sz="4000" dirty="0" smtClean="0">
                <a:latin typeface="Arial" pitchFamily="34" charset="0"/>
                <a:cs typeface="Arial" pitchFamily="34" charset="0"/>
              </a:rPr>
              <a:t>2.   Protocol</a:t>
            </a:r>
            <a:endParaRPr lang="nl-BE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46012918"/>
              </p:ext>
            </p:extLst>
          </p:nvPr>
        </p:nvGraphicFramePr>
        <p:xfrm>
          <a:off x="251520" y="1274372"/>
          <a:ext cx="8136904" cy="503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Afbeelding 4" descr="C:\Users\iris\Downloads\2013-03-18 10.29.2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t="34006" b="27216"/>
          <a:stretch/>
        </p:blipFill>
        <p:spPr bwMode="auto">
          <a:xfrm rot="5400000">
            <a:off x="1439650" y="4119187"/>
            <a:ext cx="1872209" cy="3600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Afbeelding 3" descr="C:\Users\iris\Downloads\2013-02-19 15.12.2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1419878" cy="722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61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836712"/>
            <a:ext cx="7772400" cy="3733800"/>
          </a:xfrm>
        </p:spPr>
        <p:txBody>
          <a:bodyPr>
            <a:normAutofit/>
          </a:bodyPr>
          <a:lstStyle/>
          <a:p>
            <a:r>
              <a:rPr lang="nl-BE" sz="2200" b="1" dirty="0" err="1">
                <a:latin typeface="Arial" pitchFamily="34" charset="0"/>
                <a:cs typeface="Arial" pitchFamily="34" charset="0"/>
              </a:rPr>
              <a:t>Rinsing</a:t>
            </a:r>
            <a:r>
              <a:rPr lang="nl-BE" sz="2200" b="1" dirty="0">
                <a:latin typeface="Arial" pitchFamily="34" charset="0"/>
                <a:cs typeface="Arial" pitchFamily="34" charset="0"/>
              </a:rPr>
              <a:t> solution </a:t>
            </a:r>
            <a:r>
              <a:rPr lang="nl-BE" sz="2200" dirty="0">
                <a:latin typeface="Arial" pitchFamily="34" charset="0"/>
                <a:cs typeface="Arial" pitchFamily="34" charset="0"/>
              </a:rPr>
              <a:t>(som </a:t>
            </a:r>
            <a:r>
              <a:rPr lang="nl-BE" sz="2200" dirty="0" err="1">
                <a:latin typeface="Arial" pitchFamily="34" charset="0"/>
                <a:cs typeface="Arial" pitchFamily="34" charset="0"/>
              </a:rPr>
              <a:t>rinsing</a:t>
            </a:r>
            <a:r>
              <a:rPr lang="nl-BE" sz="2200" dirty="0">
                <a:latin typeface="Arial" pitchFamily="34" charset="0"/>
                <a:cs typeface="Arial" pitchFamily="34" charset="0"/>
              </a:rPr>
              <a:t> solution 1 + 2): hoeveelheid die vrijkomt in de omgeving</a:t>
            </a:r>
          </a:p>
          <a:p>
            <a:r>
              <a:rPr lang="nl-BE" sz="2200" b="1" dirty="0" smtClean="0">
                <a:latin typeface="Arial" pitchFamily="34" charset="0"/>
                <a:cs typeface="Arial" pitchFamily="34" charset="0"/>
              </a:rPr>
              <a:t>Residue </a:t>
            </a:r>
            <a:r>
              <a:rPr lang="nl-BE" sz="2200" b="1" dirty="0">
                <a:latin typeface="Arial" pitchFamily="34" charset="0"/>
                <a:cs typeface="Arial" pitchFamily="34" charset="0"/>
              </a:rPr>
              <a:t>solution</a:t>
            </a:r>
            <a:r>
              <a:rPr lang="nl-BE" sz="2200" dirty="0">
                <a:latin typeface="Arial" pitchFamily="34" charset="0"/>
                <a:cs typeface="Arial" pitchFamily="34" charset="0"/>
              </a:rPr>
              <a:t>: hoeveelheid waaraan mens en dier worden </a:t>
            </a:r>
            <a:r>
              <a:rPr lang="nl-BE" sz="2200" dirty="0" smtClean="0">
                <a:latin typeface="Arial" pitchFamily="34" charset="0"/>
                <a:cs typeface="Arial" pitchFamily="34" charset="0"/>
              </a:rPr>
              <a:t>blootgesteld</a:t>
            </a:r>
          </a:p>
          <a:p>
            <a:pPr marL="114300" indent="0">
              <a:buNone/>
            </a:pPr>
            <a:endParaRPr lang="nl-BE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nl-BE" dirty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nl-BE" sz="2200" dirty="0" smtClean="0">
                <a:latin typeface="Arial" pitchFamily="34" charset="0"/>
                <a:cs typeface="Arial" pitchFamily="34" charset="0"/>
              </a:rPr>
              <a:t>        Analyse actieve stof via </a:t>
            </a:r>
            <a:r>
              <a:rPr lang="nl-BE" sz="2200" b="1" dirty="0" smtClean="0">
                <a:latin typeface="Arial" pitchFamily="34" charset="0"/>
                <a:cs typeface="Arial" pitchFamily="34" charset="0"/>
              </a:rPr>
              <a:t>titratie</a:t>
            </a:r>
            <a:r>
              <a:rPr lang="nl-BE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nl-BE" sz="2200" b="1" dirty="0" smtClean="0">
                <a:latin typeface="Arial" pitchFamily="34" charset="0"/>
                <a:cs typeface="Arial" pitchFamily="34" charset="0"/>
              </a:rPr>
              <a:t>HPLC</a:t>
            </a:r>
            <a:r>
              <a:rPr lang="nl-BE" sz="22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nl-BE" sz="2200" b="1" dirty="0" smtClean="0">
                <a:latin typeface="Arial" pitchFamily="34" charset="0"/>
                <a:cs typeface="Arial" pitchFamily="34" charset="0"/>
              </a:rPr>
              <a:t>GC </a:t>
            </a:r>
            <a:endParaRPr lang="nl-BE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eu.shimadzu.de/images/hplc/hpl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1827674" cy="144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o-jsb.com/media/image/7890-asampler-lft-s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05064"/>
            <a:ext cx="1440160" cy="144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eo.hvu.nl/ict/Nastec/EnDr/Energiedragers/RedoxTitrat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0" y="4005064"/>
            <a:ext cx="1152670" cy="144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JL-OMLAAG 1"/>
          <p:cNvSpPr/>
          <p:nvPr/>
        </p:nvSpPr>
        <p:spPr>
          <a:xfrm>
            <a:off x="2267744" y="2420888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OMLAAG 6"/>
          <p:cNvSpPr/>
          <p:nvPr/>
        </p:nvSpPr>
        <p:spPr>
          <a:xfrm>
            <a:off x="5391562" y="2425211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800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1055" y="290596"/>
            <a:ext cx="7620000" cy="1143000"/>
          </a:xfrm>
        </p:spPr>
        <p:txBody>
          <a:bodyPr/>
          <a:lstStyle/>
          <a:p>
            <a:r>
              <a:rPr lang="nl-BE" sz="4000" dirty="0" smtClean="0">
                <a:latin typeface="Arial" pitchFamily="34" charset="0"/>
                <a:cs typeface="Arial" pitchFamily="34" charset="0"/>
              </a:rPr>
              <a:t>3.   Waterstofperoxide</a:t>
            </a:r>
            <a:endParaRPr lang="nl-BE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11560" y="1916832"/>
            <a:ext cx="7772400" cy="3733800"/>
          </a:xfrm>
        </p:spPr>
        <p:txBody>
          <a:bodyPr>
            <a:normAutofit/>
          </a:bodyPr>
          <a:lstStyle/>
          <a:p>
            <a:r>
              <a:rPr lang="nl-BE" sz="2100" dirty="0" smtClean="0">
                <a:latin typeface="Arial" pitchFamily="34" charset="0"/>
                <a:cs typeface="Arial" pitchFamily="34" charset="0"/>
              </a:rPr>
              <a:t>Automatische titratie</a:t>
            </a:r>
          </a:p>
          <a:p>
            <a:pPr marL="68568" indent="0">
              <a:buNone/>
            </a:pPr>
            <a:endParaRPr lang="nl-BE" sz="2100" dirty="0" smtClean="0">
              <a:latin typeface="Arial" pitchFamily="34" charset="0"/>
              <a:cs typeface="Arial" pitchFamily="34" charset="0"/>
            </a:endParaRPr>
          </a:p>
          <a:p>
            <a:pPr marL="68568" indent="0">
              <a:buNone/>
            </a:pPr>
            <a:endParaRPr lang="nl-BE" sz="2100" dirty="0">
              <a:latin typeface="Arial" pitchFamily="34" charset="0"/>
              <a:cs typeface="Arial" pitchFamily="34" charset="0"/>
            </a:endParaRPr>
          </a:p>
          <a:p>
            <a:pPr marL="68568" indent="0">
              <a:buNone/>
            </a:pPr>
            <a:endParaRPr lang="nl-BE" sz="2100" dirty="0" smtClean="0">
              <a:latin typeface="Arial" pitchFamily="34" charset="0"/>
              <a:cs typeface="Arial" pitchFamily="34" charset="0"/>
            </a:endParaRPr>
          </a:p>
          <a:p>
            <a:pPr marL="68568" indent="0">
              <a:buNone/>
            </a:pPr>
            <a:endParaRPr lang="nl-BE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nl-BE" sz="2100" dirty="0" err="1" smtClean="0">
                <a:latin typeface="Arial" pitchFamily="34" charset="0"/>
                <a:cs typeface="Arial" pitchFamily="34" charset="0"/>
              </a:rPr>
              <a:t>Titrant</a:t>
            </a:r>
            <a:r>
              <a:rPr lang="nl-BE" sz="21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nl-BE" sz="2100" b="1" dirty="0" smtClean="0">
                <a:latin typeface="Arial" pitchFamily="34" charset="0"/>
                <a:cs typeface="Arial" pitchFamily="34" charset="0"/>
              </a:rPr>
              <a:t>Cerium </a:t>
            </a:r>
            <a:r>
              <a:rPr lang="nl-BE" sz="2100" b="1" dirty="0">
                <a:latin typeface="Arial" pitchFamily="34" charset="0"/>
                <a:cs typeface="Arial" pitchFamily="34" charset="0"/>
              </a:rPr>
              <a:t>(IV) </a:t>
            </a:r>
            <a:r>
              <a:rPr lang="nl-BE" sz="2100" b="1" dirty="0" smtClean="0">
                <a:latin typeface="Arial" pitchFamily="34" charset="0"/>
                <a:cs typeface="Arial" pitchFamily="34" charset="0"/>
              </a:rPr>
              <a:t>sulphate</a:t>
            </a:r>
          </a:p>
          <a:p>
            <a:r>
              <a:rPr lang="nl-BE" sz="2100" dirty="0" err="1" smtClean="0">
                <a:latin typeface="Arial" pitchFamily="34" charset="0"/>
                <a:cs typeface="Arial" pitchFamily="34" charset="0"/>
              </a:rPr>
              <a:t>Rinsing</a:t>
            </a:r>
            <a:r>
              <a:rPr lang="nl-BE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sz="2100" dirty="0">
                <a:latin typeface="Arial" pitchFamily="34" charset="0"/>
                <a:cs typeface="Arial" pitchFamily="34" charset="0"/>
              </a:rPr>
              <a:t>solution: </a:t>
            </a:r>
            <a:r>
              <a:rPr lang="nl-BE" sz="2100" dirty="0" smtClean="0">
                <a:latin typeface="Arial" pitchFamily="34" charset="0"/>
                <a:cs typeface="Arial" pitchFamily="34" charset="0"/>
              </a:rPr>
              <a:t>Cerium </a:t>
            </a:r>
            <a:r>
              <a:rPr lang="nl-BE" sz="2100" dirty="0">
                <a:latin typeface="Arial" pitchFamily="34" charset="0"/>
                <a:cs typeface="Arial" pitchFamily="34" charset="0"/>
              </a:rPr>
              <a:t>(IV) sulphate 0,1 M</a:t>
            </a:r>
          </a:p>
          <a:p>
            <a:r>
              <a:rPr lang="nl-BE" sz="2100" dirty="0" smtClean="0">
                <a:latin typeface="Arial" pitchFamily="34" charset="0"/>
                <a:cs typeface="Arial" pitchFamily="34" charset="0"/>
              </a:rPr>
              <a:t>Residue </a:t>
            </a:r>
            <a:r>
              <a:rPr lang="nl-BE" sz="2100" dirty="0">
                <a:latin typeface="Arial" pitchFamily="34" charset="0"/>
                <a:cs typeface="Arial" pitchFamily="34" charset="0"/>
              </a:rPr>
              <a:t>solution: </a:t>
            </a:r>
            <a:r>
              <a:rPr lang="nl-BE" sz="2100" dirty="0" smtClean="0">
                <a:latin typeface="Arial" pitchFamily="34" charset="0"/>
                <a:cs typeface="Arial" pitchFamily="34" charset="0"/>
              </a:rPr>
              <a:t>Cerium </a:t>
            </a:r>
            <a:r>
              <a:rPr lang="nl-BE" sz="2100" dirty="0">
                <a:latin typeface="Arial" pitchFamily="34" charset="0"/>
                <a:cs typeface="Arial" pitchFamily="34" charset="0"/>
              </a:rPr>
              <a:t>(IV) sulphate 0,0025 M door de lage concentratie aan actieve stof in deze oplossing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55574" y="1340768"/>
            <a:ext cx="5738323" cy="41548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nl-BE" sz="2100" b="1" dirty="0" smtClean="0">
                <a:latin typeface="Arial" pitchFamily="34" charset="0"/>
                <a:cs typeface="Arial" pitchFamily="34" charset="0"/>
              </a:rPr>
              <a:t>DETECTIE</a:t>
            </a:r>
            <a:endParaRPr lang="en-US" sz="23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us.mt.com/dam/mt_ext_files/Product/Product/8/T50_Titrator_Product_Product-Product_1153130193530_files/T50_DB_Dosingunit_click_l_jp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02" y="2420888"/>
            <a:ext cx="1357254" cy="135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45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3"/>
          <p:cNvSpPr txBox="1"/>
          <p:nvPr/>
        </p:nvSpPr>
        <p:spPr>
          <a:xfrm>
            <a:off x="672194" y="810429"/>
            <a:ext cx="5738323" cy="46164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nl-BE" sz="2400" b="1" dirty="0" smtClean="0">
                <a:latin typeface="Arial" pitchFamily="34" charset="0"/>
                <a:cs typeface="Arial" pitchFamily="34" charset="0"/>
              </a:rPr>
              <a:t>VALIDATIE</a:t>
            </a:r>
            <a:endParaRPr lang="en-US" sz="2300" b="1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600179" y="1340771"/>
            <a:ext cx="7772400" cy="3312368"/>
          </a:xfrm>
        </p:spPr>
        <p:txBody>
          <a:bodyPr>
            <a:normAutofit/>
          </a:bodyPr>
          <a:lstStyle/>
          <a:p>
            <a:r>
              <a:rPr lang="nl-BE" sz="1800" dirty="0">
                <a:latin typeface="Arial" pitchFamily="34" charset="0"/>
                <a:cs typeface="Arial" pitchFamily="34" charset="0"/>
              </a:rPr>
              <a:t>Herhaalbaarheid</a:t>
            </a:r>
          </a:p>
          <a:p>
            <a:r>
              <a:rPr lang="nl-BE" sz="1800" dirty="0">
                <a:latin typeface="Arial" pitchFamily="34" charset="0"/>
                <a:cs typeface="Arial" pitchFamily="34" charset="0"/>
              </a:rPr>
              <a:t>Specificiteit	</a:t>
            </a:r>
          </a:p>
          <a:p>
            <a:r>
              <a:rPr lang="nl-BE" sz="1800" dirty="0">
                <a:latin typeface="Arial" pitchFamily="34" charset="0"/>
                <a:cs typeface="Arial" pitchFamily="34" charset="0"/>
              </a:rPr>
              <a:t>Accuraatheid</a:t>
            </a:r>
          </a:p>
          <a:p>
            <a:r>
              <a:rPr lang="nl-BE" sz="1800" dirty="0" err="1" smtClean="0">
                <a:latin typeface="Arial" pitchFamily="34" charset="0"/>
                <a:cs typeface="Arial" pitchFamily="34" charset="0"/>
              </a:rPr>
              <a:t>Lineariteit</a:t>
            </a:r>
            <a:endParaRPr lang="nl-BE" sz="1800" dirty="0">
              <a:latin typeface="Arial" pitchFamily="34" charset="0"/>
              <a:cs typeface="Arial" pitchFamily="34" charset="0"/>
            </a:endParaRPr>
          </a:p>
          <a:p>
            <a:r>
              <a:rPr lang="nl-BE" sz="1800" dirty="0" smtClean="0">
                <a:latin typeface="Arial" pitchFamily="34" charset="0"/>
                <a:cs typeface="Arial" pitchFamily="34" charset="0"/>
              </a:rPr>
              <a:t>Detectielimiet</a:t>
            </a:r>
            <a:endParaRPr lang="nl-BE" sz="1800" dirty="0">
              <a:latin typeface="Arial" pitchFamily="34" charset="0"/>
              <a:cs typeface="Arial" pitchFamily="34" charset="0"/>
            </a:endParaRPr>
          </a:p>
          <a:p>
            <a:r>
              <a:rPr lang="nl-BE" sz="1800" dirty="0" smtClean="0">
                <a:latin typeface="Arial" pitchFamily="34" charset="0"/>
                <a:cs typeface="Arial" pitchFamily="34" charset="0"/>
              </a:rPr>
              <a:t>Kwantificatielimiet</a:t>
            </a:r>
            <a:endParaRPr lang="nl-BE" sz="1800" dirty="0">
              <a:latin typeface="Arial" pitchFamily="34" charset="0"/>
              <a:cs typeface="Arial" pitchFamily="34" charset="0"/>
            </a:endParaRPr>
          </a:p>
          <a:p>
            <a:pPr marL="68567" indent="0">
              <a:buNone/>
            </a:pPr>
            <a:endParaRPr lang="nl-BE" sz="2100" dirty="0"/>
          </a:p>
          <a:p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672194" y="3573015"/>
            <a:ext cx="7356714" cy="64631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nl-BE" sz="1800" dirty="0">
                <a:latin typeface="Arial" pitchFamily="34" charset="0"/>
                <a:cs typeface="Arial" pitchFamily="34" charset="0"/>
              </a:rPr>
              <a:t>Validatie uitgevoerd om de betrouwbaarheid van de resultaten te verzekeren  </a:t>
            </a:r>
          </a:p>
        </p:txBody>
      </p:sp>
      <p:pic>
        <p:nvPicPr>
          <p:cNvPr id="3074" name="Picture 2" descr="http://www.klocwork.com/blog/wp-content/uploads/2010/09/fda_tool_validati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1218711" cy="121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84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49546" y="759086"/>
            <a:ext cx="5738323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nl-BE" sz="1800" b="1" dirty="0">
                <a:latin typeface="Arial" pitchFamily="34" charset="0"/>
                <a:cs typeface="Arial" pitchFamily="34" charset="0"/>
              </a:rPr>
              <a:t>Herhaalbaarheid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578934"/>
              </p:ext>
            </p:extLst>
          </p:nvPr>
        </p:nvGraphicFramePr>
        <p:xfrm>
          <a:off x="755574" y="1700808"/>
          <a:ext cx="6503039" cy="230426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70231"/>
                <a:gridCol w="3332808"/>
              </a:tblGrid>
              <a:tr h="460853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Info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0853">
                <a:tc>
                  <a:txBody>
                    <a:bodyPr/>
                    <a:lstStyle/>
                    <a:p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Gebruikte</a:t>
                      </a:r>
                      <a:r>
                        <a:rPr lang="en-U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latin typeface="Arial" pitchFamily="34" charset="0"/>
                          <a:cs typeface="Arial" pitchFamily="34" charset="0"/>
                        </a:rPr>
                        <a:t>concentratie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1 % </a:t>
                      </a:r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waterstofperoxide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0853">
                <a:tc>
                  <a:txBody>
                    <a:bodyPr/>
                    <a:lstStyle/>
                    <a:p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Contact</a:t>
                      </a:r>
                      <a:r>
                        <a:rPr lang="en-US" sz="1400" baseline="0" noProof="0" dirty="0" err="1" smtClean="0">
                          <a:latin typeface="Arial" pitchFamily="34" charset="0"/>
                          <a:cs typeface="Arial" pitchFamily="34" charset="0"/>
                        </a:rPr>
                        <a:t>tijd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minuten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0853">
                <a:tc>
                  <a:txBody>
                    <a:bodyPr/>
                    <a:lstStyle/>
                    <a:p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Hoeveelheid</a:t>
                      </a:r>
                      <a:r>
                        <a:rPr lang="en-U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product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100 mL/m²</a:t>
                      </a:r>
                      <a:r>
                        <a:rPr lang="en-U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0853">
                <a:tc>
                  <a:txBody>
                    <a:bodyPr/>
                    <a:lstStyle/>
                    <a:p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Hoeveelheid</a:t>
                      </a:r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waswater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300 mL/m²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hthoek 5"/>
          <p:cNvSpPr/>
          <p:nvPr/>
        </p:nvSpPr>
        <p:spPr>
          <a:xfrm>
            <a:off x="611560" y="1305810"/>
            <a:ext cx="792088" cy="323147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marL="68567"/>
            <a:r>
              <a:rPr lang="nl-BE" sz="1500" b="1" dirty="0">
                <a:latin typeface="Arial" pitchFamily="34" charset="0"/>
                <a:cs typeface="Arial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006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804868"/>
              </p:ext>
            </p:extLst>
          </p:nvPr>
        </p:nvGraphicFramePr>
        <p:xfrm>
          <a:off x="340362" y="620688"/>
          <a:ext cx="7976054" cy="504055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43972"/>
                <a:gridCol w="1829370"/>
                <a:gridCol w="1609846"/>
                <a:gridCol w="1683020"/>
                <a:gridCol w="1609846"/>
              </a:tblGrid>
              <a:tr h="955758"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Test</a:t>
                      </a:r>
                      <a:endParaRPr lang="nl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Massa</a:t>
                      </a:r>
                      <a:r>
                        <a:rPr lang="nl-BE" sz="1400" baseline="0" dirty="0" smtClean="0">
                          <a:latin typeface="Arial" pitchFamily="34" charset="0"/>
                          <a:cs typeface="Arial" pitchFamily="34" charset="0"/>
                        </a:rPr>
                        <a:t> H</a:t>
                      </a:r>
                      <a:r>
                        <a:rPr lang="nl-BE" sz="1000" baseline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nl-BE" sz="1400" baseline="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nl-BE" sz="1050" baseline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nl-BE" sz="1400" baseline="0" dirty="0" smtClean="0">
                          <a:latin typeface="Arial" pitchFamily="34" charset="0"/>
                          <a:cs typeface="Arial" pitchFamily="34" charset="0"/>
                        </a:rPr>
                        <a:t> in </a:t>
                      </a:r>
                      <a:r>
                        <a:rPr lang="nl-BE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rinsing</a:t>
                      </a:r>
                      <a:r>
                        <a:rPr lang="nl-BE" sz="1400" baseline="0" dirty="0" smtClean="0">
                          <a:latin typeface="Arial" pitchFamily="34" charset="0"/>
                          <a:cs typeface="Arial" pitchFamily="34" charset="0"/>
                        </a:rPr>
                        <a:t> solution (mg)</a:t>
                      </a:r>
                      <a:endParaRPr lang="nl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% Recovery </a:t>
                      </a:r>
                      <a:r>
                        <a:rPr lang="nl-BE" sz="1400" dirty="0" err="1" smtClean="0">
                          <a:latin typeface="Arial" pitchFamily="34" charset="0"/>
                          <a:cs typeface="Arial" pitchFamily="34" charset="0"/>
                        </a:rPr>
                        <a:t>rinsing</a:t>
                      </a:r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 solution</a:t>
                      </a:r>
                      <a:endParaRPr lang="nl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Massa H</a:t>
                      </a:r>
                      <a:r>
                        <a:rPr lang="nl-BE" sz="1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nl-BE" sz="1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 in </a:t>
                      </a:r>
                      <a:r>
                        <a:rPr lang="nl-BE" sz="1400" dirty="0" err="1" smtClean="0">
                          <a:latin typeface="Arial" pitchFamily="34" charset="0"/>
                          <a:cs typeface="Arial" pitchFamily="34" charset="0"/>
                        </a:rPr>
                        <a:t>residue</a:t>
                      </a:r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 solution (mg)</a:t>
                      </a:r>
                      <a:endParaRPr lang="nl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% Recovery </a:t>
                      </a:r>
                      <a:r>
                        <a:rPr lang="nl-BE" sz="1400" dirty="0" err="1" smtClean="0">
                          <a:latin typeface="Arial" pitchFamily="34" charset="0"/>
                          <a:cs typeface="Arial" pitchFamily="34" charset="0"/>
                        </a:rPr>
                        <a:t>residue</a:t>
                      </a:r>
                      <a:r>
                        <a:rPr lang="nl-BE" sz="1400" dirty="0" smtClean="0">
                          <a:latin typeface="Arial" pitchFamily="34" charset="0"/>
                          <a:cs typeface="Arial" pitchFamily="34" charset="0"/>
                        </a:rPr>
                        <a:t> solution </a:t>
                      </a:r>
                      <a:endParaRPr lang="nl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8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nl-BE" sz="1400" b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88,1</a:t>
                      </a:r>
                      <a:endParaRPr lang="nl-BE" sz="1400" b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99,0</a:t>
                      </a:r>
                      <a:endParaRPr lang="nl-BE" sz="1400" b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0,275</a:t>
                      </a:r>
                      <a:endParaRPr lang="nl-BE" sz="1400" b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0,309</a:t>
                      </a:r>
                      <a:endParaRPr lang="nl-BE" sz="1400" b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8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87,4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98,2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0,249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0,280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8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87,7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98,6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0,272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0,305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8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87,7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98,5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0,273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0,307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8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86,4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97,0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0,274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0,308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8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88,2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99,1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0,272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0,306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8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88,6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99,6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0,250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0,281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8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Gemiddelde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87,7</a:t>
                      </a:r>
                      <a:endParaRPr lang="nl-BE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sldjump"/>
                        </a:rPr>
                        <a:t>98,6</a:t>
                      </a:r>
                      <a:endParaRPr lang="nl-BE" sz="14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0,266</a:t>
                      </a:r>
                      <a:endParaRPr lang="nl-BE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  <a:hlinkClick r:id="rId3" action="ppaction://hlinksldjump"/>
                        </a:rPr>
                        <a:t>0,299</a:t>
                      </a:r>
                      <a:endParaRPr lang="nl-BE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8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RSD (%)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nl-BE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0,840</a:t>
                      </a:r>
                      <a:endParaRPr lang="nl-BE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nl-BE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4,34</a:t>
                      </a:r>
                      <a:endParaRPr lang="nl-BE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8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Max RSD (%) </a:t>
                      </a:r>
                      <a:endParaRPr lang="nl-BE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nl-BE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2,69 </a:t>
                      </a:r>
                      <a:endParaRPr lang="nl-BE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nl-BE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4,54</a:t>
                      </a:r>
                      <a:endParaRPr lang="nl-BE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3779912" y="836712"/>
            <a:ext cx="16561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21" name="Tekstvak 20"/>
          <p:cNvSpPr txBox="1"/>
          <p:nvPr/>
        </p:nvSpPr>
        <p:spPr>
          <a:xfrm>
            <a:off x="2879812" y="5241284"/>
            <a:ext cx="1728192" cy="3600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BE" dirty="0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6228184" y="4881244"/>
            <a:ext cx="1728192" cy="3600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BE" dirty="0">
              <a:ln>
                <a:solidFill>
                  <a:srgbClr val="0000FF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2879812" y="4881244"/>
            <a:ext cx="1728192" cy="3600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BE" dirty="0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6228184" y="5241284"/>
            <a:ext cx="1728192" cy="3600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BE" dirty="0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1259632" y="2564904"/>
            <a:ext cx="7128792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nl-BE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Herhaalbaarheid OK</a:t>
            </a:r>
            <a:endParaRPr lang="nl-BE" sz="4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519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6" grpId="0" animBg="1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ngrenzend">
  <a:themeElements>
    <a:clrScheme name="Aangepast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0000"/>
      </a:hlink>
      <a:folHlink>
        <a:srgbClr val="B26B02"/>
      </a:folHlink>
    </a:clrScheme>
    <a:fontScheme name="Kantoor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angrenze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2378</TotalTime>
  <Words>887</Words>
  <Application>Microsoft Office PowerPoint</Application>
  <PresentationFormat>Diavoorstelling (4:3)</PresentationFormat>
  <Paragraphs>330</Paragraphs>
  <Slides>25</Slides>
  <Notes>25</Notes>
  <HiddenSlides>2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Aangrenzend</vt:lpstr>
      <vt:lpstr>Development of a protocol on residue  analysis of disinfectants after application on surfaces </vt:lpstr>
      <vt:lpstr>OVERZICHT</vt:lpstr>
      <vt:lpstr>1.   Belang residu testen</vt:lpstr>
      <vt:lpstr>2.   Protocol</vt:lpstr>
      <vt:lpstr>PowerPoint-presentatie</vt:lpstr>
      <vt:lpstr>3.   Waterstofperoxide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4.   Toekomstvisie</vt:lpstr>
      <vt:lpstr>PowerPoint-presentatie</vt:lpstr>
      <vt:lpstr>Development of a protocol on residue  analysis of disinfectants after application on surfaces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protocol on residue  analysis of disinfectants after application</dc:title>
  <dc:creator>iris</dc:creator>
  <cp:lastModifiedBy>iris</cp:lastModifiedBy>
  <cp:revision>169</cp:revision>
  <dcterms:created xsi:type="dcterms:W3CDTF">2013-05-11T13:18:49Z</dcterms:created>
  <dcterms:modified xsi:type="dcterms:W3CDTF">2013-06-17T15:08:18Z</dcterms:modified>
</cp:coreProperties>
</file>