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4" r:id="rId20"/>
    <p:sldId id="265" r:id="rId21"/>
    <p:sldId id="266" r:id="rId22"/>
    <p:sldId id="267" r:id="rId23"/>
    <p:sldId id="271" r:id="rId24"/>
    <p:sldId id="270" r:id="rId2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 autoAdjust="0"/>
    <p:restoredTop sz="69891" autoAdjust="0"/>
  </p:normalViewPr>
  <p:slideViewPr>
    <p:cSldViewPr snapToGrid="0">
      <p:cViewPr varScale="1">
        <p:scale>
          <a:sx n="63" d="100"/>
          <a:sy n="63" d="100"/>
        </p:scale>
        <p:origin x="-14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8FE3-43D1-4952-827C-829AA597308B}" type="datetimeFigureOut">
              <a:rPr lang="nl-BE" smtClean="0"/>
              <a:t>18/06/2014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A42C-880E-431B-B49D-DACF2A5E23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112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of my bachelor thesis is “A comparison of somatic mutation callers in breast cancers samples and matched blood samples”. I followed an internship at the Bioinformatics and Computational Biology Unit at the University of Pretoria in South Africa.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5350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quality per base checked in previous step is used for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filtering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Reads with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lower than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filtered out.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5675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reads were here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trimmed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length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length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minimum length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short reads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maximum length is set at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 of the read dropped significantly.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3932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tumor and blood samples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reference human genome with a program called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Bowtie2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reference genome used is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UCSC Hg 19 version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creates a file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0656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mapped tumor and blood samples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binary BAM 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step is necessary because a BAM file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indexed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thus more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work with.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7493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BAM file the DNA strands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arranged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their ‘5 end to the ‘3 end.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0950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next steps in the preprocess acquire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only information known was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Ion Torrent sequencer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used to sequence the samples. This is the only information that was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other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Ion Torrent technology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Illumina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lane-based parameters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9339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Showing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done 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indexing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BAM files and will make the next steps more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quickly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9676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realignment takes a file with all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aligned tumor and blood sample. The previous mapping procedure tends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artifacts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holds reads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edges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these reads can be falsely detected as SNVs.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realignment cleans up these artifacts as well as around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detected in the current sequencing data.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9076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step is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Recalibration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corrects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assigned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machine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scores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heavily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systematic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can lead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incorrect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8437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the preprocessing, all six mutation callers were run with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two figures show the results of both samples. You can see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huge difference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amount of somatic SNVs detected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VarScan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JointSNVMix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Strelka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reported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SNVs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While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EBCall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SomaticSniper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called almost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was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sample 181.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213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of all I will give some overall information about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somatic Single Nucleotide Variations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Next, some information about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used to detect the SNVs. Some things about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Preprocessing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Then the results with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Mutation Calling Tools. To finalize with a brief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791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VarScan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Strelka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JointSNVMix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selected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most options could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plus they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optimized the parameters to detect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possible common 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still ensuring a big amount of true 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 of coverage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set to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 of 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thresholds and probability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call a SNVs were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2688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final results are shown in these two figures. For sample 112, there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SNVs in common between the 3 mutation callers. While this is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is still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rather small amount considering the total amount of SNVs called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19 is matched to 2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total SNVs for sample 112, while 100 SNVs is 3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sample 181.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0217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conclude: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VarScan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JointSNVMix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Strelka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mutation callers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my opinion. They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 the most somatic 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change the most options and parameters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order to assure the commonly detected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somatic SNVs are true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these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 to be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resequenced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six mutation callers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 to improve a lot. There is also a need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these tools.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91215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passed on to the Department of Genetics at the University of Pretoria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Only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synonymous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pathways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be further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When there is more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this can be linked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Therapeutic treatments targeting genes can try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even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881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somatic single nucleotide variations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nucleotide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polymorphisms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(SNPs)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indispensable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understand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cancer. These mutations are also important 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therapeutic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anti-cancer treatments. As you can see on the figure.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chromosome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Adenine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on the reference is normally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Guanine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There can also be a variation of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Thymine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Cytosine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628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Recently improved sequencing and computational techniques have led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precision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detecting somatic SNVs. There are still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discover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due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 allele frequencies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artifacts by sequencing errors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ambiguities in short read alignments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tumor contamination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Another problem occurs when the variant has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loss of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heterozygosity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242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samples used to call SNVs in this project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 181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Both samples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breast cancer tissue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is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Formalin Fixed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Parafin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Embedded tissue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they contain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DNA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samples are collected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hereditary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line for breast cancer.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898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 tissue was collected by a biopsy of the breast, at the local academic hospital in South Africa.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Tumorous DNA was extracted out of breast cancer formalin fixed paraffin embedded tissue (FFPE tissue).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DNA was sequenced by the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Ion Torrent Post-Light Ion Semiconductor Sequencer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Exome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Sequencing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Ion Torrent Comprehensive Cancer Panel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used to cover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amplicons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409 genes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implicated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 research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multiplex PCR technology uses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16,000 primers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amplify regions related to the 409 genes. This was all done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 research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245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detect somatic SNVs in cancer research,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tumor sample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typically compared to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matched blood sample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reference genome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matched blood sample is used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exclude germ line variations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reference genome is used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get rid of population variations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5862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MuTect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VarScan2,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EBCall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JointSNVMix2,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SomaticSniper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Strelka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the six tools that I compared on their abilities to detect somatic SNVs. These tools are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other research and therefore selected for in this comparison.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4634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SNVs, the two samples need to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preprocessed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FASTQC program checks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There is a need to check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length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significantly.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4A42C-880E-431B-B49D-DACF2A5E23C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798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5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994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638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225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44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961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33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233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86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76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922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BB64C6-5037-49B8-8D4D-2A6DC0E61463}" type="datetimeFigureOut">
              <a:rPr lang="nl-BE" smtClean="0"/>
              <a:pPr/>
              <a:t>18/06/2014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C28608-F139-4C71-AB3D-3EBE82B385ED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0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6000" dirty="0" smtClean="0"/>
              <a:t>A </a:t>
            </a:r>
            <a:r>
              <a:rPr lang="nl-BE" sz="6000" dirty="0" err="1" smtClean="0"/>
              <a:t>comparison</a:t>
            </a:r>
            <a:r>
              <a:rPr lang="nl-BE" sz="6000" dirty="0" smtClean="0"/>
              <a:t> of </a:t>
            </a:r>
            <a:r>
              <a:rPr lang="nl-BE" sz="6000" dirty="0" err="1" smtClean="0"/>
              <a:t>somatic</a:t>
            </a:r>
            <a:r>
              <a:rPr lang="nl-BE" sz="6000" dirty="0" smtClean="0"/>
              <a:t> </a:t>
            </a:r>
            <a:r>
              <a:rPr lang="nl-BE" sz="6000" dirty="0" err="1" smtClean="0"/>
              <a:t>mutation</a:t>
            </a:r>
            <a:r>
              <a:rPr lang="nl-BE" sz="6000" dirty="0" smtClean="0"/>
              <a:t> </a:t>
            </a:r>
            <a:r>
              <a:rPr lang="nl-BE" sz="6000" dirty="0" err="1" smtClean="0"/>
              <a:t>callers</a:t>
            </a:r>
            <a:r>
              <a:rPr lang="nl-BE" sz="6000" dirty="0" smtClean="0"/>
              <a:t> in </a:t>
            </a:r>
            <a:r>
              <a:rPr lang="nl-BE" sz="6000" dirty="0" err="1" smtClean="0"/>
              <a:t>breast</a:t>
            </a:r>
            <a:r>
              <a:rPr lang="nl-BE" sz="6000" dirty="0" smtClean="0"/>
              <a:t> </a:t>
            </a:r>
            <a:r>
              <a:rPr lang="nl-BE" sz="6000" dirty="0" err="1" smtClean="0"/>
              <a:t>cancer</a:t>
            </a:r>
            <a:r>
              <a:rPr lang="nl-BE" sz="6000" dirty="0" smtClean="0"/>
              <a:t> samples </a:t>
            </a:r>
            <a:r>
              <a:rPr lang="nl-BE" sz="6000" dirty="0" err="1" smtClean="0"/>
              <a:t>and</a:t>
            </a:r>
            <a:r>
              <a:rPr lang="nl-BE" sz="6000" dirty="0" smtClean="0"/>
              <a:t> </a:t>
            </a:r>
            <a:r>
              <a:rPr lang="nl-BE" sz="6000" dirty="0" err="1" smtClean="0"/>
              <a:t>matched</a:t>
            </a:r>
            <a:r>
              <a:rPr lang="nl-BE" sz="6000" dirty="0" smtClean="0"/>
              <a:t> </a:t>
            </a:r>
            <a:r>
              <a:rPr lang="nl-BE" sz="6000" dirty="0" err="1" smtClean="0"/>
              <a:t>blood</a:t>
            </a:r>
            <a:r>
              <a:rPr lang="nl-BE" sz="6000" dirty="0" smtClean="0"/>
              <a:t> samples</a:t>
            </a:r>
            <a:endParaRPr lang="nl-BE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Thomas </a:t>
            </a:r>
            <a:r>
              <a:rPr lang="nl-BE" dirty="0" err="1" smtClean="0"/>
              <a:t>Bretonnet</a:t>
            </a:r>
            <a:endParaRPr lang="nl-BE" dirty="0" smtClean="0"/>
          </a:p>
          <a:p>
            <a:r>
              <a:rPr lang="nl-BE" sz="2000" dirty="0" err="1" smtClean="0"/>
              <a:t>Bioinformatics</a:t>
            </a:r>
            <a:r>
              <a:rPr lang="nl-BE" sz="2000" dirty="0" smtClean="0"/>
              <a:t> and </a:t>
            </a:r>
            <a:r>
              <a:rPr lang="nl-BE" sz="2000" dirty="0" err="1" smtClean="0"/>
              <a:t>computational</a:t>
            </a:r>
            <a:r>
              <a:rPr lang="nl-BE" sz="2000" dirty="0" smtClean="0"/>
              <a:t> </a:t>
            </a:r>
            <a:r>
              <a:rPr lang="nl-BE" sz="2000" dirty="0" err="1" smtClean="0"/>
              <a:t>biology</a:t>
            </a:r>
            <a:r>
              <a:rPr lang="nl-BE" sz="2000" dirty="0" smtClean="0"/>
              <a:t> unit</a:t>
            </a:r>
            <a:br>
              <a:rPr lang="nl-BE" sz="2000" dirty="0" smtClean="0"/>
            </a:br>
            <a:r>
              <a:rPr lang="nl-BE" sz="2000" dirty="0" err="1" smtClean="0"/>
              <a:t>University</a:t>
            </a:r>
            <a:r>
              <a:rPr lang="nl-BE" sz="2000" dirty="0" smtClean="0"/>
              <a:t> of Pretoria</a:t>
            </a:r>
            <a:endParaRPr lang="nl-BE" sz="2000" dirty="0"/>
          </a:p>
        </p:txBody>
      </p:sp>
      <p:pic>
        <p:nvPicPr>
          <p:cNvPr id="14338" name="Picture 2" descr="http://www.best-masters.com/logo_ecole/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47025" y="4656990"/>
            <a:ext cx="1179238" cy="1596667"/>
          </a:xfrm>
          <a:prstGeom prst="rect">
            <a:avLst/>
          </a:prstGeom>
          <a:noFill/>
        </p:spPr>
      </p:pic>
      <p:pic>
        <p:nvPicPr>
          <p:cNvPr id="14340" name="Picture 4" descr="http://www.howest.be/Documenten/Logo/HOWEST/rgb/howest_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73710" y="5028051"/>
            <a:ext cx="1662715" cy="766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6458607" y="1970691"/>
            <a:ext cx="972207" cy="4887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8854966" y="205477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2433145" y="3494690"/>
            <a:ext cx="1770993" cy="4361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5144814" y="358928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Kader 14"/>
          <p:cNvSpPr/>
          <p:nvPr/>
        </p:nvSpPr>
        <p:spPr>
          <a:xfrm>
            <a:off x="4330263" y="2060027"/>
            <a:ext cx="945931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8854966" y="205477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2433145" y="3494690"/>
            <a:ext cx="1770993" cy="4361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5144814" y="358928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Kader 14"/>
          <p:cNvSpPr/>
          <p:nvPr/>
        </p:nvSpPr>
        <p:spPr>
          <a:xfrm>
            <a:off x="6453351" y="2039008"/>
            <a:ext cx="1040525" cy="441434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433145" y="3494690"/>
            <a:ext cx="1770993" cy="4361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5144814" y="358928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Kader 14"/>
          <p:cNvSpPr/>
          <p:nvPr/>
        </p:nvSpPr>
        <p:spPr>
          <a:xfrm>
            <a:off x="8776138" y="2060027"/>
            <a:ext cx="945931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5144814" y="358928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Kader 14"/>
          <p:cNvSpPr/>
          <p:nvPr/>
        </p:nvSpPr>
        <p:spPr>
          <a:xfrm>
            <a:off x="2364827" y="3510455"/>
            <a:ext cx="1923394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Kader 8"/>
          <p:cNvSpPr/>
          <p:nvPr/>
        </p:nvSpPr>
        <p:spPr>
          <a:xfrm>
            <a:off x="5108028" y="3541986"/>
            <a:ext cx="840828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Kader 7"/>
          <p:cNvSpPr/>
          <p:nvPr/>
        </p:nvSpPr>
        <p:spPr>
          <a:xfrm>
            <a:off x="7409793" y="3489434"/>
            <a:ext cx="2280745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Kader 7"/>
          <p:cNvSpPr/>
          <p:nvPr/>
        </p:nvSpPr>
        <p:spPr>
          <a:xfrm>
            <a:off x="2385848" y="5044966"/>
            <a:ext cx="945931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Kader 5"/>
          <p:cNvSpPr/>
          <p:nvPr/>
        </p:nvSpPr>
        <p:spPr>
          <a:xfrm>
            <a:off x="4603532" y="5013434"/>
            <a:ext cx="1807778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6" name="Kader 5"/>
          <p:cNvSpPr/>
          <p:nvPr/>
        </p:nvSpPr>
        <p:spPr>
          <a:xfrm>
            <a:off x="7872248" y="5013434"/>
            <a:ext cx="1807780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smtClean="0"/>
              <a:t>Standard parameters</a:t>
            </a:r>
            <a:endParaRPr lang="nl-BE" sz="4400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083" y="1975944"/>
            <a:ext cx="5801710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5054"/>
            <a:ext cx="6444364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Table</a:t>
            </a:r>
            <a:r>
              <a:rPr lang="nl-BE" sz="4400" dirty="0" smtClean="0"/>
              <a:t> of contents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Somatic</a:t>
            </a:r>
            <a:r>
              <a:rPr lang="nl-BE" sz="3200" dirty="0" smtClean="0"/>
              <a:t> Single </a:t>
            </a:r>
            <a:r>
              <a:rPr lang="nl-BE" sz="3200" dirty="0" err="1" smtClean="0"/>
              <a:t>Nucleotide</a:t>
            </a:r>
            <a:r>
              <a:rPr lang="nl-BE" sz="3200" dirty="0" smtClean="0"/>
              <a:t> </a:t>
            </a:r>
            <a:r>
              <a:rPr lang="nl-BE" sz="3200" dirty="0" err="1" smtClean="0"/>
              <a:t>Variations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Samples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Mutation</a:t>
            </a:r>
            <a:r>
              <a:rPr lang="nl-BE" sz="3200" dirty="0" smtClean="0"/>
              <a:t> </a:t>
            </a:r>
            <a:r>
              <a:rPr lang="nl-BE" sz="3200" dirty="0" err="1" smtClean="0"/>
              <a:t>Calling</a:t>
            </a:r>
            <a:r>
              <a:rPr lang="nl-BE" sz="3200" dirty="0" smtClean="0"/>
              <a:t> </a:t>
            </a:r>
            <a:r>
              <a:rPr lang="nl-BE" sz="3200" dirty="0" err="1" smtClean="0"/>
              <a:t>Tools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Preprocessing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Standard parameters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Optimized</a:t>
            </a:r>
            <a:r>
              <a:rPr lang="nl-BE" sz="3200" dirty="0" smtClean="0"/>
              <a:t> parameters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Conclusion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/>
              <a:t>Future</a:t>
            </a:r>
            <a:r>
              <a:rPr lang="nl-BE" sz="3200" dirty="0"/>
              <a:t> </a:t>
            </a:r>
            <a:r>
              <a:rPr lang="nl-BE" sz="3200" dirty="0" err="1"/>
              <a:t>perspectives</a:t>
            </a:r>
            <a:endParaRPr lang="nl-BE" sz="3200" dirty="0"/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Optimized</a:t>
            </a:r>
            <a:r>
              <a:rPr lang="nl-BE" sz="4400" dirty="0" smtClean="0"/>
              <a:t> parameters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VarScan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Strelka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JointSNVMix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Depth</a:t>
            </a:r>
            <a:r>
              <a:rPr lang="nl-BE" sz="3200" dirty="0" smtClean="0"/>
              <a:t> of </a:t>
            </a:r>
            <a:r>
              <a:rPr lang="nl-BE" sz="3200" dirty="0" err="1" smtClean="0"/>
              <a:t>coverage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Threshold</a:t>
            </a:r>
            <a:r>
              <a:rPr lang="nl-BE" sz="3200" dirty="0" smtClean="0"/>
              <a:t> / </a:t>
            </a:r>
            <a:r>
              <a:rPr lang="nl-BE" sz="3200" dirty="0" err="1" smtClean="0"/>
              <a:t>Probability</a:t>
            </a:r>
            <a:endParaRPr lang="nl-BE" sz="3200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Optimized</a:t>
            </a:r>
            <a:r>
              <a:rPr lang="nl-BE" sz="4400" dirty="0" smtClean="0"/>
              <a:t> parameters</a:t>
            </a:r>
            <a:endParaRPr lang="nl-BE" sz="4400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29" y="1792756"/>
            <a:ext cx="4628374" cy="4555492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593" y="1818290"/>
            <a:ext cx="4519448" cy="428822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03889" y="1996965"/>
            <a:ext cx="662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112</a:t>
            </a:r>
            <a:endParaRPr lang="nl-BE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6174827" y="1991710"/>
            <a:ext cx="662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181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err="1" smtClean="0"/>
              <a:t>Conclusion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VarScan</a:t>
            </a:r>
            <a:r>
              <a:rPr lang="nl-BE" sz="3200" dirty="0" smtClean="0"/>
              <a:t>, </a:t>
            </a:r>
            <a:r>
              <a:rPr lang="nl-BE" sz="3200" dirty="0" err="1" smtClean="0"/>
              <a:t>JointSNVMix</a:t>
            </a:r>
            <a:r>
              <a:rPr lang="nl-BE" sz="3200" dirty="0" smtClean="0"/>
              <a:t> and </a:t>
            </a:r>
            <a:r>
              <a:rPr lang="nl-BE" sz="3200" dirty="0" err="1" smtClean="0"/>
              <a:t>Strelka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Most </a:t>
            </a:r>
            <a:r>
              <a:rPr lang="nl-BE" sz="3200" dirty="0" err="1" smtClean="0"/>
              <a:t>common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True</a:t>
            </a:r>
            <a:r>
              <a:rPr lang="nl-BE" sz="3200" dirty="0" smtClean="0"/>
              <a:t> </a:t>
            </a:r>
            <a:r>
              <a:rPr lang="nl-BE" sz="3200" dirty="0" err="1" smtClean="0"/>
              <a:t>somatic</a:t>
            </a:r>
            <a:r>
              <a:rPr lang="nl-BE" sz="3200" dirty="0" smtClean="0"/>
              <a:t> </a:t>
            </a:r>
            <a:r>
              <a:rPr lang="nl-BE" sz="3200" dirty="0" err="1" smtClean="0"/>
              <a:t>SNVs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Resequenced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Specificity</a:t>
            </a:r>
            <a:r>
              <a:rPr lang="nl-BE" sz="3200" dirty="0" smtClean="0"/>
              <a:t> + </a:t>
            </a:r>
            <a:r>
              <a:rPr lang="nl-BE" sz="3200" dirty="0" err="1" smtClean="0"/>
              <a:t>Accuracy</a:t>
            </a:r>
            <a:r>
              <a:rPr lang="nl-BE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Poor</a:t>
            </a:r>
            <a:r>
              <a:rPr lang="nl-BE" sz="3200" dirty="0" smtClean="0"/>
              <a:t> </a:t>
            </a:r>
            <a:r>
              <a:rPr lang="nl-BE" sz="3200" dirty="0" err="1" smtClean="0"/>
              <a:t>documentation</a:t>
            </a:r>
            <a:endParaRPr lang="nl-BE" sz="3200" dirty="0" smtClean="0"/>
          </a:p>
        </p:txBody>
      </p:sp>
      <p:sp>
        <p:nvSpPr>
          <p:cNvPr id="4" name="PIJL-OMHOOG 3"/>
          <p:cNvSpPr/>
          <p:nvPr/>
        </p:nvSpPr>
        <p:spPr>
          <a:xfrm>
            <a:off x="4939862" y="4246179"/>
            <a:ext cx="304800" cy="451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OMHOOG 4"/>
          <p:cNvSpPr/>
          <p:nvPr/>
        </p:nvSpPr>
        <p:spPr>
          <a:xfrm>
            <a:off x="5312980" y="4240924"/>
            <a:ext cx="304800" cy="451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Future</a:t>
            </a:r>
            <a:r>
              <a:rPr lang="nl-BE" sz="4400" dirty="0" smtClean="0"/>
              <a:t> </a:t>
            </a:r>
            <a:r>
              <a:rPr lang="nl-BE" sz="4400" dirty="0" err="1" smtClean="0"/>
              <a:t>perspectives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Further</a:t>
            </a:r>
            <a:r>
              <a:rPr lang="nl-BE" sz="3200" dirty="0" smtClean="0"/>
              <a:t> </a:t>
            </a:r>
            <a:r>
              <a:rPr lang="nl-BE" sz="3200" dirty="0" err="1" smtClean="0"/>
              <a:t>analyze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Non-</a:t>
            </a:r>
            <a:r>
              <a:rPr lang="nl-BE" sz="3200" dirty="0" err="1" smtClean="0"/>
              <a:t>synonymous</a:t>
            </a:r>
            <a:r>
              <a:rPr lang="nl-BE" sz="3200" dirty="0" smtClean="0"/>
              <a:t> </a:t>
            </a:r>
            <a:r>
              <a:rPr lang="nl-BE" sz="3200" dirty="0" err="1" smtClean="0"/>
              <a:t>variations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Interesting</a:t>
            </a:r>
            <a:r>
              <a:rPr lang="nl-BE" sz="3200" dirty="0" smtClean="0"/>
              <a:t> </a:t>
            </a:r>
            <a:r>
              <a:rPr lang="nl-BE" sz="3200" dirty="0" err="1" smtClean="0"/>
              <a:t>pathways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Mutation</a:t>
            </a:r>
            <a:r>
              <a:rPr lang="nl-BE" sz="3200" dirty="0" smtClean="0"/>
              <a:t> – gene – </a:t>
            </a:r>
            <a:r>
              <a:rPr lang="nl-BE" sz="3200" dirty="0" err="1" smtClean="0"/>
              <a:t>breast</a:t>
            </a:r>
            <a:r>
              <a:rPr lang="nl-BE" sz="3200" dirty="0" smtClean="0"/>
              <a:t> </a:t>
            </a:r>
            <a:r>
              <a:rPr lang="nl-BE" sz="3200" dirty="0" err="1" smtClean="0"/>
              <a:t>cancer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Therapeutic</a:t>
            </a:r>
            <a:r>
              <a:rPr lang="nl-BE" sz="3200" dirty="0" smtClean="0"/>
              <a:t> </a:t>
            </a:r>
            <a:r>
              <a:rPr lang="nl-BE" sz="3200" dirty="0" err="1" smtClean="0"/>
              <a:t>treatments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  <a:p>
            <a:pPr>
              <a:buFont typeface="Arial" pitchFamily="34" charset="0"/>
              <a:buChar char="•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6000" dirty="0" smtClean="0"/>
              <a:t>A </a:t>
            </a:r>
            <a:r>
              <a:rPr lang="nl-BE" sz="6000" dirty="0" err="1" smtClean="0"/>
              <a:t>comparison</a:t>
            </a:r>
            <a:r>
              <a:rPr lang="nl-BE" sz="6000" dirty="0" smtClean="0"/>
              <a:t> of </a:t>
            </a:r>
            <a:r>
              <a:rPr lang="nl-BE" sz="6000" dirty="0" err="1" smtClean="0"/>
              <a:t>somatic</a:t>
            </a:r>
            <a:r>
              <a:rPr lang="nl-BE" sz="6000" dirty="0" smtClean="0"/>
              <a:t> </a:t>
            </a:r>
            <a:r>
              <a:rPr lang="nl-BE" sz="6000" dirty="0" err="1" smtClean="0"/>
              <a:t>mutation</a:t>
            </a:r>
            <a:r>
              <a:rPr lang="nl-BE" sz="6000" dirty="0" smtClean="0"/>
              <a:t> </a:t>
            </a:r>
            <a:r>
              <a:rPr lang="nl-BE" sz="6000" dirty="0" err="1" smtClean="0"/>
              <a:t>callers</a:t>
            </a:r>
            <a:r>
              <a:rPr lang="nl-BE" sz="6000" dirty="0" smtClean="0"/>
              <a:t> in </a:t>
            </a:r>
            <a:r>
              <a:rPr lang="nl-BE" sz="6000" dirty="0" err="1" smtClean="0"/>
              <a:t>breast</a:t>
            </a:r>
            <a:r>
              <a:rPr lang="nl-BE" sz="6000" dirty="0" smtClean="0"/>
              <a:t> </a:t>
            </a:r>
            <a:r>
              <a:rPr lang="nl-BE" sz="6000" dirty="0" err="1" smtClean="0"/>
              <a:t>cancer</a:t>
            </a:r>
            <a:r>
              <a:rPr lang="nl-BE" sz="6000" dirty="0" smtClean="0"/>
              <a:t> samples </a:t>
            </a:r>
            <a:r>
              <a:rPr lang="nl-BE" sz="6000" dirty="0" err="1" smtClean="0"/>
              <a:t>and</a:t>
            </a:r>
            <a:r>
              <a:rPr lang="nl-BE" sz="6000" dirty="0" smtClean="0"/>
              <a:t> </a:t>
            </a:r>
            <a:r>
              <a:rPr lang="nl-BE" sz="6000" dirty="0" err="1" smtClean="0"/>
              <a:t>matched</a:t>
            </a:r>
            <a:r>
              <a:rPr lang="nl-BE" sz="6000" dirty="0" smtClean="0"/>
              <a:t> </a:t>
            </a:r>
            <a:r>
              <a:rPr lang="nl-BE" sz="6000" dirty="0" err="1" smtClean="0"/>
              <a:t>blood</a:t>
            </a:r>
            <a:r>
              <a:rPr lang="nl-BE" sz="6000" dirty="0" smtClean="0"/>
              <a:t> samples</a:t>
            </a:r>
            <a:endParaRPr lang="nl-BE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Thomas </a:t>
            </a:r>
            <a:r>
              <a:rPr lang="nl-BE" dirty="0" err="1" smtClean="0"/>
              <a:t>Bretonnet</a:t>
            </a:r>
            <a:endParaRPr lang="nl-BE" dirty="0" smtClean="0"/>
          </a:p>
          <a:p>
            <a:r>
              <a:rPr lang="nl-BE" sz="2000" dirty="0" err="1" smtClean="0"/>
              <a:t>Bioinformatics</a:t>
            </a:r>
            <a:r>
              <a:rPr lang="nl-BE" sz="2000" dirty="0" smtClean="0"/>
              <a:t> and </a:t>
            </a:r>
            <a:r>
              <a:rPr lang="nl-BE" sz="2000" dirty="0" err="1" smtClean="0"/>
              <a:t>computational</a:t>
            </a:r>
            <a:r>
              <a:rPr lang="nl-BE" sz="2000" dirty="0" smtClean="0"/>
              <a:t> </a:t>
            </a:r>
            <a:r>
              <a:rPr lang="nl-BE" sz="2000" dirty="0" err="1" smtClean="0"/>
              <a:t>biology</a:t>
            </a:r>
            <a:r>
              <a:rPr lang="nl-BE" sz="2000" dirty="0" smtClean="0"/>
              <a:t> unit</a:t>
            </a:r>
            <a:br>
              <a:rPr lang="nl-BE" sz="2000" dirty="0" smtClean="0"/>
            </a:br>
            <a:r>
              <a:rPr lang="nl-BE" sz="2000" dirty="0" err="1" smtClean="0"/>
              <a:t>University</a:t>
            </a:r>
            <a:r>
              <a:rPr lang="nl-BE" sz="2000" dirty="0" smtClean="0"/>
              <a:t> of Pretoria</a:t>
            </a:r>
            <a:endParaRPr lang="nl-BE" sz="2000" dirty="0"/>
          </a:p>
        </p:txBody>
      </p:sp>
      <p:pic>
        <p:nvPicPr>
          <p:cNvPr id="14338" name="Picture 2" descr="http://www.best-masters.com/logo_ecole/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7025" y="4656990"/>
            <a:ext cx="1179238" cy="1596667"/>
          </a:xfrm>
          <a:prstGeom prst="rect">
            <a:avLst/>
          </a:prstGeom>
          <a:noFill/>
        </p:spPr>
      </p:pic>
      <p:pic>
        <p:nvPicPr>
          <p:cNvPr id="14340" name="Picture 4" descr="http://www.howest.be/Documenten/Logo/HOWEST/rgb/howest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73710" y="5028051"/>
            <a:ext cx="1662715" cy="766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Somatic</a:t>
            </a:r>
            <a:r>
              <a:rPr lang="nl-BE" sz="4400" dirty="0" smtClean="0"/>
              <a:t> Single </a:t>
            </a:r>
            <a:r>
              <a:rPr lang="nl-BE" sz="4400" dirty="0" err="1" smtClean="0"/>
              <a:t>Nucleotide</a:t>
            </a:r>
            <a:r>
              <a:rPr lang="nl-BE" sz="4400" dirty="0" smtClean="0"/>
              <a:t> </a:t>
            </a:r>
            <a:r>
              <a:rPr lang="nl-BE" sz="4400" dirty="0" err="1" smtClean="0"/>
              <a:t>Variations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Variants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Insertions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Deletions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Polymorphisms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Origin</a:t>
            </a:r>
            <a:r>
              <a:rPr lang="nl-BE" sz="3200" dirty="0" smtClean="0"/>
              <a:t> + </a:t>
            </a:r>
            <a:r>
              <a:rPr lang="nl-BE" sz="3200" dirty="0" err="1" smtClean="0"/>
              <a:t>development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Cancer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Treatments</a:t>
            </a:r>
            <a:endParaRPr lang="nl-BE" sz="3000" dirty="0" smtClean="0"/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  <a:p>
            <a:endParaRPr lang="nl-BE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6734" y="2589650"/>
            <a:ext cx="5594903" cy="195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318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Somatic</a:t>
            </a:r>
            <a:r>
              <a:rPr lang="nl-BE" sz="4400" dirty="0" smtClean="0"/>
              <a:t> Single </a:t>
            </a:r>
            <a:r>
              <a:rPr lang="nl-BE" sz="4400" dirty="0" err="1" smtClean="0"/>
              <a:t>Nucleotide</a:t>
            </a:r>
            <a:r>
              <a:rPr lang="nl-BE" sz="4400" dirty="0" smtClean="0"/>
              <a:t> </a:t>
            </a:r>
            <a:r>
              <a:rPr lang="nl-BE" sz="4400" dirty="0" err="1" smtClean="0"/>
              <a:t>Variations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Difficulties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Low </a:t>
            </a:r>
            <a:r>
              <a:rPr lang="nl-BE" sz="3200" dirty="0" err="1" smtClean="0"/>
              <a:t>allele</a:t>
            </a:r>
            <a:r>
              <a:rPr lang="nl-BE" sz="3200" dirty="0" smtClean="0"/>
              <a:t> </a:t>
            </a:r>
            <a:r>
              <a:rPr lang="nl-BE" sz="3200" dirty="0" err="1" smtClean="0"/>
              <a:t>frequencies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Artifacts</a:t>
            </a:r>
            <a:r>
              <a:rPr lang="nl-BE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Ambiguities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Contamination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Loss of </a:t>
            </a:r>
            <a:r>
              <a:rPr lang="nl-BE" sz="3200" dirty="0" err="1" smtClean="0"/>
              <a:t>heterozygosity</a:t>
            </a:r>
            <a:endParaRPr lang="nl-BE" sz="3200" dirty="0" smtClean="0"/>
          </a:p>
          <a:p>
            <a:pPr>
              <a:buNone/>
            </a:pPr>
            <a:endParaRPr lang="nl-BE" sz="3200" dirty="0" smtClean="0"/>
          </a:p>
          <a:p>
            <a:pPr>
              <a:buFont typeface="Arial" pitchFamily="34" charset="0"/>
              <a:buChar char="•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Samples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smtClean="0"/>
              <a:t>112 and 181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DNA </a:t>
            </a:r>
          </a:p>
          <a:p>
            <a:pPr lvl="1">
              <a:buFont typeface="Arial" pitchFamily="34" charset="0"/>
              <a:buChar char="•"/>
            </a:pPr>
            <a:r>
              <a:rPr lang="nl-BE" sz="3000" dirty="0" err="1" smtClean="0"/>
              <a:t>Breast</a:t>
            </a:r>
            <a:r>
              <a:rPr lang="nl-BE" sz="3000" dirty="0" smtClean="0"/>
              <a:t> </a:t>
            </a:r>
            <a:r>
              <a:rPr lang="nl-BE" sz="3000" dirty="0" err="1" smtClean="0"/>
              <a:t>cancer</a:t>
            </a:r>
            <a:r>
              <a:rPr lang="nl-BE" sz="3000" dirty="0" smtClean="0"/>
              <a:t> tissue -&gt; FFPE</a:t>
            </a:r>
          </a:p>
          <a:p>
            <a:pPr lvl="1">
              <a:buFont typeface="Arial" pitchFamily="34" charset="0"/>
              <a:buChar char="•"/>
            </a:pPr>
            <a:r>
              <a:rPr lang="nl-BE" sz="3000" dirty="0" err="1" smtClean="0"/>
              <a:t>Matched</a:t>
            </a:r>
            <a:r>
              <a:rPr lang="nl-BE" sz="3000" dirty="0" smtClean="0"/>
              <a:t> </a:t>
            </a:r>
            <a:r>
              <a:rPr lang="nl-BE" sz="3000" dirty="0" err="1" smtClean="0"/>
              <a:t>normal</a:t>
            </a:r>
            <a:r>
              <a:rPr lang="nl-BE" sz="3000" dirty="0" smtClean="0"/>
              <a:t> </a:t>
            </a:r>
            <a:r>
              <a:rPr lang="nl-BE" sz="3000" dirty="0" err="1" smtClean="0"/>
              <a:t>blood</a:t>
            </a:r>
            <a:endParaRPr lang="nl-BE" sz="3000" dirty="0" smtClean="0"/>
          </a:p>
          <a:p>
            <a:pPr lvl="1">
              <a:buFont typeface="Arial" pitchFamily="34" charset="0"/>
              <a:buChar char="•"/>
            </a:pPr>
            <a:r>
              <a:rPr lang="nl-BE" sz="3000" dirty="0" err="1" smtClean="0"/>
              <a:t>Same</a:t>
            </a:r>
            <a:r>
              <a:rPr lang="nl-BE" sz="3000" dirty="0" smtClean="0"/>
              <a:t> </a:t>
            </a:r>
            <a:r>
              <a:rPr lang="nl-BE" sz="3000" dirty="0" err="1" smtClean="0"/>
              <a:t>patient</a:t>
            </a:r>
            <a:endParaRPr lang="nl-BE" sz="30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Heriditary</a:t>
            </a:r>
            <a:r>
              <a:rPr lang="nl-BE" sz="3200" dirty="0" smtClean="0"/>
              <a:t> </a:t>
            </a:r>
            <a:r>
              <a:rPr lang="nl-BE" sz="3200" dirty="0" err="1" smtClean="0"/>
              <a:t>line</a:t>
            </a:r>
            <a:endParaRPr lang="nl-BE" sz="32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Samples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smtClean="0"/>
              <a:t>Ion </a:t>
            </a:r>
            <a:r>
              <a:rPr lang="nl-BE" sz="3200" dirty="0" err="1" smtClean="0"/>
              <a:t>Torrent</a:t>
            </a:r>
            <a:r>
              <a:rPr lang="nl-BE" sz="3200" dirty="0" smtClean="0"/>
              <a:t> </a:t>
            </a:r>
            <a:r>
              <a:rPr lang="nl-BE" sz="3200" dirty="0" err="1" smtClean="0"/>
              <a:t>Sequencer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WES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Ion </a:t>
            </a:r>
            <a:r>
              <a:rPr lang="nl-BE" sz="3200" dirty="0" err="1" smtClean="0"/>
              <a:t>Torrent</a:t>
            </a:r>
            <a:r>
              <a:rPr lang="nl-BE" sz="3200" dirty="0" smtClean="0"/>
              <a:t> </a:t>
            </a:r>
            <a:r>
              <a:rPr lang="nl-BE" sz="3200" dirty="0" err="1" smtClean="0"/>
              <a:t>Comprehensive</a:t>
            </a:r>
            <a:r>
              <a:rPr lang="nl-BE" sz="3200" dirty="0" smtClean="0"/>
              <a:t> </a:t>
            </a:r>
            <a:r>
              <a:rPr lang="nl-BE" sz="3200" dirty="0" err="1" smtClean="0"/>
              <a:t>Cancer</a:t>
            </a:r>
            <a:r>
              <a:rPr lang="nl-BE" sz="3200" dirty="0" smtClean="0"/>
              <a:t> Panel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Amplicons</a:t>
            </a:r>
            <a:r>
              <a:rPr lang="nl-BE" sz="3200" dirty="0" smtClean="0"/>
              <a:t> </a:t>
            </a:r>
            <a:r>
              <a:rPr lang="nl-BE" sz="3200" dirty="0" err="1" smtClean="0"/>
              <a:t>from</a:t>
            </a:r>
            <a:r>
              <a:rPr lang="nl-BE" sz="3200" dirty="0" smtClean="0"/>
              <a:t> 409 </a:t>
            </a:r>
            <a:r>
              <a:rPr lang="nl-BE" sz="3200" dirty="0" err="1" smtClean="0"/>
              <a:t>genes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Mutation</a:t>
            </a:r>
            <a:r>
              <a:rPr lang="nl-BE" sz="4400" dirty="0" smtClean="0"/>
              <a:t> </a:t>
            </a:r>
            <a:r>
              <a:rPr lang="nl-BE" sz="4400" dirty="0" err="1" smtClean="0"/>
              <a:t>Calling</a:t>
            </a:r>
            <a:r>
              <a:rPr lang="nl-BE" sz="4400" dirty="0" smtClean="0"/>
              <a:t> </a:t>
            </a:r>
            <a:r>
              <a:rPr lang="nl-BE" sz="4400" dirty="0" err="1" smtClean="0"/>
              <a:t>Tools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3200" dirty="0" smtClean="0"/>
              <a:t>Tumor sample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Matched</a:t>
            </a:r>
            <a:r>
              <a:rPr lang="nl-BE" sz="3200" dirty="0" smtClean="0"/>
              <a:t> </a:t>
            </a:r>
            <a:r>
              <a:rPr lang="nl-BE" sz="3200" dirty="0" err="1" smtClean="0"/>
              <a:t>blood</a:t>
            </a:r>
            <a:r>
              <a:rPr lang="nl-BE" sz="3200" dirty="0" smtClean="0"/>
              <a:t> sample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Reference</a:t>
            </a:r>
            <a:r>
              <a:rPr lang="nl-BE" sz="3200" dirty="0" smtClean="0"/>
              <a:t> genome (Hg 19 </a:t>
            </a:r>
            <a:r>
              <a:rPr lang="nl-BE" sz="3200" dirty="0" err="1" smtClean="0"/>
              <a:t>version</a:t>
            </a:r>
            <a:r>
              <a:rPr lang="nl-BE" sz="32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nl-B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400" dirty="0" err="1" smtClean="0"/>
              <a:t>Mutation</a:t>
            </a:r>
            <a:r>
              <a:rPr lang="nl-BE" sz="4400" dirty="0" smtClean="0"/>
              <a:t> </a:t>
            </a:r>
            <a:r>
              <a:rPr lang="nl-BE" sz="4400" dirty="0" err="1" smtClean="0"/>
              <a:t>Calling</a:t>
            </a:r>
            <a:r>
              <a:rPr lang="nl-BE" sz="4400" dirty="0" smtClean="0"/>
              <a:t> </a:t>
            </a:r>
            <a:r>
              <a:rPr lang="nl-BE" sz="4400" dirty="0" err="1" smtClean="0"/>
              <a:t>Tools</a:t>
            </a:r>
            <a:endParaRPr lang="nl-BE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MuTect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VarScan2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EBCall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smtClean="0"/>
              <a:t>JointSNVMix2</a:t>
            </a:r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SomaticSniper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Strelka</a:t>
            </a:r>
            <a:endParaRPr lang="nl-BE" sz="3200" dirty="0" smtClean="0"/>
          </a:p>
          <a:p>
            <a:pPr>
              <a:buFont typeface="Arial" pitchFamily="34" charset="0"/>
              <a:buChar char="•"/>
            </a:pPr>
            <a:r>
              <a:rPr lang="nl-BE" sz="3200" dirty="0" err="1" smtClean="0"/>
              <a:t>Widely</a:t>
            </a:r>
            <a:r>
              <a:rPr lang="nl-BE" sz="3200" dirty="0" smtClean="0"/>
              <a:t> </a:t>
            </a:r>
            <a:r>
              <a:rPr lang="nl-BE" sz="3200" dirty="0" err="1" smtClean="0"/>
              <a:t>known</a:t>
            </a:r>
            <a:r>
              <a:rPr lang="nl-BE" sz="3200" dirty="0" smtClean="0"/>
              <a:t> and </a:t>
            </a:r>
            <a:r>
              <a:rPr lang="nl-BE" sz="3200" dirty="0" err="1" smtClean="0"/>
              <a:t>used</a:t>
            </a:r>
            <a:endParaRPr lang="nl-BE" sz="3200" dirty="0" smtClean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 smtClean="0"/>
              <a:t>Preprocessing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979" y="1870349"/>
            <a:ext cx="8161994" cy="3752686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382814" y="2060028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6458607" y="1970691"/>
            <a:ext cx="972207" cy="4887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8854966" y="205477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2433145" y="3494690"/>
            <a:ext cx="1770993" cy="4361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5144814" y="3589283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7404538" y="3421118"/>
            <a:ext cx="2222938" cy="5097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hthoek 11"/>
          <p:cNvSpPr/>
          <p:nvPr/>
        </p:nvSpPr>
        <p:spPr>
          <a:xfrm>
            <a:off x="2412125" y="5060731"/>
            <a:ext cx="830317" cy="4729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4587766" y="4945118"/>
            <a:ext cx="1781503" cy="530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7919545" y="4924098"/>
            <a:ext cx="1760483" cy="4677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Kader 16"/>
          <p:cNvSpPr/>
          <p:nvPr/>
        </p:nvSpPr>
        <p:spPr>
          <a:xfrm>
            <a:off x="2375338" y="2017986"/>
            <a:ext cx="945931" cy="45194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598</TotalTime>
  <Words>1409</Words>
  <Application>Microsoft Office PowerPoint</Application>
  <PresentationFormat>Aangepast</PresentationFormat>
  <Paragraphs>136</Paragraphs>
  <Slides>24</Slides>
  <Notes>23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Terugblik</vt:lpstr>
      <vt:lpstr>A comparison of somatic mutation callers in breast cancer samples and matched blood samples</vt:lpstr>
      <vt:lpstr>Table of contents</vt:lpstr>
      <vt:lpstr>Somatic Single Nucleotide Variations</vt:lpstr>
      <vt:lpstr>Somatic Single Nucleotide Variations</vt:lpstr>
      <vt:lpstr>Samples</vt:lpstr>
      <vt:lpstr>Samples</vt:lpstr>
      <vt:lpstr>Mutation Calling Tools</vt:lpstr>
      <vt:lpstr>Mutation Calling Tools</vt:lpstr>
      <vt:lpstr>Preprocessing</vt:lpstr>
      <vt:lpstr>Preprocessing</vt:lpstr>
      <vt:lpstr>Preprocessing</vt:lpstr>
      <vt:lpstr>Preprocessing</vt:lpstr>
      <vt:lpstr>Preprocessing</vt:lpstr>
      <vt:lpstr>Preprocessing</vt:lpstr>
      <vt:lpstr>Preprocessing</vt:lpstr>
      <vt:lpstr>Preprocessing</vt:lpstr>
      <vt:lpstr>Preprocessing</vt:lpstr>
      <vt:lpstr>Preprocessing</vt:lpstr>
      <vt:lpstr>Standard parameters</vt:lpstr>
      <vt:lpstr>Optimized parameters</vt:lpstr>
      <vt:lpstr>Optimized parameters</vt:lpstr>
      <vt:lpstr>Conclusion</vt:lpstr>
      <vt:lpstr>Future perspectives</vt:lpstr>
      <vt:lpstr>A comparison of somatic mutation callers in breast cancer samples and matched blood samples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somatic mutation callers in breast cancer samples and matched blood samples</dc:title>
  <dc:creator>Bretonnet Van Cauwenberghe</dc:creator>
  <cp:lastModifiedBy>Thomas</cp:lastModifiedBy>
  <cp:revision>33</cp:revision>
  <dcterms:created xsi:type="dcterms:W3CDTF">2014-06-11T14:53:01Z</dcterms:created>
  <dcterms:modified xsi:type="dcterms:W3CDTF">2014-06-18T11:39:55Z</dcterms:modified>
</cp:coreProperties>
</file>