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93" r:id="rId5"/>
    <p:sldId id="261" r:id="rId6"/>
    <p:sldId id="266" r:id="rId7"/>
    <p:sldId id="267" r:id="rId8"/>
    <p:sldId id="268" r:id="rId9"/>
    <p:sldId id="294" r:id="rId10"/>
    <p:sldId id="279" r:id="rId11"/>
    <p:sldId id="280" r:id="rId12"/>
    <p:sldId id="299" r:id="rId13"/>
    <p:sldId id="281" r:id="rId14"/>
    <p:sldId id="289" r:id="rId15"/>
    <p:sldId id="282" r:id="rId16"/>
    <p:sldId id="284" r:id="rId17"/>
    <p:sldId id="283" r:id="rId18"/>
    <p:sldId id="275" r:id="rId19"/>
    <p:sldId id="270" r:id="rId20"/>
    <p:sldId id="296" r:id="rId21"/>
    <p:sldId id="297" r:id="rId22"/>
    <p:sldId id="300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EA658-DA51-4BEF-9724-B568618E69EE}" type="datetimeFigureOut">
              <a:rPr lang="nl-BE" smtClean="0"/>
              <a:t>16/06/2014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41AC-0E29-42B6-869C-BACAB65C2E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8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HPLC on placebo samples </a:t>
            </a:r>
            <a:r>
              <a:rPr lang="nl-BE" dirty="0" err="1" smtClean="0"/>
              <a:t>when</a:t>
            </a:r>
            <a:r>
              <a:rPr lang="nl-BE" baseline="0" smtClean="0"/>
              <a:t> scanning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41AC-0E29-42B6-869C-BACAB65C2EE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35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HPLC on placebo samples </a:t>
            </a:r>
            <a:r>
              <a:rPr lang="nl-BE" dirty="0" err="1" smtClean="0"/>
              <a:t>when</a:t>
            </a:r>
            <a:r>
              <a:rPr lang="nl-BE" baseline="0" smtClean="0"/>
              <a:t> scanning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41AC-0E29-42B6-869C-BACAB65C2EE7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35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292-4A15-4A81-BBA6-066BDB093D57}" type="datetime1">
              <a:rPr lang="nl-NL" smtClean="0"/>
              <a:t>16-6-2014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8B91-6F4E-4300-8A20-FBF2B8BDDE57}" type="datetime1">
              <a:rPr lang="nl-NL" smtClean="0"/>
              <a:t>16-6-2014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2933-1CBA-4311-9D5B-B9CA6C76B07C}" type="datetime1">
              <a:rPr lang="nl-NL" smtClean="0"/>
              <a:t>16-6-2014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639D-C745-43DE-8762-59C74907F997}" type="datetime1">
              <a:rPr lang="nl-NL" smtClean="0"/>
              <a:t>16-6-2014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A777-3866-4B18-9DEF-EC7AD2D4B808}" type="datetime1">
              <a:rPr lang="nl-NL" smtClean="0"/>
              <a:t>16-6-2014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2A3D-DC0D-4F6C-8C76-88EC27610388}" type="datetime1">
              <a:rPr lang="nl-NL" smtClean="0"/>
              <a:t>16-6-2014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6A17-2C90-4179-AAC1-19046EF979ED}" type="datetime1">
              <a:rPr lang="nl-NL" smtClean="0"/>
              <a:t>16-6-2014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272-38BF-40D8-A1E1-79811E820893}" type="datetime1">
              <a:rPr lang="nl-NL" smtClean="0"/>
              <a:t>16-6-2014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9E0-5A34-4ED2-881F-A7E83EE64193}" type="datetime1">
              <a:rPr lang="nl-NL" smtClean="0"/>
              <a:t>16-6-2014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E2A-6C85-433F-834B-6CE761DEA450}" type="datetime1">
              <a:rPr lang="nl-NL" smtClean="0"/>
              <a:t>16-6-2014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5213-C00F-43D6-8BF0-E4624BF1B22D}" type="datetime1">
              <a:rPr lang="nl-NL" smtClean="0"/>
              <a:t>16-6-2014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25D4BE-F6AE-4894-B0F8-85D3A01E06C7}" type="datetime1">
              <a:rPr lang="nl-NL" smtClean="0"/>
              <a:t>16-6-2014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algn="just">
              <a:lnSpc>
                <a:spcPct val="150000"/>
              </a:lnSpc>
              <a:spcAft>
                <a:spcPts val="600"/>
              </a:spcAft>
              <a:tabLst>
                <a:tab pos="365760" algn="l"/>
                <a:tab pos="540385" algn="l"/>
              </a:tabLst>
            </a:pPr>
            <a:r>
              <a:rPr lang="en-US" sz="2000" b="1" dirty="0"/>
              <a:t>Near </a:t>
            </a:r>
            <a:r>
              <a:rPr lang="en-US" sz="2000" b="1" dirty="0" err="1"/>
              <a:t>InfraRed</a:t>
            </a:r>
            <a:r>
              <a:rPr lang="en-US" sz="2000" b="1" dirty="0"/>
              <a:t> Spectroscopy (NIRS</a:t>
            </a:r>
            <a:r>
              <a:rPr lang="en-US" sz="2000" b="1" dirty="0" smtClean="0"/>
              <a:t>), used </a:t>
            </a:r>
            <a:r>
              <a:rPr lang="en-US" sz="2000" b="1" dirty="0"/>
              <a:t>as an alternative method for ‘wet analysis’ for the quantitative analysis of benzoic acid in a gel </a:t>
            </a:r>
            <a:r>
              <a:rPr lang="en-US" sz="2000" b="1" dirty="0" smtClean="0"/>
              <a:t>matrix.</a:t>
            </a:r>
            <a:r>
              <a:rPr lang="nl-BE" sz="2000" b="1" dirty="0"/>
              <a:t/>
            </a:r>
            <a:br>
              <a:rPr lang="nl-BE" sz="2000" b="1" dirty="0"/>
            </a:br>
            <a:endParaRPr lang="nl-BE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5791200"/>
            <a:ext cx="4032448" cy="106680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Student: </a:t>
            </a:r>
            <a:r>
              <a:rPr lang="nl-BE" dirty="0" err="1"/>
              <a:t>Christof</a:t>
            </a:r>
            <a:r>
              <a:rPr lang="nl-BE" dirty="0"/>
              <a:t> </a:t>
            </a:r>
            <a:r>
              <a:rPr lang="nl-BE" dirty="0" err="1"/>
              <a:t>Dolphens</a:t>
            </a:r>
            <a:endParaRPr lang="nl-BE" dirty="0"/>
          </a:p>
          <a:p>
            <a:r>
              <a:rPr lang="nl-BE" dirty="0"/>
              <a:t>Mentor: Dr. </a:t>
            </a:r>
            <a:r>
              <a:rPr lang="nl-BE" dirty="0" err="1"/>
              <a:t>Jomjai</a:t>
            </a:r>
            <a:r>
              <a:rPr lang="nl-BE" dirty="0"/>
              <a:t> </a:t>
            </a:r>
            <a:r>
              <a:rPr lang="nl-BE" dirty="0" err="1" smtClean="0"/>
              <a:t>Peerapattana</a:t>
            </a:r>
            <a:endParaRPr lang="nl-BE" dirty="0" smtClean="0"/>
          </a:p>
          <a:p>
            <a:r>
              <a:rPr lang="nl-BE" dirty="0" smtClean="0"/>
              <a:t>Promotor: Mevr. </a:t>
            </a:r>
            <a:r>
              <a:rPr lang="nl-BE" dirty="0" err="1" smtClean="0"/>
              <a:t>Decat</a:t>
            </a:r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2980" r="26711" b="59404"/>
          <a:stretch/>
        </p:blipFill>
        <p:spPr bwMode="auto">
          <a:xfrm>
            <a:off x="0" y="5522579"/>
            <a:ext cx="3672408" cy="13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5844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2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Voorbeeld gel </a:t>
            </a:r>
            <a:r>
              <a:rPr lang="nl-BE" dirty="0" err="1" smtClean="0"/>
              <a:t>formulatie</a:t>
            </a:r>
            <a:r>
              <a:rPr lang="nl-BE" dirty="0" smtClean="0"/>
              <a:t> 1: </a:t>
            </a:r>
          </a:p>
          <a:p>
            <a:pPr marL="114300" indent="0">
              <a:buNone/>
            </a:pPr>
            <a:r>
              <a:rPr lang="nl-BE" dirty="0" smtClean="0"/>
              <a:t>	</a:t>
            </a:r>
            <a:r>
              <a:rPr lang="en-US" u="sng" dirty="0" smtClean="0"/>
              <a:t>Spectra </a:t>
            </a:r>
            <a:r>
              <a:rPr lang="nl-BE" u="sng" dirty="0" smtClean="0"/>
              <a:t>standaardreeks + teststalen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348881"/>
            <a:ext cx="6624736" cy="42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0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Voorbeeld gel </a:t>
            </a:r>
            <a:r>
              <a:rPr lang="nl-BE" dirty="0" err="1" smtClean="0"/>
              <a:t>formulatie</a:t>
            </a:r>
            <a:r>
              <a:rPr lang="nl-BE" dirty="0" smtClean="0"/>
              <a:t> 1:</a:t>
            </a:r>
          </a:p>
          <a:p>
            <a:pPr marL="114300" indent="0">
              <a:buNone/>
            </a:pPr>
            <a:r>
              <a:rPr lang="nl-BE" dirty="0"/>
              <a:t>	</a:t>
            </a:r>
            <a:r>
              <a:rPr lang="nl-BE" u="sng" dirty="0" smtClean="0"/>
              <a:t>Finaal rapport voorspellingsmodellen</a:t>
            </a:r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lvl="0" indent="0">
              <a:buClr>
                <a:srgbClr val="A9A57C"/>
              </a:buClr>
              <a:buNone/>
            </a:pPr>
            <a:r>
              <a:rPr lang="nl-BE" sz="1600" dirty="0">
                <a:solidFill>
                  <a:srgbClr val="2F2B20"/>
                </a:solidFill>
              </a:rPr>
              <a:t>SNV = Standard </a:t>
            </a:r>
            <a:r>
              <a:rPr lang="nl-BE" sz="1600" dirty="0" err="1">
                <a:solidFill>
                  <a:srgbClr val="2F2B20"/>
                </a:solidFill>
              </a:rPr>
              <a:t>Normal</a:t>
            </a:r>
            <a:r>
              <a:rPr lang="nl-BE" sz="1600" dirty="0">
                <a:solidFill>
                  <a:srgbClr val="2F2B20"/>
                </a:solidFill>
              </a:rPr>
              <a:t> </a:t>
            </a:r>
            <a:r>
              <a:rPr lang="nl-BE" sz="1600" dirty="0" err="1">
                <a:solidFill>
                  <a:srgbClr val="2F2B20"/>
                </a:solidFill>
              </a:rPr>
              <a:t>Variate</a:t>
            </a:r>
            <a:endParaRPr lang="nl-BE" sz="1600" dirty="0">
              <a:solidFill>
                <a:srgbClr val="2F2B20"/>
              </a:solidFill>
            </a:endParaRPr>
          </a:p>
          <a:p>
            <a:pPr marL="114300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3041506"/>
            <a:ext cx="8300990" cy="23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Voorbeeld gel </a:t>
            </a:r>
            <a:r>
              <a:rPr lang="nl-BE" dirty="0" err="1" smtClean="0"/>
              <a:t>formulatie</a:t>
            </a:r>
            <a:r>
              <a:rPr lang="nl-BE" dirty="0" smtClean="0"/>
              <a:t> 1:</a:t>
            </a:r>
          </a:p>
          <a:p>
            <a:pPr marL="114300" indent="0">
              <a:buNone/>
            </a:pPr>
            <a:r>
              <a:rPr lang="nl-BE" dirty="0"/>
              <a:t>	</a:t>
            </a:r>
            <a:r>
              <a:rPr lang="nl-BE" u="sng" dirty="0" smtClean="0"/>
              <a:t>Finaal rapport voorspellingsmodellen</a:t>
            </a:r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indent="0">
              <a:buNone/>
            </a:pPr>
            <a:endParaRPr lang="nl-BE" u="sng" dirty="0" smtClean="0"/>
          </a:p>
          <a:p>
            <a:pPr marL="114300" indent="0">
              <a:buNone/>
            </a:pPr>
            <a:endParaRPr lang="nl-BE" u="sng" dirty="0"/>
          </a:p>
          <a:p>
            <a:pPr marL="114300" lvl="0" indent="0">
              <a:buClr>
                <a:srgbClr val="A9A57C"/>
              </a:buClr>
              <a:buNone/>
            </a:pPr>
            <a:r>
              <a:rPr lang="nl-BE" sz="1600" dirty="0">
                <a:solidFill>
                  <a:srgbClr val="2F2B20"/>
                </a:solidFill>
              </a:rPr>
              <a:t>SNV = Standard </a:t>
            </a:r>
            <a:r>
              <a:rPr lang="nl-BE" sz="1600" dirty="0" err="1">
                <a:solidFill>
                  <a:srgbClr val="2F2B20"/>
                </a:solidFill>
              </a:rPr>
              <a:t>Normal</a:t>
            </a:r>
            <a:r>
              <a:rPr lang="nl-BE" sz="1600" dirty="0">
                <a:solidFill>
                  <a:srgbClr val="2F2B20"/>
                </a:solidFill>
              </a:rPr>
              <a:t> </a:t>
            </a:r>
            <a:r>
              <a:rPr lang="nl-BE" sz="1600" dirty="0" err="1">
                <a:solidFill>
                  <a:srgbClr val="2F2B20"/>
                </a:solidFill>
              </a:rPr>
              <a:t>Variate</a:t>
            </a:r>
            <a:endParaRPr lang="nl-BE" sz="1600" dirty="0">
              <a:solidFill>
                <a:srgbClr val="2F2B20"/>
              </a:solidFill>
            </a:endParaRPr>
          </a:p>
          <a:p>
            <a:pPr marL="114300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3041506"/>
            <a:ext cx="8300990" cy="23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832847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1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/>
              <a:t>Voorbeeld gel </a:t>
            </a:r>
            <a:r>
              <a:rPr lang="nl-BE" dirty="0" err="1"/>
              <a:t>formulatie</a:t>
            </a:r>
            <a:r>
              <a:rPr lang="nl-BE" dirty="0"/>
              <a:t> 1:</a:t>
            </a:r>
          </a:p>
          <a:p>
            <a:pPr marL="114300" indent="0">
              <a:buNone/>
            </a:pPr>
            <a:r>
              <a:rPr lang="nl-BE" dirty="0" smtClean="0"/>
              <a:t>	</a:t>
            </a:r>
            <a:r>
              <a:rPr lang="en-US" u="sng" dirty="0" smtClean="0"/>
              <a:t>Het </a:t>
            </a:r>
            <a:r>
              <a:rPr lang="en-US" u="sng" dirty="0" err="1" smtClean="0"/>
              <a:t>beste</a:t>
            </a:r>
            <a:r>
              <a:rPr lang="en-US" u="sng" dirty="0" smtClean="0"/>
              <a:t> </a:t>
            </a:r>
            <a:r>
              <a:rPr lang="en-US" u="sng" dirty="0" err="1" smtClean="0"/>
              <a:t>voorspellingsmodel</a:t>
            </a:r>
            <a:r>
              <a:rPr lang="en-US" u="sng" dirty="0" smtClean="0"/>
              <a:t> </a:t>
            </a:r>
            <a:r>
              <a:rPr lang="en-US" u="sng" dirty="0" err="1" smtClean="0"/>
              <a:t>kiezen</a:t>
            </a:r>
            <a:r>
              <a:rPr lang="en-US" u="sng" dirty="0" smtClean="0"/>
              <a:t>:</a:t>
            </a:r>
            <a:endParaRPr lang="nl-BE" dirty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843453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BE" dirty="0"/>
              <a:t>Voorbeeld gel </a:t>
            </a:r>
            <a:r>
              <a:rPr lang="nl-BE" dirty="0" err="1"/>
              <a:t>formulatie</a:t>
            </a:r>
            <a:r>
              <a:rPr lang="nl-BE" dirty="0"/>
              <a:t> 1:</a:t>
            </a:r>
          </a:p>
          <a:p>
            <a:pPr marL="114300" indent="0">
              <a:buNone/>
            </a:pPr>
            <a:r>
              <a:rPr lang="nl-BE" dirty="0" smtClean="0"/>
              <a:t>	</a:t>
            </a:r>
            <a:r>
              <a:rPr lang="en-US" u="sng" dirty="0" smtClean="0"/>
              <a:t>Loading weights </a:t>
            </a:r>
            <a:r>
              <a:rPr lang="en-US" u="sng" dirty="0" err="1" smtClean="0"/>
              <a:t>bekijken</a:t>
            </a:r>
            <a:r>
              <a:rPr lang="en-US" u="sng" dirty="0" smtClean="0"/>
              <a:t>:</a:t>
            </a:r>
          </a:p>
          <a:p>
            <a:pPr marL="114300" indent="0">
              <a:buNone/>
            </a:pPr>
            <a:endParaRPr lang="en-US" u="sng" dirty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endParaRPr lang="en-US" u="sng" dirty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endParaRPr lang="en-US" u="sng" dirty="0"/>
          </a:p>
          <a:p>
            <a:pPr marL="114300" indent="0">
              <a:buNone/>
            </a:pPr>
            <a:r>
              <a:rPr lang="en-US" u="sng" dirty="0" smtClean="0"/>
              <a:t>Benzoic acid:</a:t>
            </a:r>
          </a:p>
          <a:p>
            <a:pPr marL="11430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0"/>
          <a:stretch/>
        </p:blipFill>
        <p:spPr bwMode="auto">
          <a:xfrm>
            <a:off x="827584" y="2492896"/>
            <a:ext cx="7021568" cy="16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78966"/>
            <a:ext cx="2520280" cy="20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H="1">
            <a:off x="3491880" y="3861048"/>
            <a:ext cx="432048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4427984" y="3866898"/>
            <a:ext cx="770364" cy="13623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4"/>
          <p:cNvCxnSpPr/>
          <p:nvPr/>
        </p:nvCxnSpPr>
        <p:spPr>
          <a:xfrm rot="5400000">
            <a:off x="3967333" y="3819930"/>
            <a:ext cx="2462030" cy="528042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6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00600"/>
          </a:xfrm>
        </p:spPr>
        <p:txBody>
          <a:bodyPr/>
          <a:lstStyle/>
          <a:p>
            <a:pPr marL="114300" indent="0">
              <a:buNone/>
            </a:pPr>
            <a:r>
              <a:rPr lang="nl-BE" dirty="0"/>
              <a:t>Voorbeeld gel </a:t>
            </a:r>
            <a:r>
              <a:rPr lang="nl-BE" dirty="0" err="1"/>
              <a:t>formulatie</a:t>
            </a:r>
            <a:r>
              <a:rPr lang="nl-BE" dirty="0"/>
              <a:t> 1:</a:t>
            </a:r>
          </a:p>
          <a:p>
            <a:pPr marL="114300" indent="0">
              <a:buNone/>
            </a:pPr>
            <a:r>
              <a:rPr lang="nl-BE" dirty="0" smtClean="0"/>
              <a:t>	</a:t>
            </a:r>
            <a:r>
              <a:rPr lang="en-US" u="sng" dirty="0" smtClean="0"/>
              <a:t>Het model </a:t>
            </a:r>
            <a:r>
              <a:rPr lang="en-US" u="sng" dirty="0" err="1" smtClean="0"/>
              <a:t>testen</a:t>
            </a:r>
            <a:r>
              <a:rPr lang="en-US" u="sng" dirty="0" smtClean="0"/>
              <a:t> met batch samples (0,147% &amp; 0,148%):</a:t>
            </a:r>
            <a:endParaRPr lang="nl-BE" dirty="0"/>
          </a:p>
          <a:p>
            <a:pPr marL="11430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93988"/>
            <a:ext cx="7670836" cy="188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2" y="4581128"/>
            <a:ext cx="76101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5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/>
          <a:lstStyle/>
          <a:p>
            <a:pPr marL="114300" indent="0">
              <a:buNone/>
            </a:pPr>
            <a:r>
              <a:rPr lang="nl-BE" dirty="0"/>
              <a:t>Voorbeeld gel </a:t>
            </a:r>
            <a:r>
              <a:rPr lang="nl-BE" dirty="0" err="1"/>
              <a:t>formulatie</a:t>
            </a:r>
            <a:r>
              <a:rPr lang="nl-BE" dirty="0"/>
              <a:t> 1:</a:t>
            </a:r>
          </a:p>
          <a:p>
            <a:pPr marL="114300" indent="0">
              <a:buNone/>
            </a:pPr>
            <a:r>
              <a:rPr lang="nl-BE" dirty="0"/>
              <a:t>	</a:t>
            </a:r>
            <a:r>
              <a:rPr lang="en-US" u="sng" dirty="0"/>
              <a:t>Het model </a:t>
            </a:r>
            <a:r>
              <a:rPr lang="en-US" u="sng" dirty="0" err="1"/>
              <a:t>testen</a:t>
            </a:r>
            <a:r>
              <a:rPr lang="en-US" u="sng" dirty="0"/>
              <a:t> met batch samples (0,147% &amp; 0,148%):</a:t>
            </a:r>
            <a:endParaRPr lang="nl-BE" dirty="0"/>
          </a:p>
          <a:p>
            <a:pPr marL="114300" indent="0">
              <a:buNone/>
            </a:pPr>
            <a:endParaRPr lang="en-US" u="sng" dirty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Recovery batch sample 1: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Gemiddelde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: 0,0317 %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	Recovery: 0,032/0,147 * 100 = 21,5 %</a:t>
            </a:r>
          </a:p>
          <a:p>
            <a:pPr marL="114300" indent="0">
              <a:buNone/>
            </a:pPr>
            <a:endParaRPr lang="nl-BE" dirty="0"/>
          </a:p>
          <a:p>
            <a:pPr marL="114300" indent="0">
              <a:buNone/>
            </a:pPr>
            <a:r>
              <a:rPr lang="en-US" dirty="0" smtClean="0"/>
              <a:t>	Recovery </a:t>
            </a:r>
            <a:r>
              <a:rPr lang="en-US" dirty="0"/>
              <a:t>batch sample </a:t>
            </a:r>
            <a:r>
              <a:rPr lang="en-US" dirty="0" smtClean="0"/>
              <a:t>2: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		</a:t>
            </a:r>
            <a:r>
              <a:rPr lang="en-US" dirty="0" err="1" smtClean="0"/>
              <a:t>Gemiddelde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: 0,1139 </a:t>
            </a:r>
            <a:r>
              <a:rPr lang="en-US" dirty="0"/>
              <a:t>%</a:t>
            </a:r>
          </a:p>
          <a:p>
            <a:pPr marL="114300" indent="0">
              <a:buNone/>
            </a:pPr>
            <a:r>
              <a:rPr lang="en-US" dirty="0"/>
              <a:t>			Recovery: </a:t>
            </a:r>
            <a:r>
              <a:rPr lang="en-US" dirty="0" smtClean="0"/>
              <a:t>0,114/0,147 </a:t>
            </a:r>
            <a:r>
              <a:rPr lang="en-US" dirty="0"/>
              <a:t>* 100 = </a:t>
            </a:r>
            <a:r>
              <a:rPr lang="en-US" dirty="0" smtClean="0"/>
              <a:t>77,0 </a:t>
            </a:r>
            <a:r>
              <a:rPr lang="en-US" dirty="0"/>
              <a:t>%</a:t>
            </a:r>
          </a:p>
          <a:p>
            <a:pPr marL="11430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2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/>
              <a:t>Voorbeeld gel </a:t>
            </a:r>
            <a:r>
              <a:rPr lang="nl-BE" dirty="0" err="1"/>
              <a:t>formulatie</a:t>
            </a:r>
            <a:r>
              <a:rPr lang="nl-BE" dirty="0"/>
              <a:t> 1:</a:t>
            </a:r>
          </a:p>
          <a:p>
            <a:pPr marL="114300" indent="0">
              <a:buNone/>
            </a:pPr>
            <a:r>
              <a:rPr lang="nl-BE" dirty="0"/>
              <a:t>	</a:t>
            </a:r>
            <a:r>
              <a:rPr lang="en-US" u="sng" dirty="0"/>
              <a:t>Het model </a:t>
            </a:r>
            <a:r>
              <a:rPr lang="en-US" u="sng" dirty="0" err="1"/>
              <a:t>testen</a:t>
            </a:r>
            <a:r>
              <a:rPr lang="en-US" u="sng" dirty="0"/>
              <a:t> </a:t>
            </a:r>
            <a:r>
              <a:rPr lang="en-US" u="sng" dirty="0" smtClean="0"/>
              <a:t>met </a:t>
            </a:r>
            <a:r>
              <a:rPr lang="en-US" u="sng" dirty="0" err="1" smtClean="0"/>
              <a:t>een</a:t>
            </a:r>
            <a:r>
              <a:rPr lang="en-US" u="sng" dirty="0" smtClean="0"/>
              <a:t> placebo sample (0,150%):</a:t>
            </a:r>
            <a:endParaRPr lang="nl-BE" dirty="0"/>
          </a:p>
          <a:p>
            <a:pPr marL="11430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Recovery placebo sample: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		</a:t>
            </a:r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: </a:t>
            </a:r>
            <a:r>
              <a:rPr lang="en-US" dirty="0" smtClean="0"/>
              <a:t>0,0840 </a:t>
            </a:r>
            <a:r>
              <a:rPr lang="en-US" dirty="0"/>
              <a:t>%</a:t>
            </a:r>
          </a:p>
          <a:p>
            <a:pPr marL="114300" indent="0">
              <a:buNone/>
            </a:pPr>
            <a:r>
              <a:rPr lang="en-US" dirty="0"/>
              <a:t>			Recovery: </a:t>
            </a:r>
            <a:r>
              <a:rPr lang="en-US" dirty="0" smtClean="0"/>
              <a:t>0,084/0,150 </a:t>
            </a:r>
            <a:r>
              <a:rPr lang="en-US" dirty="0"/>
              <a:t>* 100 = </a:t>
            </a:r>
            <a:r>
              <a:rPr lang="en-US" dirty="0" smtClean="0"/>
              <a:t>56,8 </a:t>
            </a:r>
            <a:r>
              <a:rPr lang="en-US" dirty="0"/>
              <a:t>%</a:t>
            </a:r>
          </a:p>
          <a:p>
            <a:pPr marL="114300" indent="0">
              <a:buNone/>
            </a:pP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4412"/>
            <a:ext cx="7388821" cy="181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vier </a:t>
            </a:r>
            <a:r>
              <a:rPr lang="nl-BE" dirty="0" err="1" smtClean="0"/>
              <a:t>formulaties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026239"/>
              </p:ext>
            </p:extLst>
          </p:nvPr>
        </p:nvGraphicFramePr>
        <p:xfrm>
          <a:off x="107504" y="2132854"/>
          <a:ext cx="8208913" cy="4032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618"/>
                <a:gridCol w="1539841"/>
                <a:gridCol w="866497"/>
                <a:gridCol w="889746"/>
                <a:gridCol w="1465622"/>
                <a:gridCol w="1702589"/>
              </a:tblGrid>
              <a:tr h="1563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Gel </a:t>
                      </a:r>
                      <a:r>
                        <a:rPr lang="en-US" sz="1600" b="1" dirty="0" err="1" smtClean="0">
                          <a:effectLst/>
                        </a:rPr>
                        <a:t>formulatie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PLS model -Pretreatment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R² Cal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R² Val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Recovery Placebo sample test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Recovery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Batch sample test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26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SNV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0,9614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0,9089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56,78 %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21,54 %</a:t>
                      </a:r>
                      <a:endParaRPr lang="nl-BE" sz="1800" b="1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76,96 % 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22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Twee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SNV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0,9623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0,9075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89,75 %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76,76 %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22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Drie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Geen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0,9803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0,9548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96,66 %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/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22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Vier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SNV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0,9700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0,9470</a:t>
                      </a:r>
                      <a:endParaRPr lang="nl-BE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2,93 %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/</a:t>
                      </a:r>
                      <a:endParaRPr lang="nl-BE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107504" y="6519446"/>
            <a:ext cx="2890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A9A57C"/>
              </a:buClr>
            </a:pPr>
            <a:r>
              <a:rPr lang="nl-BE" sz="1600" dirty="0">
                <a:solidFill>
                  <a:srgbClr val="2F2B20"/>
                </a:solidFill>
              </a:rPr>
              <a:t>SNV = Standard </a:t>
            </a:r>
            <a:r>
              <a:rPr lang="nl-BE" sz="1600" dirty="0" err="1">
                <a:solidFill>
                  <a:srgbClr val="2F2B20"/>
                </a:solidFill>
              </a:rPr>
              <a:t>Normal</a:t>
            </a:r>
            <a:r>
              <a:rPr lang="nl-BE" sz="1600" dirty="0">
                <a:solidFill>
                  <a:srgbClr val="2F2B20"/>
                </a:solidFill>
              </a:rPr>
              <a:t> </a:t>
            </a:r>
            <a:r>
              <a:rPr lang="nl-BE" sz="1600" dirty="0" err="1">
                <a:solidFill>
                  <a:srgbClr val="2F2B20"/>
                </a:solidFill>
              </a:rPr>
              <a:t>Variate</a:t>
            </a:r>
            <a:endParaRPr lang="nl-BE" sz="1600" dirty="0">
              <a:solidFill>
                <a:srgbClr val="2F2B2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0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Validatie  PLS model:</a:t>
            </a:r>
          </a:p>
          <a:p>
            <a:pPr lvl="3"/>
            <a:r>
              <a:rPr lang="nl-BE" sz="1800" dirty="0" smtClean="0"/>
              <a:t>Cross  </a:t>
            </a:r>
            <a:r>
              <a:rPr lang="nl-BE" sz="1800" dirty="0" err="1" smtClean="0"/>
              <a:t>Validation</a:t>
            </a:r>
            <a:r>
              <a:rPr lang="nl-BE" sz="1800" dirty="0" smtClean="0"/>
              <a:t> van het </a:t>
            </a:r>
            <a:r>
              <a:rPr lang="nl-BE" sz="1800" dirty="0" err="1" smtClean="0"/>
              <a:t>calibratiemodel</a:t>
            </a:r>
            <a:endParaRPr lang="nl-BE" sz="1800" dirty="0" smtClean="0"/>
          </a:p>
          <a:p>
            <a:pPr lvl="3"/>
            <a:r>
              <a:rPr lang="nl-BE" sz="1800" dirty="0" smtClean="0"/>
              <a:t>Test met batch sample</a:t>
            </a:r>
          </a:p>
          <a:p>
            <a:pPr lvl="3"/>
            <a:r>
              <a:rPr lang="nl-BE" sz="1800" dirty="0" smtClean="0"/>
              <a:t>Test met placebo sample</a:t>
            </a:r>
            <a:endParaRPr lang="nl-BE" sz="1800" dirty="0"/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000" dirty="0" smtClean="0">
                <a:solidFill>
                  <a:srgbClr val="2F2B20"/>
                </a:solidFill>
              </a:rPr>
              <a:t>----------------------------------------------------------------------------------------------</a:t>
            </a:r>
          </a:p>
          <a:p>
            <a:pPr marL="114300" indent="0">
              <a:buClr>
                <a:srgbClr val="A9A57C"/>
              </a:buClr>
              <a:buNone/>
            </a:pPr>
            <a:r>
              <a:rPr lang="en-US" sz="2000" dirty="0" err="1" smtClean="0">
                <a:solidFill>
                  <a:srgbClr val="2F2B20"/>
                </a:solidFill>
              </a:rPr>
              <a:t>Problemen</a:t>
            </a:r>
            <a:r>
              <a:rPr lang="en-US" sz="2000" dirty="0" smtClean="0">
                <a:solidFill>
                  <a:srgbClr val="2F2B20"/>
                </a:solidFill>
              </a:rPr>
              <a:t>:</a:t>
            </a:r>
          </a:p>
          <a:p>
            <a:pPr marL="114300" indent="0">
              <a:buClr>
                <a:srgbClr val="A9A57C"/>
              </a:buClr>
              <a:buNone/>
            </a:pPr>
            <a:endParaRPr lang="en-US" sz="2000" dirty="0" smtClean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r>
              <a:rPr lang="en-US" sz="2000" dirty="0" smtClean="0">
                <a:solidFill>
                  <a:srgbClr val="2F2B20"/>
                </a:solidFill>
              </a:rPr>
              <a:t>Recovery </a:t>
            </a:r>
            <a:r>
              <a:rPr lang="en-US" sz="2000" dirty="0" err="1" smtClean="0">
                <a:solidFill>
                  <a:srgbClr val="2F2B20"/>
                </a:solidFill>
              </a:rPr>
              <a:t>te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laag</a:t>
            </a:r>
            <a:endParaRPr lang="en-US" sz="2000" dirty="0" smtClean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r>
              <a:rPr lang="en-US" sz="2000" dirty="0" smtClean="0">
                <a:solidFill>
                  <a:srgbClr val="2F2B20"/>
                </a:solidFill>
              </a:rPr>
              <a:t>Groot </a:t>
            </a:r>
            <a:r>
              <a:rPr lang="en-US" sz="2000" dirty="0" err="1" smtClean="0">
                <a:solidFill>
                  <a:srgbClr val="2F2B20"/>
                </a:solidFill>
              </a:rPr>
              <a:t>verschil</a:t>
            </a:r>
            <a:r>
              <a:rPr lang="en-US" sz="2000" dirty="0" smtClean="0">
                <a:solidFill>
                  <a:srgbClr val="2F2B20"/>
                </a:solidFill>
              </a:rPr>
              <a:t> recovery </a:t>
            </a:r>
            <a:r>
              <a:rPr lang="en-US" sz="2000" dirty="0" err="1" smtClean="0">
                <a:solidFill>
                  <a:srgbClr val="2F2B20"/>
                </a:solidFill>
              </a:rPr>
              <a:t>tussen</a:t>
            </a:r>
            <a:r>
              <a:rPr lang="en-US" sz="2000" dirty="0" smtClean="0">
                <a:solidFill>
                  <a:srgbClr val="2F2B20"/>
                </a:solidFill>
              </a:rPr>
              <a:t> batch samples en placebo samples </a:t>
            </a:r>
          </a:p>
          <a:p>
            <a:pPr>
              <a:buClr>
                <a:srgbClr val="A9A57C"/>
              </a:buClr>
            </a:pPr>
            <a:r>
              <a:rPr lang="en-US" sz="2000" dirty="0" smtClean="0">
                <a:solidFill>
                  <a:srgbClr val="2F2B20"/>
                </a:solidFill>
              </a:rPr>
              <a:t>Grote </a:t>
            </a:r>
            <a:r>
              <a:rPr lang="en-US" sz="2000" dirty="0" err="1" smtClean="0">
                <a:solidFill>
                  <a:srgbClr val="2F2B20"/>
                </a:solidFill>
              </a:rPr>
              <a:t>fluctuaties</a:t>
            </a:r>
            <a:r>
              <a:rPr lang="en-US" sz="2000" dirty="0" smtClean="0">
                <a:solidFill>
                  <a:srgbClr val="2F2B20"/>
                </a:solidFill>
              </a:rPr>
              <a:t> in </a:t>
            </a:r>
            <a:r>
              <a:rPr lang="en-US" sz="2000" dirty="0" err="1" smtClean="0">
                <a:solidFill>
                  <a:srgbClr val="2F2B20"/>
                </a:solidFill>
              </a:rPr>
              <a:t>voorspelde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concentraties</a:t>
            </a:r>
            <a:r>
              <a:rPr lang="en-US" sz="2000" dirty="0" smtClean="0">
                <a:solidFill>
                  <a:srgbClr val="2F2B20"/>
                </a:solidFill>
              </a:rPr>
              <a:t> per </a:t>
            </a:r>
            <a:r>
              <a:rPr lang="en-US" sz="2000" dirty="0" err="1" smtClean="0">
                <a:solidFill>
                  <a:srgbClr val="2F2B20"/>
                </a:solidFill>
              </a:rPr>
              <a:t>staal</a:t>
            </a:r>
            <a:endParaRPr lang="en-US" sz="2000" dirty="0" smtClean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endParaRPr lang="en-US" sz="2000" dirty="0" smtClean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marL="1051560" lvl="3" indent="0">
              <a:buNone/>
            </a:pPr>
            <a:endParaRPr lang="nl-BE" sz="1800" dirty="0"/>
          </a:p>
          <a:p>
            <a:pPr marL="1050925" lvl="3" indent="-958850">
              <a:buNone/>
            </a:pPr>
            <a:endParaRPr lang="nl-BE" sz="1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226339"/>
            <a:ext cx="595630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 </a:t>
            </a:r>
            <a:r>
              <a:rPr lang="nl-BE" dirty="0" smtClean="0"/>
              <a:t>onderzoek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7787208" cy="4800600"/>
          </a:xfrm>
        </p:spPr>
        <p:txBody>
          <a:bodyPr anchor="ctr"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nl-BE" b="1" dirty="0" smtClean="0"/>
              <a:t>Kan NIRS gebruikt worden als alternatieve methode voor ‘natte analyse’ voor de kwantitatieve bepaling van benzoëzuur in gels?</a:t>
            </a:r>
          </a:p>
          <a:p>
            <a:pPr marL="114300" indent="0">
              <a:buNone/>
            </a:pPr>
            <a:endParaRPr lang="nl-BE" dirty="0" smtClean="0"/>
          </a:p>
          <a:p>
            <a:pPr marL="114300" indent="0">
              <a:buNone/>
            </a:pPr>
            <a:endParaRPr lang="nl-BE" dirty="0"/>
          </a:p>
          <a:p>
            <a:pPr marL="114300" indent="0">
              <a:buNone/>
            </a:pPr>
            <a:r>
              <a:rPr lang="nl-BE" dirty="0" smtClean="0"/>
              <a:t>	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2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Validatie  PLS model:</a:t>
            </a:r>
          </a:p>
          <a:p>
            <a:pPr lvl="3"/>
            <a:r>
              <a:rPr lang="nl-BE" sz="1800" dirty="0" smtClean="0"/>
              <a:t>Cross  </a:t>
            </a:r>
            <a:r>
              <a:rPr lang="nl-BE" sz="1800" dirty="0" err="1" smtClean="0"/>
              <a:t>Validation</a:t>
            </a:r>
            <a:r>
              <a:rPr lang="nl-BE" sz="1800" dirty="0" smtClean="0"/>
              <a:t> van het </a:t>
            </a:r>
            <a:r>
              <a:rPr lang="nl-BE" sz="1800" dirty="0" err="1" smtClean="0"/>
              <a:t>calibratiemodel</a:t>
            </a:r>
            <a:endParaRPr lang="nl-BE" sz="1800" dirty="0" smtClean="0"/>
          </a:p>
          <a:p>
            <a:pPr lvl="3"/>
            <a:r>
              <a:rPr lang="nl-BE" sz="1800" dirty="0" smtClean="0"/>
              <a:t>Test met batch sample</a:t>
            </a:r>
          </a:p>
          <a:p>
            <a:pPr lvl="3"/>
            <a:r>
              <a:rPr lang="nl-BE" sz="1800" dirty="0" smtClean="0"/>
              <a:t>Test met placebo sample</a:t>
            </a:r>
            <a:endParaRPr lang="nl-BE" sz="1800" dirty="0"/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000" dirty="0" smtClean="0">
                <a:solidFill>
                  <a:srgbClr val="2F2B20"/>
                </a:solidFill>
              </a:rPr>
              <a:t>----------------------------------------------------------------------------------------------</a:t>
            </a:r>
          </a:p>
          <a:p>
            <a:pPr marL="114300" indent="0">
              <a:buClr>
                <a:srgbClr val="A9A57C"/>
              </a:buClr>
              <a:buNone/>
            </a:pPr>
            <a:r>
              <a:rPr lang="en-US" sz="2000" dirty="0" err="1" smtClean="0">
                <a:solidFill>
                  <a:srgbClr val="2F2B20"/>
                </a:solidFill>
              </a:rPr>
              <a:t>Oplossingen</a:t>
            </a:r>
            <a:r>
              <a:rPr lang="en-US" sz="2000" dirty="0" smtClean="0">
                <a:solidFill>
                  <a:srgbClr val="2F2B20"/>
                </a:solidFill>
              </a:rPr>
              <a:t>:</a:t>
            </a:r>
            <a:endParaRPr lang="en-US" sz="2000" dirty="0">
              <a:solidFill>
                <a:srgbClr val="2F2B20"/>
              </a:solidFill>
            </a:endParaRPr>
          </a:p>
          <a:p>
            <a:pPr marL="114300" indent="0">
              <a:buClr>
                <a:srgbClr val="A9A57C"/>
              </a:buClr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r>
              <a:rPr lang="en-US" sz="2000" dirty="0" smtClean="0">
                <a:solidFill>
                  <a:srgbClr val="2F2B20"/>
                </a:solidFill>
              </a:rPr>
              <a:t>Meer data </a:t>
            </a:r>
            <a:r>
              <a:rPr lang="en-US" sz="2000" dirty="0" err="1" smtClean="0">
                <a:solidFill>
                  <a:srgbClr val="2F2B20"/>
                </a:solidFill>
              </a:rPr>
              <a:t>verzamelen</a:t>
            </a:r>
            <a:r>
              <a:rPr lang="en-US" sz="2000" dirty="0" smtClean="0">
                <a:solidFill>
                  <a:srgbClr val="2F2B20"/>
                </a:solidFill>
              </a:rPr>
              <a:t> (</a:t>
            </a:r>
            <a:r>
              <a:rPr lang="en-US" sz="2000" dirty="0" err="1" smtClean="0">
                <a:solidFill>
                  <a:srgbClr val="2F2B20"/>
                </a:solidFill>
              </a:rPr>
              <a:t>meer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stalen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testen</a:t>
            </a:r>
            <a:r>
              <a:rPr lang="en-US" sz="2000" dirty="0" smtClean="0">
                <a:solidFill>
                  <a:srgbClr val="2F2B20"/>
                </a:solidFill>
              </a:rPr>
              <a:t>)</a:t>
            </a:r>
            <a:endParaRPr lang="en-US" sz="2000" dirty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r>
              <a:rPr lang="en-US" sz="2000" dirty="0" err="1" smtClean="0">
                <a:solidFill>
                  <a:srgbClr val="2F2B20"/>
                </a:solidFill>
              </a:rPr>
              <a:t>Hogere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concentraties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aan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benzoëzuur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 err="1" smtClean="0">
                <a:solidFill>
                  <a:srgbClr val="2F2B20"/>
                </a:solidFill>
              </a:rPr>
              <a:t>gebruiken</a:t>
            </a:r>
            <a:r>
              <a:rPr lang="en-US" sz="2000" dirty="0" smtClean="0">
                <a:solidFill>
                  <a:srgbClr val="2F2B20"/>
                </a:solidFill>
              </a:rPr>
              <a:t> (</a:t>
            </a:r>
            <a:r>
              <a:rPr lang="en-US" sz="2000" dirty="0" err="1" smtClean="0">
                <a:solidFill>
                  <a:srgbClr val="2F2B20"/>
                </a:solidFill>
              </a:rPr>
              <a:t>spiken</a:t>
            </a:r>
            <a:r>
              <a:rPr lang="en-US" sz="2000" dirty="0" smtClean="0">
                <a:solidFill>
                  <a:srgbClr val="2F2B20"/>
                </a:solidFill>
              </a:rPr>
              <a:t>)</a:t>
            </a:r>
            <a:endParaRPr lang="en-US" sz="2000" dirty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r>
              <a:rPr lang="en-US" sz="2000" dirty="0" smtClean="0">
                <a:solidFill>
                  <a:srgbClr val="2F2B20"/>
                </a:solidFill>
              </a:rPr>
              <a:t>Meer </a:t>
            </a:r>
            <a:r>
              <a:rPr lang="en-US" sz="2000" dirty="0" err="1" smtClean="0">
                <a:solidFill>
                  <a:srgbClr val="2F2B20"/>
                </a:solidFill>
              </a:rPr>
              <a:t>variabelen</a:t>
            </a:r>
            <a:r>
              <a:rPr lang="en-US" sz="2000" dirty="0" smtClean="0">
                <a:solidFill>
                  <a:srgbClr val="2F2B20"/>
                </a:solidFill>
              </a:rPr>
              <a:t> in het PLS model </a:t>
            </a:r>
            <a:r>
              <a:rPr lang="en-US" sz="2000" dirty="0" err="1" smtClean="0">
                <a:solidFill>
                  <a:srgbClr val="2F2B20"/>
                </a:solidFill>
              </a:rPr>
              <a:t>opnemen</a:t>
            </a:r>
            <a:r>
              <a:rPr lang="en-US" sz="2000" dirty="0" smtClean="0">
                <a:solidFill>
                  <a:srgbClr val="2F2B20"/>
                </a:solidFill>
              </a:rPr>
              <a:t> (</a:t>
            </a:r>
            <a:r>
              <a:rPr lang="en-US" sz="2000" dirty="0" err="1" smtClean="0">
                <a:solidFill>
                  <a:srgbClr val="2F2B20"/>
                </a:solidFill>
              </a:rPr>
              <a:t>vb</a:t>
            </a:r>
            <a:r>
              <a:rPr lang="en-US" sz="2000" dirty="0" smtClean="0">
                <a:solidFill>
                  <a:srgbClr val="2F2B20"/>
                </a:solidFill>
              </a:rPr>
              <a:t>: </a:t>
            </a:r>
            <a:r>
              <a:rPr lang="en-US" sz="2000" dirty="0" err="1" smtClean="0">
                <a:solidFill>
                  <a:srgbClr val="2F2B20"/>
                </a:solidFill>
              </a:rPr>
              <a:t>verschillende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n-US" sz="2000" dirty="0">
                <a:solidFill>
                  <a:srgbClr val="2F2B20"/>
                </a:solidFill>
              </a:rPr>
              <a:t>batches, </a:t>
            </a:r>
            <a:r>
              <a:rPr lang="en-US" sz="2000" dirty="0" err="1" smtClean="0">
                <a:solidFill>
                  <a:srgbClr val="2F2B20"/>
                </a:solidFill>
              </a:rPr>
              <a:t>temperaturen</a:t>
            </a:r>
            <a:r>
              <a:rPr lang="en-US" sz="2000" dirty="0" smtClean="0">
                <a:solidFill>
                  <a:srgbClr val="2F2B20"/>
                </a:solidFill>
              </a:rPr>
              <a:t>).</a:t>
            </a:r>
            <a:endParaRPr lang="en-US" sz="2000" dirty="0">
              <a:solidFill>
                <a:srgbClr val="2F2B20"/>
              </a:solidFill>
            </a:endParaRPr>
          </a:p>
          <a:p>
            <a:pPr>
              <a:buClr>
                <a:srgbClr val="A9A57C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marL="1051560" lvl="3" indent="0">
              <a:buNone/>
            </a:pPr>
            <a:endParaRPr lang="nl-BE" sz="1800" dirty="0"/>
          </a:p>
          <a:p>
            <a:pPr marL="1050925" lvl="3" indent="-958850">
              <a:buNone/>
            </a:pPr>
            <a:endParaRPr lang="nl-BE" sz="1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8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BE" dirty="0" smtClean="0"/>
              <a:t>Validatie  PLS model:</a:t>
            </a:r>
          </a:p>
          <a:p>
            <a:pPr lvl="3"/>
            <a:r>
              <a:rPr lang="nl-BE" sz="1800" dirty="0" smtClean="0"/>
              <a:t>Cross  </a:t>
            </a:r>
            <a:r>
              <a:rPr lang="nl-BE" sz="1800" dirty="0" err="1" smtClean="0"/>
              <a:t>Validation</a:t>
            </a:r>
            <a:r>
              <a:rPr lang="nl-BE" sz="1800" dirty="0" smtClean="0"/>
              <a:t> van het </a:t>
            </a:r>
            <a:r>
              <a:rPr lang="nl-BE" sz="1800" dirty="0" err="1" smtClean="0"/>
              <a:t>calibratiemodel</a:t>
            </a:r>
            <a:endParaRPr lang="nl-BE" sz="1800" dirty="0" smtClean="0"/>
          </a:p>
          <a:p>
            <a:pPr lvl="3"/>
            <a:r>
              <a:rPr lang="nl-BE" sz="1800" dirty="0" smtClean="0"/>
              <a:t>Test met batch sample</a:t>
            </a:r>
          </a:p>
          <a:p>
            <a:pPr lvl="3"/>
            <a:r>
              <a:rPr lang="nl-BE" sz="1800" dirty="0" smtClean="0"/>
              <a:t>Test met placebo sample</a:t>
            </a:r>
            <a:endParaRPr lang="nl-BE" sz="1800" dirty="0"/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000" dirty="0" smtClean="0">
                <a:solidFill>
                  <a:srgbClr val="2F2B20"/>
                </a:solidFill>
              </a:rPr>
              <a:t>----------------------------------------------------------------------------------------------</a:t>
            </a:r>
          </a:p>
          <a:p>
            <a:pPr marL="114300" indent="0">
              <a:buClr>
                <a:srgbClr val="A9A57C"/>
              </a:buClr>
              <a:buNone/>
            </a:pPr>
            <a:r>
              <a:rPr lang="en-US" sz="2000" dirty="0" err="1" smtClean="0">
                <a:solidFill>
                  <a:srgbClr val="2F2B20"/>
                </a:solidFill>
              </a:rPr>
              <a:t>Conclusie</a:t>
            </a:r>
            <a:r>
              <a:rPr lang="en-US" sz="2000" dirty="0" smtClean="0">
                <a:solidFill>
                  <a:srgbClr val="2F2B20"/>
                </a:solidFill>
              </a:rPr>
              <a:t>:</a:t>
            </a:r>
            <a:endParaRPr lang="en-US" sz="2000" dirty="0">
              <a:solidFill>
                <a:srgbClr val="2F2B20"/>
              </a:solidFill>
            </a:endParaRPr>
          </a:p>
          <a:p>
            <a:pPr marL="114300" indent="0">
              <a:buClr>
                <a:srgbClr val="A9A57C"/>
              </a:buClr>
              <a:buNone/>
            </a:pPr>
            <a:endParaRPr lang="en-US" sz="2000" dirty="0" smtClean="0">
              <a:solidFill>
                <a:srgbClr val="2F2B20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nl-BE" sz="2000" dirty="0" smtClean="0">
                <a:solidFill>
                  <a:srgbClr val="2F2B20"/>
                </a:solidFill>
              </a:rPr>
              <a:t>Niet </a:t>
            </a:r>
            <a:r>
              <a:rPr lang="nl-BE" sz="2000" dirty="0">
                <a:solidFill>
                  <a:srgbClr val="2F2B20"/>
                </a:solidFill>
              </a:rPr>
              <a:t>zeker </a:t>
            </a:r>
            <a:r>
              <a:rPr lang="nl-BE" sz="2000" dirty="0" smtClean="0">
                <a:solidFill>
                  <a:srgbClr val="2F2B20"/>
                </a:solidFill>
              </a:rPr>
              <a:t>van gebruik NIRS als </a:t>
            </a:r>
            <a:r>
              <a:rPr lang="nl-BE" sz="2000" dirty="0">
                <a:solidFill>
                  <a:srgbClr val="2F2B20"/>
                </a:solidFill>
              </a:rPr>
              <a:t>alternatieve methode voor ‘natte </a:t>
            </a:r>
            <a:r>
              <a:rPr lang="nl-BE" sz="2000" dirty="0" smtClean="0">
                <a:solidFill>
                  <a:srgbClr val="2F2B20"/>
                </a:solidFill>
              </a:rPr>
              <a:t>analyse’ </a:t>
            </a:r>
            <a:r>
              <a:rPr lang="nl-BE" sz="2000" dirty="0">
                <a:solidFill>
                  <a:srgbClr val="2F2B20"/>
                </a:solidFill>
              </a:rPr>
              <a:t>voor de kwantitatieve bepaling van benzoëzuur in gels</a:t>
            </a:r>
            <a:r>
              <a:rPr lang="nl-BE" sz="2000" dirty="0" smtClean="0">
                <a:solidFill>
                  <a:srgbClr val="2F2B20"/>
                </a:solidFill>
              </a:rPr>
              <a:t>.</a:t>
            </a:r>
          </a:p>
          <a:p>
            <a:pPr marL="1050925" lvl="3" indent="-958850">
              <a:buNone/>
            </a:pPr>
            <a:endParaRPr lang="nl-BE" sz="1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6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algn="just">
              <a:lnSpc>
                <a:spcPct val="150000"/>
              </a:lnSpc>
              <a:spcAft>
                <a:spcPts val="600"/>
              </a:spcAft>
              <a:tabLst>
                <a:tab pos="365760" algn="l"/>
                <a:tab pos="540385" algn="l"/>
              </a:tabLst>
            </a:pPr>
            <a:r>
              <a:rPr lang="en-US" sz="2000" b="1" dirty="0"/>
              <a:t>Near </a:t>
            </a:r>
            <a:r>
              <a:rPr lang="en-US" sz="2000" b="1" dirty="0" err="1"/>
              <a:t>InfraRed</a:t>
            </a:r>
            <a:r>
              <a:rPr lang="en-US" sz="2000" b="1" dirty="0"/>
              <a:t> Spectroscopy (NIRS</a:t>
            </a:r>
            <a:r>
              <a:rPr lang="en-US" sz="2000" b="1" dirty="0" smtClean="0"/>
              <a:t>), used </a:t>
            </a:r>
            <a:r>
              <a:rPr lang="en-US" sz="2000" b="1" dirty="0"/>
              <a:t>as an alternative method for ‘wet analysis’ for the quantitative analysis of benzoic acid in a gel </a:t>
            </a:r>
            <a:r>
              <a:rPr lang="en-US" sz="2000" b="1" dirty="0" smtClean="0"/>
              <a:t>matrix.</a:t>
            </a:r>
            <a:r>
              <a:rPr lang="nl-BE" sz="2000" b="1" dirty="0"/>
              <a:t/>
            </a:r>
            <a:br>
              <a:rPr lang="nl-BE" sz="2000" b="1" dirty="0"/>
            </a:br>
            <a:endParaRPr lang="nl-BE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5791200"/>
            <a:ext cx="4032448" cy="106680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Student: </a:t>
            </a:r>
            <a:r>
              <a:rPr lang="nl-BE" dirty="0" err="1"/>
              <a:t>Christof</a:t>
            </a:r>
            <a:r>
              <a:rPr lang="nl-BE" dirty="0"/>
              <a:t> </a:t>
            </a:r>
            <a:r>
              <a:rPr lang="nl-BE" dirty="0" err="1"/>
              <a:t>Dolphens</a:t>
            </a:r>
            <a:endParaRPr lang="nl-BE" dirty="0"/>
          </a:p>
          <a:p>
            <a:r>
              <a:rPr lang="nl-BE" dirty="0"/>
              <a:t>Mentor: Dr. </a:t>
            </a:r>
            <a:r>
              <a:rPr lang="nl-BE" dirty="0" err="1"/>
              <a:t>Jomjai</a:t>
            </a:r>
            <a:r>
              <a:rPr lang="nl-BE" dirty="0"/>
              <a:t> </a:t>
            </a:r>
            <a:r>
              <a:rPr lang="nl-BE" dirty="0" err="1" smtClean="0"/>
              <a:t>Peerapattana</a:t>
            </a:r>
            <a:endParaRPr lang="nl-BE" dirty="0" smtClean="0"/>
          </a:p>
          <a:p>
            <a:r>
              <a:rPr lang="nl-BE" dirty="0" smtClean="0"/>
              <a:t>Promotor: Mevr. </a:t>
            </a:r>
            <a:r>
              <a:rPr lang="nl-BE" dirty="0" err="1" smtClean="0"/>
              <a:t>Decat</a:t>
            </a:r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2980" r="26711" b="59404"/>
          <a:stretch/>
        </p:blipFill>
        <p:spPr bwMode="auto">
          <a:xfrm>
            <a:off x="0" y="5522579"/>
            <a:ext cx="3672408" cy="13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5844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3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BE" dirty="0" smtClean="0"/>
              <a:t>Spectrale regio NIRS: 800 – 2500 </a:t>
            </a:r>
            <a:r>
              <a:rPr lang="nl-BE" dirty="0" err="1" smtClean="0"/>
              <a:t>nm</a:t>
            </a:r>
            <a:r>
              <a:rPr lang="nl-BE" dirty="0" smtClean="0"/>
              <a:t> of 12500 cm</a:t>
            </a:r>
            <a:r>
              <a:rPr lang="nl-BE" baseline="30000" dirty="0" smtClean="0"/>
              <a:t>-1</a:t>
            </a:r>
            <a:r>
              <a:rPr lang="nl-BE" dirty="0" smtClean="0"/>
              <a:t> – 4000 cm</a:t>
            </a:r>
            <a:r>
              <a:rPr lang="nl-BE" baseline="30000" dirty="0" smtClean="0"/>
              <a:t>-1</a:t>
            </a:r>
            <a:r>
              <a:rPr lang="nl-BE" dirty="0" smtClean="0"/>
              <a:t>.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22516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4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1244"/>
            <a:ext cx="5958393" cy="56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Principe van NIRS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nl-BE" dirty="0" smtClean="0"/>
              <a:t>Licht</a:t>
            </a:r>
          </a:p>
          <a:p>
            <a:pPr marL="114300" indent="0" algn="ctr">
              <a:buNone/>
            </a:pPr>
            <a:endParaRPr lang="nl-BE" dirty="0"/>
          </a:p>
          <a:p>
            <a:pPr marL="114300" indent="0" algn="ctr">
              <a:buNone/>
            </a:pPr>
            <a:r>
              <a:rPr lang="nl-BE" dirty="0" smtClean="0"/>
              <a:t>Energie</a:t>
            </a:r>
          </a:p>
          <a:p>
            <a:pPr marL="114300" indent="0" algn="ctr">
              <a:buNone/>
            </a:pPr>
            <a:endParaRPr lang="nl-BE" dirty="0"/>
          </a:p>
          <a:p>
            <a:pPr marL="114300" indent="0" algn="ctr">
              <a:buNone/>
            </a:pPr>
            <a:r>
              <a:rPr lang="nl-BE" dirty="0" smtClean="0"/>
              <a:t>Reflectie</a:t>
            </a:r>
          </a:p>
          <a:p>
            <a:pPr marL="114300" indent="0" algn="ctr">
              <a:buNone/>
            </a:pPr>
            <a:endParaRPr lang="nl-BE" dirty="0"/>
          </a:p>
          <a:p>
            <a:pPr marL="114300" indent="0" algn="ctr">
              <a:buNone/>
            </a:pPr>
            <a:r>
              <a:rPr lang="nl-BE" dirty="0" smtClean="0"/>
              <a:t>Absorptie</a:t>
            </a:r>
          </a:p>
          <a:p>
            <a:pPr marL="114300" indent="0" algn="ctr">
              <a:buNone/>
            </a:pPr>
            <a:endParaRPr lang="nl-BE" dirty="0"/>
          </a:p>
          <a:p>
            <a:pPr marL="114300" indent="0" algn="ctr">
              <a:buNone/>
            </a:pPr>
            <a:r>
              <a:rPr lang="nl-BE" dirty="0" smtClean="0"/>
              <a:t>Vibratie</a:t>
            </a:r>
          </a:p>
          <a:p>
            <a:pPr marL="114300" indent="0" algn="ctr">
              <a:buNone/>
            </a:pPr>
            <a:endParaRPr lang="nl-BE" dirty="0"/>
          </a:p>
          <a:p>
            <a:pPr marL="114300" indent="0" algn="ctr">
              <a:buNone/>
            </a:pPr>
            <a:r>
              <a:rPr lang="nl-BE" dirty="0" smtClean="0"/>
              <a:t>Spectrum</a:t>
            </a:r>
          </a:p>
          <a:p>
            <a:pPr marL="114300" indent="0" algn="ctr">
              <a:buNone/>
            </a:pPr>
            <a:endParaRPr lang="nl-BE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345692" y="20608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4345692" y="28060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345692" y="443711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345692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4345692" y="52292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8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NIRS toestel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Wolfraam halogeen lamp: </a:t>
            </a:r>
          </a:p>
          <a:p>
            <a:pPr marL="114300" indent="0">
              <a:buNone/>
            </a:pPr>
            <a:r>
              <a:rPr lang="nl-BE" dirty="0"/>
              <a:t>	</a:t>
            </a:r>
            <a:r>
              <a:rPr lang="nl-BE" dirty="0" smtClean="0"/>
              <a:t>Lichtstraal met golflengte 400 – 2500 </a:t>
            </a:r>
            <a:r>
              <a:rPr lang="nl-BE" dirty="0" err="1" smtClean="0"/>
              <a:t>nm</a:t>
            </a:r>
            <a:endParaRPr lang="nl-BE" dirty="0"/>
          </a:p>
          <a:p>
            <a:pPr marL="114300" indent="0">
              <a:buNone/>
            </a:pPr>
            <a:endParaRPr lang="nl-BE" sz="1200" dirty="0" smtClean="0"/>
          </a:p>
          <a:p>
            <a:r>
              <a:rPr lang="nl-BE" dirty="0" smtClean="0"/>
              <a:t>Dispersief</a:t>
            </a:r>
          </a:p>
          <a:p>
            <a:endParaRPr lang="nl-BE" sz="1200" dirty="0" smtClean="0"/>
          </a:p>
          <a:p>
            <a:r>
              <a:rPr lang="nl-BE" dirty="0" smtClean="0"/>
              <a:t>Volledig spectrum = analyse van alle golflengtes</a:t>
            </a:r>
          </a:p>
          <a:p>
            <a:pPr marL="114300" indent="0">
              <a:buNone/>
            </a:pPr>
            <a:endParaRPr lang="nl-BE" dirty="0" smtClean="0"/>
          </a:p>
          <a:p>
            <a:pPr marL="114300" indent="0">
              <a:buNone/>
            </a:pPr>
            <a:endParaRPr lang="nl-BE" dirty="0"/>
          </a:p>
          <a:p>
            <a:pPr marL="114300" indent="0">
              <a:buNone/>
            </a:pP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39"/>
            <a:ext cx="8460432" cy="292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9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NIRS versus HPLC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172703"/>
              </p:ext>
            </p:extLst>
          </p:nvPr>
        </p:nvGraphicFramePr>
        <p:xfrm>
          <a:off x="179512" y="1844824"/>
          <a:ext cx="8136904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694"/>
                <a:gridCol w="2712605"/>
                <a:gridCol w="2712605"/>
              </a:tblGrid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NIRS</a:t>
                      </a:r>
                      <a:endParaRPr lang="nl-BE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HPLC</a:t>
                      </a:r>
                      <a:endParaRPr lang="nl-BE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Staalvoorbereiding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Minimaal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/ </a:t>
                      </a:r>
                      <a:r>
                        <a:rPr lang="en-US" sz="1600" b="1" dirty="0" err="1" smtClean="0">
                          <a:effectLst/>
                        </a:rPr>
                        <a:t>Niet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Ja</a:t>
                      </a:r>
                      <a:r>
                        <a:rPr lang="en-US" sz="1600" b="1" dirty="0" smtClean="0">
                          <a:effectLst/>
                        </a:rPr>
                        <a:t>, </a:t>
                      </a:r>
                      <a:r>
                        <a:rPr lang="en-US" sz="1600" b="1" dirty="0" err="1" smtClean="0">
                          <a:effectLst/>
                        </a:rPr>
                        <a:t>extractie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Staaldestructie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Nee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Ja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Data </a:t>
                      </a:r>
                      <a:r>
                        <a:rPr lang="en-US" sz="1600" b="1" dirty="0" err="1" smtClean="0">
                          <a:effectLst/>
                        </a:rPr>
                        <a:t>analyse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Multivariate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>
                          <a:effectLst/>
                        </a:rPr>
                        <a:t>Univariate </a:t>
                      </a:r>
                      <a:endParaRPr lang="nl-BE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Tijdsduur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</a:rPr>
                        <a:t>analyse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Seconden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Minuten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Fysische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</a:rPr>
                        <a:t>eigenschappen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Mogelijk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Onmogelijk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Correlatie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molecule </a:t>
                      </a:r>
                      <a:r>
                        <a:rPr lang="en-US" sz="1600" b="1" dirty="0" smtClean="0">
                          <a:effectLst/>
                        </a:rPr>
                        <a:t>en </a:t>
                      </a:r>
                      <a:r>
                        <a:rPr lang="en-US" sz="1600" b="1" dirty="0">
                          <a:effectLst/>
                        </a:rPr>
                        <a:t>spectrum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Zwak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Sterk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Spoor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Onwaarschijnlijk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&lt;1%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Mogelijk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Calibratiemodel</a:t>
                      </a:r>
                      <a:r>
                        <a:rPr lang="en-US" sz="1600" b="1" dirty="0" smtClean="0">
                          <a:effectLst/>
                        </a:rPr>
                        <a:t>/curve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Traag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Snel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Gebruik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</a:rPr>
                        <a:t>chemicaliën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Nee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b="1" dirty="0" err="1" smtClean="0">
                          <a:effectLst/>
                        </a:rPr>
                        <a:t>Ja</a:t>
                      </a:r>
                      <a:endParaRPr lang="nl-BE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9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Chemometrics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en-US" dirty="0" err="1" smtClean="0"/>
              <a:t>Identificatie</a:t>
            </a:r>
            <a:r>
              <a:rPr lang="en-US" dirty="0" smtClean="0"/>
              <a:t> molecules </a:t>
            </a:r>
            <a:r>
              <a:rPr lang="en-US" dirty="0" err="1" smtClean="0"/>
              <a:t>vanaf</a:t>
            </a:r>
            <a:r>
              <a:rPr lang="en-US" dirty="0" smtClean="0"/>
              <a:t> spectrum: </a:t>
            </a:r>
            <a:r>
              <a:rPr lang="en-US" dirty="0" err="1" smtClean="0"/>
              <a:t>moeilijk</a:t>
            </a:r>
            <a:r>
              <a:rPr lang="en-US" dirty="0" smtClean="0"/>
              <a:t>!</a:t>
            </a:r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dirty="0" smtClean="0"/>
              <a:t>                      </a:t>
            </a:r>
            <a:r>
              <a:rPr lang="en-US" dirty="0" err="1" smtClean="0"/>
              <a:t>Wiskundig</a:t>
            </a:r>
            <a:r>
              <a:rPr lang="en-US" dirty="0" smtClean="0"/>
              <a:t>/</a:t>
            </a:r>
            <a:r>
              <a:rPr lang="en-US" dirty="0" err="1" smtClean="0"/>
              <a:t>Statistische</a:t>
            </a:r>
            <a:r>
              <a:rPr lang="en-US" dirty="0" smtClean="0"/>
              <a:t> tool is </a:t>
            </a:r>
            <a:r>
              <a:rPr lang="en-US" dirty="0" err="1" smtClean="0"/>
              <a:t>nodig</a:t>
            </a:r>
            <a:r>
              <a:rPr lang="en-US" dirty="0" smtClean="0"/>
              <a:t> om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	        </a:t>
            </a:r>
            <a:r>
              <a:rPr lang="en-US" dirty="0" err="1" smtClean="0"/>
              <a:t>uit</a:t>
            </a:r>
            <a:r>
              <a:rPr lang="en-US" dirty="0"/>
              <a:t> </a:t>
            </a:r>
            <a:r>
              <a:rPr lang="en-US" dirty="0" smtClean="0"/>
              <a:t>NIR spectrum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=&gt; </a:t>
            </a:r>
            <a:r>
              <a:rPr lang="en-US" dirty="0" err="1" smtClean="0"/>
              <a:t>Voorspellingsmodel</a:t>
            </a:r>
            <a:r>
              <a:rPr lang="en-US" dirty="0" smtClean="0"/>
              <a:t> </a:t>
            </a:r>
            <a:r>
              <a:rPr lang="en-US" dirty="0" err="1" smtClean="0"/>
              <a:t>aanmaken</a:t>
            </a: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err="1" smtClean="0"/>
              <a:t>Chemometrics</a:t>
            </a:r>
            <a:r>
              <a:rPr lang="en-US" dirty="0" smtClean="0"/>
              <a:t> </a:t>
            </a:r>
            <a:r>
              <a:rPr lang="en-US" dirty="0" err="1" smtClean="0"/>
              <a:t>bezit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u="sng" dirty="0" smtClean="0"/>
              <a:t>Signal pre-processing</a:t>
            </a:r>
            <a:r>
              <a:rPr lang="nl-BE" dirty="0" smtClean="0"/>
              <a:t>: Ongecontroleerde spectrale variatie reduceren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u="sng" dirty="0" smtClean="0"/>
              <a:t>Classification method</a:t>
            </a:r>
            <a:r>
              <a:rPr lang="en-US" dirty="0" smtClean="0"/>
              <a:t>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van de </a:t>
            </a:r>
            <a:r>
              <a:rPr lang="en-US" dirty="0" err="1" smtClean="0"/>
              <a:t>grootste</a:t>
            </a:r>
            <a:r>
              <a:rPr lang="en-US" dirty="0" smtClean="0"/>
              <a:t> trends in de data</a:t>
            </a:r>
          </a:p>
          <a:p>
            <a:pPr algn="just">
              <a:lnSpc>
                <a:spcPct val="150000"/>
              </a:lnSpc>
            </a:pPr>
            <a:r>
              <a:rPr lang="en-US" u="sng" dirty="0" smtClean="0"/>
              <a:t>Multivariate regression method</a:t>
            </a:r>
            <a:r>
              <a:rPr lang="en-US" dirty="0" smtClean="0"/>
              <a:t>: </a:t>
            </a:r>
            <a:r>
              <a:rPr lang="en-US" dirty="0" err="1" smtClean="0"/>
              <a:t>Spectrale</a:t>
            </a:r>
            <a:r>
              <a:rPr lang="en-US" dirty="0" smtClean="0"/>
              <a:t> data </a:t>
            </a:r>
            <a:r>
              <a:rPr lang="en-US" dirty="0" err="1" smtClean="0"/>
              <a:t>linken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getalwaardes</a:t>
            </a:r>
            <a:endParaRPr lang="nl-BE" dirty="0"/>
          </a:p>
        </p:txBody>
      </p:sp>
      <p:cxnSp>
        <p:nvCxnSpPr>
          <p:cNvPr id="5" name="Gebogen verbindingslijn 4"/>
          <p:cNvCxnSpPr/>
          <p:nvPr/>
        </p:nvCxnSpPr>
        <p:spPr>
          <a:xfrm>
            <a:off x="1043608" y="2132856"/>
            <a:ext cx="720080" cy="529786"/>
          </a:xfrm>
          <a:prstGeom prst="bentConnector3">
            <a:avLst>
              <a:gd name="adj1" fmla="val -79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0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kwantitatief NIRS model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3"/>
            <a:ext cx="6984776" cy="546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Methodologie: praktisch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nl-BE" dirty="0"/>
              <a:t>Voor 4 verschillende gel </a:t>
            </a:r>
            <a:r>
              <a:rPr lang="nl-BE" dirty="0" err="1"/>
              <a:t>formulaties</a:t>
            </a:r>
            <a:r>
              <a:rPr lang="nl-BE" dirty="0"/>
              <a:t>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Oplosbaarheid benzoëzuur bepalen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Stockoplossing benzoëzuur aanmaken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Standaardreeks aanmaken in gels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Standaardreeks analyseren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Data standaardreeks analyseren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Voorspellingsmodel aanmaken = </a:t>
            </a:r>
            <a:r>
              <a:rPr lang="nl-BE" dirty="0" err="1" smtClean="0"/>
              <a:t>Partial</a:t>
            </a:r>
            <a:r>
              <a:rPr lang="nl-BE" dirty="0" smtClean="0"/>
              <a:t> </a:t>
            </a:r>
            <a:r>
              <a:rPr lang="nl-BE" dirty="0" err="1" smtClean="0"/>
              <a:t>Least</a:t>
            </a:r>
            <a:r>
              <a:rPr lang="nl-BE" dirty="0" smtClean="0"/>
              <a:t> Squares (PLS) </a:t>
            </a:r>
            <a:r>
              <a:rPr lang="nl-BE" dirty="0" smtClean="0"/>
              <a:t>model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Testen voorspellingsmodel op drie manieren</a:t>
            </a:r>
          </a:p>
          <a:p>
            <a:pPr marL="114300" indent="0">
              <a:lnSpc>
                <a:spcPct val="150000"/>
              </a:lnSpc>
              <a:buNone/>
            </a:pPr>
            <a:endParaRPr lang="nl-BE" dirty="0" smtClean="0"/>
          </a:p>
          <a:p>
            <a:pPr marL="114300" indent="0"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519</TotalTime>
  <Words>520</Words>
  <Application>Microsoft Office PowerPoint</Application>
  <PresentationFormat>Diavoorstelling (4:3)</PresentationFormat>
  <Paragraphs>256</Paragraphs>
  <Slides>22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Aangrenzend</vt:lpstr>
      <vt:lpstr>Near InfraRed Spectroscopy (NIRS), used as an alternative method for ‘wet analysis’ for the quantitative analysis of benzoic acid in a gel matrix. </vt:lpstr>
      <vt:lpstr>Doel onderzoek:</vt:lpstr>
      <vt:lpstr>NIRS</vt:lpstr>
      <vt:lpstr>Principe van NIRS</vt:lpstr>
      <vt:lpstr>NIRS toestel</vt:lpstr>
      <vt:lpstr>NIRS versus HPLC</vt:lpstr>
      <vt:lpstr>Chemometrics</vt:lpstr>
      <vt:lpstr>Het kwantitatief NIRS model</vt:lpstr>
      <vt:lpstr>Methodologie: praktisch</vt:lpstr>
      <vt:lpstr>Resultaten</vt:lpstr>
      <vt:lpstr>Resultaten</vt:lpstr>
      <vt:lpstr>Resultaten</vt:lpstr>
      <vt:lpstr>Resultaten</vt:lpstr>
      <vt:lpstr>Resultaten</vt:lpstr>
      <vt:lpstr>Resultaten</vt:lpstr>
      <vt:lpstr>Resultaten</vt:lpstr>
      <vt:lpstr>Resultaten</vt:lpstr>
      <vt:lpstr>Resultaten vier formulaties</vt:lpstr>
      <vt:lpstr>Conclusie</vt:lpstr>
      <vt:lpstr>Conclusie</vt:lpstr>
      <vt:lpstr>Conclusie</vt:lpstr>
      <vt:lpstr>Near InfraRed Spectroscopy (NIRS), used as an alternative method for ‘wet analysis’ for the quantitative analysis of benzoic acid in a gel matrix.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InfraRed Spectroscopy (NIRS), used as an alternative method for ‘wet analysis’ for the quantitative analysis of benzoic acid in a gel matrix.</dc:title>
  <dc:creator>Chrizz_D</dc:creator>
  <cp:lastModifiedBy>Gebruiker</cp:lastModifiedBy>
  <cp:revision>53</cp:revision>
  <dcterms:created xsi:type="dcterms:W3CDTF">2014-04-28T03:20:10Z</dcterms:created>
  <dcterms:modified xsi:type="dcterms:W3CDTF">2014-06-16T10:11:18Z</dcterms:modified>
</cp:coreProperties>
</file>