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9"/>
  </p:notesMasterIdLst>
  <p:handoutMasterIdLst>
    <p:handoutMasterId r:id="rId20"/>
  </p:handoutMasterIdLst>
  <p:sldIdLst>
    <p:sldId id="256" r:id="rId2"/>
    <p:sldId id="257" r:id="rId3"/>
    <p:sldId id="258" r:id="rId4"/>
    <p:sldId id="259" r:id="rId5"/>
    <p:sldId id="273" r:id="rId6"/>
    <p:sldId id="260" r:id="rId7"/>
    <p:sldId id="267" r:id="rId8"/>
    <p:sldId id="261" r:id="rId9"/>
    <p:sldId id="268" r:id="rId10"/>
    <p:sldId id="262" r:id="rId11"/>
    <p:sldId id="269" r:id="rId12"/>
    <p:sldId id="263" r:id="rId13"/>
    <p:sldId id="264" r:id="rId14"/>
    <p:sldId id="270" r:id="rId15"/>
    <p:sldId id="265" r:id="rId16"/>
    <p:sldId id="266" r:id="rId17"/>
    <p:sldId id="272" r:id="rId18"/>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00" autoAdjust="0"/>
    <p:restoredTop sz="79574" autoAdjust="0"/>
  </p:normalViewPr>
  <p:slideViewPr>
    <p:cSldViewPr>
      <p:cViewPr varScale="1">
        <p:scale>
          <a:sx n="58" d="100"/>
          <a:sy n="58" d="100"/>
        </p:scale>
        <p:origin x="-162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1C81E34-CBF3-4208-8239-B43F1C8A7C7D}" type="datetimeFigureOut">
              <a:rPr lang="nl-BE" smtClean="0"/>
              <a:t>16/06/2015</a:t>
            </a:fld>
            <a:endParaRPr lang="nl-B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CAEE0E-0C1C-49D7-9B4B-5410D66AF812}" type="slidenum">
              <a:rPr lang="nl-BE" smtClean="0"/>
              <a:t>‹#›</a:t>
            </a:fld>
            <a:endParaRPr lang="nl-BE"/>
          </a:p>
        </p:txBody>
      </p:sp>
    </p:spTree>
    <p:extLst>
      <p:ext uri="{BB962C8B-B14F-4D97-AF65-F5344CB8AC3E}">
        <p14:creationId xmlns:p14="http://schemas.microsoft.com/office/powerpoint/2010/main" val="1773672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4FF120-50C9-411A-A6D8-C9CFAF872626}" type="datetimeFigureOut">
              <a:rPr lang="nl-BE" smtClean="0"/>
              <a:t>16/06/2015</a:t>
            </a:fld>
            <a:endParaRPr lang="nl-B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228CEB-8DDB-4851-9B8D-08AF0597B4D1}" type="slidenum">
              <a:rPr lang="nl-BE" smtClean="0"/>
              <a:t>‹#›</a:t>
            </a:fld>
            <a:endParaRPr lang="nl-BE"/>
          </a:p>
        </p:txBody>
      </p:sp>
    </p:spTree>
    <p:extLst>
      <p:ext uri="{BB962C8B-B14F-4D97-AF65-F5344CB8AC3E}">
        <p14:creationId xmlns:p14="http://schemas.microsoft.com/office/powerpoint/2010/main" val="3411147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Hallo iedereen</a:t>
            </a:r>
          </a:p>
          <a:p>
            <a:r>
              <a:rPr lang="nl-BE" sz="1200" kern="1200" dirty="0" smtClean="0">
                <a:solidFill>
                  <a:schemeClr val="tx1"/>
                </a:solidFill>
                <a:effectLst/>
                <a:latin typeface="+mn-lt"/>
                <a:ea typeface="+mn-ea"/>
                <a:cs typeface="+mn-cs"/>
              </a:rPr>
              <a:t>Ik heb gedurende 15 weken stage gelopen aan de University of Helsinki in Finland, meer bepaald als deel van de Virus Group op het Department of Food Hygiene and Environmental Health.</a:t>
            </a:r>
          </a:p>
          <a:p>
            <a:r>
              <a:rPr lang="nl-BE" sz="1200" kern="1200" dirty="0" smtClean="0">
                <a:solidFill>
                  <a:schemeClr val="tx1"/>
                </a:solidFill>
                <a:effectLst/>
                <a:latin typeface="+mn-lt"/>
                <a:ea typeface="+mn-ea"/>
                <a:cs typeface="+mn-cs"/>
              </a:rPr>
              <a:t>De titel van mijn project was ‘De rol van het gewicht van het staal of de staalhoeveelheid in de detectie van norovirussen in oesters door gebruik van moleculaire technieken.’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a:t>
            </a:fld>
            <a:endParaRPr lang="nl-BE"/>
          </a:p>
        </p:txBody>
      </p:sp>
    </p:spTree>
    <p:extLst>
      <p:ext uri="{BB962C8B-B14F-4D97-AF65-F5344CB8AC3E}">
        <p14:creationId xmlns:p14="http://schemas.microsoft.com/office/powerpoint/2010/main" val="1256255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Als eerste werd steeds de RT-PCR inhibitie bepaald. Deze moest onder 75% zijn, anders kon de waarde niet aanvaard worden. </a:t>
            </a:r>
          </a:p>
          <a:p>
            <a:r>
              <a:rPr lang="nl-BE" sz="1200" kern="1200" dirty="0" smtClean="0">
                <a:solidFill>
                  <a:schemeClr val="tx1"/>
                </a:solidFill>
                <a:effectLst/>
                <a:latin typeface="+mn-lt"/>
                <a:ea typeface="+mn-ea"/>
                <a:cs typeface="+mn-cs"/>
              </a:rPr>
              <a:t>Indien de waarde was gefaald moest de 1:10 verdunning van het staal gebruikt worden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10</a:t>
            </a:fld>
            <a:endParaRPr lang="nl-BE"/>
          </a:p>
        </p:txBody>
      </p:sp>
    </p:spTree>
    <p:extLst>
      <p:ext uri="{BB962C8B-B14F-4D97-AF65-F5344CB8AC3E}">
        <p14:creationId xmlns:p14="http://schemas.microsoft.com/office/powerpoint/2010/main" val="753670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2 van de 24 stalen konden niet aanvaard worden voor GI, alsook 1 van de 23 voor GII.</a:t>
            </a:r>
          </a:p>
          <a:p>
            <a:r>
              <a:rPr lang="nl-BE" sz="1200" kern="1200" dirty="0" smtClean="0">
                <a:solidFill>
                  <a:schemeClr val="tx1"/>
                </a:solidFill>
                <a:effectLst/>
                <a:latin typeface="+mn-lt"/>
                <a:ea typeface="+mn-ea"/>
                <a:cs typeface="+mn-cs"/>
              </a:rPr>
              <a:t>Eigenlijk zijn enkel maar de eerste 19 stalen van belang, aangezien deze de originele stalen zijn. De stalen van 20 tot 24 zijn stalen waarvan de extractie opnieuw is uitgevoerd.</a:t>
            </a:r>
          </a:p>
          <a:p>
            <a:r>
              <a:rPr lang="nl-BE" sz="1200" kern="1200" dirty="0" smtClean="0">
                <a:solidFill>
                  <a:schemeClr val="tx1"/>
                </a:solidFill>
                <a:effectLst/>
                <a:latin typeface="+mn-lt"/>
                <a:ea typeface="+mn-ea"/>
                <a:cs typeface="+mn-cs"/>
              </a:rPr>
              <a:t>Er kan ook opgemerkt worden dat de 1-oester stalen (de groengekleurde vakjes) over het algemeen meer inhibitie vertonen dan de 5-oester stalen.</a:t>
            </a:r>
          </a:p>
          <a:p>
            <a:endParaRPr lang="nl-BE" dirty="0" smtClean="0">
              <a:sym typeface="Wingdings" panose="05000000000000000000" pitchFamily="2" charset="2"/>
            </a:endParaRPr>
          </a:p>
        </p:txBody>
      </p:sp>
      <p:sp>
        <p:nvSpPr>
          <p:cNvPr id="4" name="Slide Number Placeholder 3"/>
          <p:cNvSpPr>
            <a:spLocks noGrp="1"/>
          </p:cNvSpPr>
          <p:nvPr>
            <p:ph type="sldNum" sz="quarter" idx="10"/>
          </p:nvPr>
        </p:nvSpPr>
        <p:spPr/>
        <p:txBody>
          <a:bodyPr/>
          <a:lstStyle/>
          <a:p>
            <a:fld id="{D5228CEB-8DDB-4851-9B8D-08AF0597B4D1}" type="slidenum">
              <a:rPr lang="nl-BE" smtClean="0"/>
              <a:t>11</a:t>
            </a:fld>
            <a:endParaRPr lang="nl-BE"/>
          </a:p>
        </p:txBody>
      </p:sp>
    </p:spTree>
    <p:extLst>
      <p:ext uri="{BB962C8B-B14F-4D97-AF65-F5344CB8AC3E}">
        <p14:creationId xmlns:p14="http://schemas.microsoft.com/office/powerpoint/2010/main" val="979240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Vervolgens werd de efficiëntie van de extractie bepaald. Deze waarde moest steeds boven 1% zijn om aanvaard te worden.</a:t>
            </a:r>
          </a:p>
          <a:p>
            <a:r>
              <a:rPr lang="nl-BE" sz="1200" kern="1200" dirty="0" smtClean="0">
                <a:solidFill>
                  <a:schemeClr val="tx1"/>
                </a:solidFill>
                <a:effectLst/>
                <a:latin typeface="+mn-lt"/>
                <a:ea typeface="+mn-ea"/>
                <a:cs typeface="+mn-cs"/>
              </a:rPr>
              <a:t>2 van de 19 stalen waren niet aanvaardbaar, daarom werd de extractie opnieuw uitgevoerd met 5 stalen (2 van batch 3 en 7, 1 van batch 9)</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12</a:t>
            </a:fld>
            <a:endParaRPr lang="nl-BE"/>
          </a:p>
        </p:txBody>
      </p:sp>
    </p:spTree>
    <p:extLst>
      <p:ext uri="{BB962C8B-B14F-4D97-AF65-F5344CB8AC3E}">
        <p14:creationId xmlns:p14="http://schemas.microsoft.com/office/powerpoint/2010/main" val="38041711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Als laatste konden de positieve stalen eindelijk gekwantificeerd worden.</a:t>
            </a:r>
          </a:p>
          <a:p>
            <a:r>
              <a:rPr lang="nl-BE" sz="1200" kern="1200" dirty="0" smtClean="0">
                <a:solidFill>
                  <a:schemeClr val="tx1"/>
                </a:solidFill>
                <a:effectLst/>
                <a:latin typeface="+mn-lt"/>
                <a:ea typeface="+mn-ea"/>
                <a:cs typeface="+mn-cs"/>
              </a:rPr>
              <a:t>Er werden in totaal 19 positive stalen bekomen voor GI en 6 voor GII.</a:t>
            </a:r>
          </a:p>
          <a:p>
            <a:r>
              <a:rPr lang="nl-BE" sz="1200" kern="1200" dirty="0" smtClean="0">
                <a:solidFill>
                  <a:schemeClr val="tx1"/>
                </a:solidFill>
                <a:effectLst/>
                <a:latin typeface="+mn-lt"/>
                <a:ea typeface="+mn-ea"/>
                <a:cs typeface="+mn-cs"/>
              </a:rPr>
              <a:t>Als we enkel de originele stalen bekijken, komt dit neer op 14 van de 19  ofwel 74% voor GI en 3 van de 19 voor GII.</a:t>
            </a:r>
          </a:p>
          <a:p>
            <a:r>
              <a:rPr lang="nl-BE" sz="1200" kern="1200" dirty="0" smtClean="0">
                <a:solidFill>
                  <a:schemeClr val="tx1"/>
                </a:solidFill>
                <a:effectLst/>
                <a:latin typeface="+mn-lt"/>
                <a:ea typeface="+mn-ea"/>
                <a:cs typeface="+mn-cs"/>
              </a:rPr>
              <a:t>Deze drie stalen die positief waren, waren ook voor GI positief, er waren dus geen stalen enkel positief voor GII.</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13</a:t>
            </a:fld>
            <a:endParaRPr lang="nl-BE"/>
          </a:p>
        </p:txBody>
      </p:sp>
    </p:spTree>
    <p:extLst>
      <p:ext uri="{BB962C8B-B14F-4D97-AF65-F5344CB8AC3E}">
        <p14:creationId xmlns:p14="http://schemas.microsoft.com/office/powerpoint/2010/main" val="2639396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Wanneer we dan kijken naar de resultaten per batch, kunnen we zien dat elke batch positieve resultaten bekwam, behalve batch 1.</a:t>
            </a:r>
          </a:p>
          <a:p>
            <a:r>
              <a:rPr lang="nl-BE" sz="1200" kern="1200" dirty="0" smtClean="0">
                <a:solidFill>
                  <a:schemeClr val="tx1"/>
                </a:solidFill>
                <a:effectLst/>
                <a:latin typeface="+mn-lt"/>
                <a:ea typeface="+mn-ea"/>
                <a:cs typeface="+mn-cs"/>
              </a:rPr>
              <a:t>5 van de 14 GI positieven (of 36%) was afkomstig van de 1-oester stalen. Voor deze stalen was de extractie efficiëntie niet aanvaardbaar voor 1  staal en de inhibitie voor 2 stalen. De andere 9 positieven waren afkomstig van de 5-oester stalen.</a:t>
            </a:r>
          </a:p>
          <a:p>
            <a:r>
              <a:rPr lang="nl-BE" sz="1200" kern="1200" dirty="0" smtClean="0">
                <a:solidFill>
                  <a:schemeClr val="tx1"/>
                </a:solidFill>
                <a:effectLst/>
                <a:latin typeface="+mn-lt"/>
                <a:ea typeface="+mn-ea"/>
                <a:cs typeface="+mn-cs"/>
              </a:rPr>
              <a:t>Voor GII was slechts 1 van de 3 afkomstig van de 1-oester. Voor deze stalen waren zowel extractie efficiëntie als inhibitie aanvaardbaar. </a:t>
            </a:r>
            <a:endParaRPr lang="nl-B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5228CEB-8DDB-4851-9B8D-08AF0597B4D1}" type="slidenum">
              <a:rPr lang="nl-BE" smtClean="0"/>
              <a:t>14</a:t>
            </a:fld>
            <a:endParaRPr lang="nl-BE"/>
          </a:p>
        </p:txBody>
      </p:sp>
    </p:spTree>
    <p:extLst>
      <p:ext uri="{BB962C8B-B14F-4D97-AF65-F5344CB8AC3E}">
        <p14:creationId xmlns:p14="http://schemas.microsoft.com/office/powerpoint/2010/main" val="3057157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Na het bekijken van de resultaten kan er dus besloten worden dat de detectie van norovirussen zowel in stalen afkomstig van 1 oester, als van 5 oesters mogelijk is.</a:t>
            </a:r>
          </a:p>
          <a:p>
            <a:r>
              <a:rPr lang="nl-BE" sz="1200" kern="1200" dirty="0" smtClean="0">
                <a:solidFill>
                  <a:schemeClr val="tx1"/>
                </a:solidFill>
                <a:effectLst/>
                <a:latin typeface="+mn-lt"/>
                <a:ea typeface="+mn-ea"/>
                <a:cs typeface="+mn-cs"/>
              </a:rPr>
              <a:t>Op vlak van kwantificatie was de hoeveelheid detecteerbare genoom kopieën per gram lichtjes hoger in 1-oester stalen, waardoor je dus zou kunnen zeggen dat het beter is om aparte oesters te gebruiken om een goede detectie en kwantificatie uit te voeren, alhoewel er dan wel meer positieve resultaten waren voor 5-oester stalen.</a:t>
            </a:r>
          </a:p>
          <a:p>
            <a:r>
              <a:rPr lang="nl-BE" sz="1200" kern="1200" dirty="0" smtClean="0">
                <a:solidFill>
                  <a:schemeClr val="tx1"/>
                </a:solidFill>
                <a:effectLst/>
                <a:latin typeface="+mn-lt"/>
                <a:ea typeface="+mn-ea"/>
                <a:cs typeface="+mn-cs"/>
              </a:rPr>
              <a:t>Op vlak van inhibitie zou het dan weer beter zijn om meerdere oesters te gebruiken als staal, aangezien de inhibitie betere resultaten vertoonde in de 5-oester stalen.</a:t>
            </a:r>
          </a:p>
          <a:p>
            <a:r>
              <a:rPr lang="nl-BE" sz="1200" kern="1200" dirty="0" smtClean="0">
                <a:solidFill>
                  <a:schemeClr val="tx1"/>
                </a:solidFill>
                <a:effectLst/>
                <a:latin typeface="+mn-lt"/>
                <a:ea typeface="+mn-ea"/>
                <a:cs typeface="+mn-cs"/>
              </a:rPr>
              <a:t>Dit geldt ook voor de extractie efficiëntie, want ook hier werden betere resultaten bekomen bij de 5-oester stalen dan bij de 1-oester stalen.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15</a:t>
            </a:fld>
            <a:endParaRPr lang="nl-BE"/>
          </a:p>
        </p:txBody>
      </p:sp>
    </p:spTree>
    <p:extLst>
      <p:ext uri="{BB962C8B-B14F-4D97-AF65-F5344CB8AC3E}">
        <p14:creationId xmlns:p14="http://schemas.microsoft.com/office/powerpoint/2010/main" val="4097487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We hebben nu wel al een idee of de hoeveelheid van het staal iets uitmaakt, maar om nog een beter beeld hiervan te krijgen zou er toch nog meer onderzoek uitgevoerd moeten worden. </a:t>
            </a:r>
          </a:p>
          <a:p>
            <a:r>
              <a:rPr lang="nl-BE" sz="1200" kern="1200" dirty="0" smtClean="0">
                <a:solidFill>
                  <a:schemeClr val="tx1"/>
                </a:solidFill>
                <a:effectLst/>
                <a:latin typeface="+mn-lt"/>
                <a:ea typeface="+mn-ea"/>
                <a:cs typeface="+mn-cs"/>
              </a:rPr>
              <a:t>Zo zou een grotere hoeveelheid aan stalen gebruikt moeten worden, 60 oesters is namelijk heel weinig. Verder zou er ook rekening moeten gehouden worden met de periode van het jaar waarin de oesters geoogst worden. In de winterperiode is de concentratie aan norovirussen namelijk hoger dan in de zomer, wat ook een invloed zou kunnen hebben op de resultaten.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16</a:t>
            </a:fld>
            <a:endParaRPr lang="nl-BE"/>
          </a:p>
        </p:txBody>
      </p:sp>
    </p:spTree>
    <p:extLst>
      <p:ext uri="{BB962C8B-B14F-4D97-AF65-F5344CB8AC3E}">
        <p14:creationId xmlns:p14="http://schemas.microsoft.com/office/powerpoint/2010/main" val="33556141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Dit was mijn presentatie. </a:t>
            </a:r>
            <a:r>
              <a:rPr lang="nl-BE" sz="1200" kern="1200" smtClean="0">
                <a:solidFill>
                  <a:schemeClr val="tx1"/>
                </a:solidFill>
                <a:effectLst/>
                <a:latin typeface="+mn-lt"/>
                <a:ea typeface="+mn-ea"/>
                <a:cs typeface="+mn-cs"/>
              </a:rPr>
              <a:t>Ik dank</a:t>
            </a:r>
            <a:r>
              <a:rPr lang="nl-BE" sz="1200" kern="1200" baseline="0" smtClean="0">
                <a:solidFill>
                  <a:schemeClr val="tx1"/>
                </a:solidFill>
                <a:effectLst/>
                <a:latin typeface="+mn-lt"/>
                <a:ea typeface="+mn-ea"/>
                <a:cs typeface="+mn-cs"/>
              </a:rPr>
              <a:t> jullie </a:t>
            </a:r>
            <a:r>
              <a:rPr lang="nl-BE" sz="1200" kern="1200" smtClean="0">
                <a:solidFill>
                  <a:schemeClr val="tx1"/>
                </a:solidFill>
                <a:effectLst/>
                <a:latin typeface="+mn-lt"/>
                <a:ea typeface="+mn-ea"/>
                <a:cs typeface="+mn-cs"/>
              </a:rPr>
              <a:t>voor </a:t>
            </a:r>
            <a:r>
              <a:rPr lang="nl-BE" sz="1200" kern="1200" dirty="0" smtClean="0">
                <a:solidFill>
                  <a:schemeClr val="tx1"/>
                </a:solidFill>
                <a:effectLst/>
                <a:latin typeface="+mn-lt"/>
                <a:ea typeface="+mn-ea"/>
                <a:cs typeface="+mn-cs"/>
              </a:rPr>
              <a:t>jullie aandacht. Zijn er nog vragen?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17</a:t>
            </a:fld>
            <a:endParaRPr lang="nl-BE"/>
          </a:p>
        </p:txBody>
      </p:sp>
    </p:spTree>
    <p:extLst>
      <p:ext uri="{BB962C8B-B14F-4D97-AF65-F5344CB8AC3E}">
        <p14:creationId xmlns:p14="http://schemas.microsoft.com/office/powerpoint/2010/main" val="2529439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Als eerste zal ik kort een inleiding geven over waarom het onderzoek van belang kan zijn en wat de doelstellingen waren van het project.</a:t>
            </a:r>
          </a:p>
          <a:p>
            <a:r>
              <a:rPr lang="nl-BE" sz="1200" kern="1200" dirty="0" smtClean="0">
                <a:solidFill>
                  <a:schemeClr val="tx1"/>
                </a:solidFill>
                <a:effectLst/>
                <a:latin typeface="+mn-lt"/>
                <a:ea typeface="+mn-ea"/>
                <a:cs typeface="+mn-cs"/>
              </a:rPr>
              <a:t>Vervolgens zal ik het over de gebruikte methoden hebben. </a:t>
            </a:r>
          </a:p>
          <a:p>
            <a:r>
              <a:rPr lang="nl-BE" sz="1200" kern="1200" dirty="0" smtClean="0">
                <a:solidFill>
                  <a:schemeClr val="tx1"/>
                </a:solidFill>
                <a:effectLst/>
                <a:latin typeface="+mn-lt"/>
                <a:ea typeface="+mn-ea"/>
                <a:cs typeface="+mn-cs"/>
              </a:rPr>
              <a:t>Daarna zal ik de bekomen resultaten overlopen, en als laatste zal ik afsluiten met het formuleren van een besluit en het toekomsperspectief bespreken.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2</a:t>
            </a:fld>
            <a:endParaRPr lang="nl-BE"/>
          </a:p>
        </p:txBody>
      </p:sp>
    </p:spTree>
    <p:extLst>
      <p:ext uri="{BB962C8B-B14F-4D97-AF65-F5344CB8AC3E}">
        <p14:creationId xmlns:p14="http://schemas.microsoft.com/office/powerpoint/2010/main" val="2269588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In onze maatschappij wordt er tegenwoordig steeds meer vis gegeten. Dit is dan ook logisch aangezien vis een uitstekende bron is van proteïnen en allerlei andere essentiële nutriënten bevat.</a:t>
            </a:r>
          </a:p>
          <a:p>
            <a:r>
              <a:rPr lang="nl-BE" sz="1200" kern="1200" dirty="0" smtClean="0">
                <a:solidFill>
                  <a:schemeClr val="tx1"/>
                </a:solidFill>
                <a:effectLst/>
                <a:latin typeface="+mn-lt"/>
                <a:ea typeface="+mn-ea"/>
                <a:cs typeface="+mn-cs"/>
              </a:rPr>
              <a:t>Er wordt ook steeds vaker rauwe vis gegeten, denk maar aan sushi of oesters. </a:t>
            </a:r>
          </a:p>
          <a:p>
            <a:r>
              <a:rPr lang="nl-BE" sz="1200" kern="1200" dirty="0" smtClean="0">
                <a:solidFill>
                  <a:schemeClr val="tx1"/>
                </a:solidFill>
                <a:effectLst/>
                <a:latin typeface="+mn-lt"/>
                <a:ea typeface="+mn-ea"/>
                <a:cs typeface="+mn-cs"/>
              </a:rPr>
              <a:t>Maar dit is niet altijd zonder risico’s, rauwe oesters bijvoorbeeld, kunnen namelijk norovirussen bevatten. </a:t>
            </a:r>
          </a:p>
          <a:p>
            <a:r>
              <a:rPr lang="nl-BE" sz="1200" kern="1200" dirty="0" smtClean="0">
                <a:solidFill>
                  <a:schemeClr val="tx1"/>
                </a:solidFill>
                <a:effectLst/>
                <a:latin typeface="+mn-lt"/>
                <a:ea typeface="+mn-ea"/>
                <a:cs typeface="+mn-cs"/>
              </a:rPr>
              <a:t>Het norovirus is een virus dat gastroenteritis veroorzaakt en zorgt dan ook elk jaar voor verschillende uitbraken die gepaard gaan met miljoenen slachtoffers. Gastroenteritis is een kortdurende ontsteking van de maag en/ of de darmen met als voornaamste symptomen overgeven en diarree. </a:t>
            </a:r>
          </a:p>
          <a:p>
            <a:r>
              <a:rPr lang="nl-BE" sz="1200" kern="1200" dirty="0" smtClean="0">
                <a:solidFill>
                  <a:schemeClr val="tx1"/>
                </a:solidFill>
                <a:effectLst/>
                <a:latin typeface="+mn-lt"/>
                <a:ea typeface="+mn-ea"/>
                <a:cs typeface="+mn-cs"/>
              </a:rPr>
              <a:t>Er moet wel vermeld worden dat norovirussen zich niet alleen in oesters kunnen bevinden, zo kunnen ze ook overgedragen worden op mensen en ziekte veroorzaken via bessen, oppervlakken of afvalwater.</a:t>
            </a:r>
          </a:p>
          <a:p>
            <a:r>
              <a:rPr lang="nl-BE" sz="1200" kern="1200" dirty="0" smtClean="0">
                <a:solidFill>
                  <a:schemeClr val="tx1"/>
                </a:solidFill>
                <a:effectLst/>
                <a:latin typeface="+mn-lt"/>
                <a:ea typeface="+mn-ea"/>
                <a:cs typeface="+mn-cs"/>
              </a:rPr>
              <a:t>Het doel van het project was dus om rauwe oesters te analyseren op de aanwezigheid van norovirussen.</a:t>
            </a:r>
          </a:p>
          <a:p>
            <a:r>
              <a:rPr lang="nl-BE" sz="1200" kern="1200" dirty="0" smtClean="0">
                <a:solidFill>
                  <a:schemeClr val="tx1"/>
                </a:solidFill>
                <a:effectLst/>
                <a:latin typeface="+mn-lt"/>
                <a:ea typeface="+mn-ea"/>
                <a:cs typeface="+mn-cs"/>
              </a:rPr>
              <a:t>De positieve stalen werden ook gekwantificeerd en aan de hand van deze detectie werd dan bepaald of de staalhoeveelheid, of het gewicht van het staal een invloed had op de analyses.</a:t>
            </a:r>
          </a:p>
          <a:p>
            <a:endParaRPr lang="nl-BE" baseline="0" dirty="0" smtClean="0"/>
          </a:p>
        </p:txBody>
      </p:sp>
      <p:sp>
        <p:nvSpPr>
          <p:cNvPr id="4" name="Slide Number Placeholder 3"/>
          <p:cNvSpPr>
            <a:spLocks noGrp="1"/>
          </p:cNvSpPr>
          <p:nvPr>
            <p:ph type="sldNum" sz="quarter" idx="10"/>
          </p:nvPr>
        </p:nvSpPr>
        <p:spPr/>
        <p:txBody>
          <a:bodyPr/>
          <a:lstStyle/>
          <a:p>
            <a:fld id="{D5228CEB-8DDB-4851-9B8D-08AF0597B4D1}" type="slidenum">
              <a:rPr lang="nl-BE" smtClean="0"/>
              <a:t>3</a:t>
            </a:fld>
            <a:endParaRPr lang="nl-BE"/>
          </a:p>
        </p:txBody>
      </p:sp>
    </p:spTree>
    <p:extLst>
      <p:ext uri="{BB962C8B-B14F-4D97-AF65-F5344CB8AC3E}">
        <p14:creationId xmlns:p14="http://schemas.microsoft.com/office/powerpoint/2010/main" val="3122183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10 batches van telkens 6 oesters werden steeds verdeeld in 2 delen waarbij 1 deel bestond uit 5 oesters (die dan als 1 geheel werden onderzocht) en het andere deel uit slechts 1 oester. Dit om een vergelijking te kunnen maken tussen de twee staalhoeveelheden.</a:t>
            </a:r>
          </a:p>
          <a:p>
            <a:r>
              <a:rPr lang="nl-BE" sz="1200" kern="1200" dirty="0" smtClean="0">
                <a:solidFill>
                  <a:schemeClr val="tx1"/>
                </a:solidFill>
                <a:effectLst/>
                <a:latin typeface="+mn-lt"/>
                <a:ea typeface="+mn-ea"/>
                <a:cs typeface="+mn-cs"/>
              </a:rPr>
              <a:t>Als eerste werd een virus extractie uitgevoerd om de virussen te isoleren uit de oesters zelf. </a:t>
            </a:r>
          </a:p>
          <a:p>
            <a:r>
              <a:rPr lang="nl-BE" sz="1200" kern="1200" dirty="0" smtClean="0">
                <a:solidFill>
                  <a:schemeClr val="tx1"/>
                </a:solidFill>
                <a:effectLst/>
                <a:latin typeface="+mn-lt"/>
                <a:ea typeface="+mn-ea"/>
                <a:cs typeface="+mn-cs"/>
              </a:rPr>
              <a:t>Vervolgens werd een RNA extractie uitgevoerd om de nucleïnezuren uit de virussen te halen</a:t>
            </a:r>
          </a:p>
          <a:p>
            <a:r>
              <a:rPr lang="nl-BE" sz="1200" kern="1200" dirty="0" smtClean="0">
                <a:solidFill>
                  <a:schemeClr val="tx1"/>
                </a:solidFill>
                <a:effectLst/>
                <a:latin typeface="+mn-lt"/>
                <a:ea typeface="+mn-ea"/>
                <a:cs typeface="+mn-cs"/>
              </a:rPr>
              <a:t>Als laatste werd dan een RT-qPCR uitgevoerd om de geëxtraheerde nucleïnezuren te kunnen vermeerderen en uiteindelijk dan ook te kwantificeren.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4</a:t>
            </a:fld>
            <a:endParaRPr lang="nl-BE"/>
          </a:p>
        </p:txBody>
      </p:sp>
    </p:spTree>
    <p:extLst>
      <p:ext uri="{BB962C8B-B14F-4D97-AF65-F5344CB8AC3E}">
        <p14:creationId xmlns:p14="http://schemas.microsoft.com/office/powerpoint/2010/main" val="690938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De oesters die gebruikt werden waren crassostrea gigas, ofwel Japanse oesters, geïmporteerd uit Frankrijk. Gedurende 10 weken werd elke week een batch van 6 oesters geleverd. Er werden dus in totaal 10 batches of 60 oesters onderzocht.</a:t>
            </a:r>
          </a:p>
          <a:p>
            <a:r>
              <a:rPr lang="nl-BE" sz="1200" kern="1200" dirty="0" smtClean="0">
                <a:solidFill>
                  <a:schemeClr val="tx1"/>
                </a:solidFill>
                <a:effectLst/>
                <a:latin typeface="+mn-lt"/>
                <a:ea typeface="+mn-ea"/>
                <a:cs typeface="+mn-cs"/>
              </a:rPr>
              <a:t>Om de mogelijks aanwezige virussen te isoleren werd gebruik gemaakt van de spijsverteringsklier van de oester. Dit omdat de oester een filtervoeder is en alles wat hij uit het water opneemt, zoals plankton en dus ook eventueel norovirussen, in deze klier terechtkomt. </a:t>
            </a:r>
          </a:p>
          <a:p>
            <a:r>
              <a:rPr lang="nl-BE" sz="1200" kern="1200" dirty="0" smtClean="0">
                <a:solidFill>
                  <a:schemeClr val="tx1"/>
                </a:solidFill>
                <a:effectLst/>
                <a:latin typeface="+mn-lt"/>
                <a:ea typeface="+mn-ea"/>
                <a:cs typeface="+mn-cs"/>
              </a:rPr>
              <a:t>De klieren van de 5 oesters werden dus samengevoegd en als 1 geheel onderzocht.</a:t>
            </a:r>
          </a:p>
          <a:p>
            <a:r>
              <a:rPr lang="nl-BE" sz="1200" kern="1200" dirty="0" smtClean="0">
                <a:solidFill>
                  <a:schemeClr val="tx1"/>
                </a:solidFill>
                <a:effectLst/>
                <a:latin typeface="+mn-lt"/>
                <a:ea typeface="+mn-ea"/>
                <a:cs typeface="+mn-cs"/>
              </a:rPr>
              <a:t>Aan beide stalen werd mengo virus toegevoegd om achteraf de extractie efficiëntie te kunnen bepalen. Verder werd er ook nog een proteinase K oplossing toegevoegd waarna nog een incubatie en centrifugatie volgden.</a:t>
            </a:r>
          </a:p>
          <a:p>
            <a:r>
              <a:rPr lang="nl-BE" sz="1200" kern="1200" dirty="0" smtClean="0">
                <a:solidFill>
                  <a:schemeClr val="tx1"/>
                </a:solidFill>
                <a:effectLst/>
                <a:latin typeface="+mn-lt"/>
                <a:ea typeface="+mn-ea"/>
                <a:cs typeface="+mn-cs"/>
              </a:rPr>
              <a:t>Er werd gedurende het hele proces ook een proces controle meegenomen die bestond uit het mengo virus en de proteinase K oplossing. Deze controle onderging alle zelfde stappen als de stalen. </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5</a:t>
            </a:fld>
            <a:endParaRPr lang="nl-BE"/>
          </a:p>
        </p:txBody>
      </p:sp>
    </p:spTree>
    <p:extLst>
      <p:ext uri="{BB962C8B-B14F-4D97-AF65-F5344CB8AC3E}">
        <p14:creationId xmlns:p14="http://schemas.microsoft.com/office/powerpoint/2010/main" val="1094447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Vervolgens werd een RNA extractie uitgevoerd. Hiervoor werd gebruik gemaakt van het supernatans dat bekomen werd bij de vorige stap en werd toegevoegd aan een lysisbuffer.</a:t>
            </a:r>
          </a:p>
          <a:p>
            <a:r>
              <a:rPr lang="nl-BE" sz="1200" kern="1200" dirty="0" smtClean="0">
                <a:solidFill>
                  <a:schemeClr val="tx1"/>
                </a:solidFill>
                <a:effectLst/>
                <a:latin typeface="+mn-lt"/>
                <a:ea typeface="+mn-ea"/>
                <a:cs typeface="+mn-cs"/>
              </a:rPr>
              <a:t>Voor de extractie werd gebruik gemaakt van een NucliSENS miniMAG extraction machine plus bijhorende reagentia. Dit is een techniek om nucleïnezuren te extraheren met behulp van magnetische beads of bolletjes die omgeven zijn door een silica laagje.</a:t>
            </a:r>
          </a:p>
          <a:p>
            <a:endParaRPr lang="nl-BE" baseline="0" dirty="0" smtClean="0"/>
          </a:p>
        </p:txBody>
      </p:sp>
      <p:sp>
        <p:nvSpPr>
          <p:cNvPr id="4" name="Slide Number Placeholder 3"/>
          <p:cNvSpPr>
            <a:spLocks noGrp="1"/>
          </p:cNvSpPr>
          <p:nvPr>
            <p:ph type="sldNum" sz="quarter" idx="10"/>
          </p:nvPr>
        </p:nvSpPr>
        <p:spPr/>
        <p:txBody>
          <a:bodyPr/>
          <a:lstStyle/>
          <a:p>
            <a:fld id="{D5228CEB-8DDB-4851-9B8D-08AF0597B4D1}" type="slidenum">
              <a:rPr lang="nl-BE" smtClean="0"/>
              <a:t>6</a:t>
            </a:fld>
            <a:endParaRPr lang="nl-BE"/>
          </a:p>
        </p:txBody>
      </p:sp>
    </p:spTree>
    <p:extLst>
      <p:ext uri="{BB962C8B-B14F-4D97-AF65-F5344CB8AC3E}">
        <p14:creationId xmlns:p14="http://schemas.microsoft.com/office/powerpoint/2010/main" val="977774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Aan het supernatans en de lysisbuffer werden dus van die magnetische beads toegevoegd. Hierna volgden er verschillende wasstappen met verschillende wasbuffers.</a:t>
            </a:r>
          </a:p>
          <a:p>
            <a:r>
              <a:rPr lang="nl-BE" sz="1200" kern="1200" dirty="0" smtClean="0">
                <a:solidFill>
                  <a:schemeClr val="tx1"/>
                </a:solidFill>
                <a:effectLst/>
                <a:latin typeface="+mn-lt"/>
                <a:ea typeface="+mn-ea"/>
                <a:cs typeface="+mn-cs"/>
              </a:rPr>
              <a:t>Tussendoor werd dit alles steeds op het toestel met magnetische wand geplaatst om de beads de kans te geven om te mengen met de aanwezige nucleïnezuren.</a:t>
            </a:r>
          </a:p>
          <a:p>
            <a:r>
              <a:rPr lang="nl-BE" sz="1200" kern="1200" dirty="0" smtClean="0">
                <a:solidFill>
                  <a:schemeClr val="tx1"/>
                </a:solidFill>
                <a:effectLst/>
                <a:latin typeface="+mn-lt"/>
                <a:ea typeface="+mn-ea"/>
                <a:cs typeface="+mn-cs"/>
              </a:rPr>
              <a:t>Als laatste werd een elutiebuffer toegevoegd waarin de nucleïnezuren werden gelueerd en afgescheiden werden van de magnetische beads.</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7</a:t>
            </a:fld>
            <a:endParaRPr lang="nl-BE"/>
          </a:p>
        </p:txBody>
      </p:sp>
    </p:spTree>
    <p:extLst>
      <p:ext uri="{BB962C8B-B14F-4D97-AF65-F5344CB8AC3E}">
        <p14:creationId xmlns:p14="http://schemas.microsoft.com/office/powerpoint/2010/main" val="2145206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Nadat de aanwezige nucleïnezuren geëxtraheerd waren, werd een RT-qPCR uitgevoerd.</a:t>
            </a:r>
          </a:p>
          <a:p>
            <a:r>
              <a:rPr lang="nl-BE" sz="1200" kern="1200" dirty="0" smtClean="0">
                <a:solidFill>
                  <a:schemeClr val="tx1"/>
                </a:solidFill>
                <a:effectLst/>
                <a:latin typeface="+mn-lt"/>
                <a:ea typeface="+mn-ea"/>
                <a:cs typeface="+mn-cs"/>
              </a:rPr>
              <a:t>Het ging om een one-step PCR, wat wil zeggen dat de reverse transcriptase stap en de PCR reactie in 1 en dezelfde tube doorgaan.</a:t>
            </a:r>
          </a:p>
          <a:p>
            <a:r>
              <a:rPr lang="nl-BE" sz="1200" kern="1200" dirty="0" smtClean="0">
                <a:solidFill>
                  <a:schemeClr val="tx1"/>
                </a:solidFill>
                <a:effectLst/>
                <a:latin typeface="+mn-lt"/>
                <a:ea typeface="+mn-ea"/>
                <a:cs typeface="+mn-cs"/>
              </a:rPr>
              <a:t>In RT-PCR wordt het aanwezige RNA eerst omgezet tot complementary DNA of cDNA mbv het reverse transcriptase enzym.</a:t>
            </a:r>
          </a:p>
          <a:p>
            <a:r>
              <a:rPr lang="nl-BE" sz="1200" kern="1200" dirty="0" smtClean="0">
                <a:solidFill>
                  <a:schemeClr val="tx1"/>
                </a:solidFill>
                <a:effectLst/>
                <a:latin typeface="+mn-lt"/>
                <a:ea typeface="+mn-ea"/>
                <a:cs typeface="+mn-cs"/>
              </a:rPr>
              <a:t>Vervolgens wordt dit cDNA in 3 opeenvolgende stappen exponentieel geamplificeerd.</a:t>
            </a:r>
          </a:p>
          <a:p>
            <a:r>
              <a:rPr lang="nl-BE" sz="1200" kern="1200" dirty="0" smtClean="0">
                <a:solidFill>
                  <a:schemeClr val="tx1"/>
                </a:solidFill>
                <a:effectLst/>
                <a:latin typeface="+mn-lt"/>
                <a:ea typeface="+mn-ea"/>
                <a:cs typeface="+mn-cs"/>
              </a:rPr>
              <a:t>Eerst wordt het dubbelstrengige cDNA enkelstrengig gemaakt door de temperatuur naar 95°C te brengen.</a:t>
            </a:r>
          </a:p>
          <a:p>
            <a:r>
              <a:rPr lang="nl-BE" sz="1200" kern="1200" dirty="0" smtClean="0">
                <a:solidFill>
                  <a:schemeClr val="tx1"/>
                </a:solidFill>
                <a:effectLst/>
                <a:latin typeface="+mn-lt"/>
                <a:ea typeface="+mn-ea"/>
                <a:cs typeface="+mn-cs"/>
              </a:rPr>
              <a:t>Vervolgens wordt de temperatuur verlaagd tot 60°C zodat de primers zich kunnen binden op het gen van interest.</a:t>
            </a:r>
          </a:p>
          <a:p>
            <a:r>
              <a:rPr lang="nl-BE" sz="1200" kern="1200" dirty="0" smtClean="0">
                <a:solidFill>
                  <a:schemeClr val="tx1"/>
                </a:solidFill>
                <a:effectLst/>
                <a:latin typeface="+mn-lt"/>
                <a:ea typeface="+mn-ea"/>
                <a:cs typeface="+mn-cs"/>
              </a:rPr>
              <a:t>Als laatste wordt de temperatuur opnieuw verhoogd, tot 72°C deze keer, aangezien dit de ideale temperatuur is voor het polymerase enzym om zijn werking uit te voeren en dus de streng vanaf de primer te verlengen.</a:t>
            </a:r>
          </a:p>
          <a:p>
            <a:r>
              <a:rPr lang="nl-BE" sz="1200" kern="1200" dirty="0" smtClean="0">
                <a:solidFill>
                  <a:schemeClr val="tx1"/>
                </a:solidFill>
                <a:effectLst/>
                <a:latin typeface="+mn-lt"/>
                <a:ea typeface="+mn-ea"/>
                <a:cs typeface="+mn-cs"/>
              </a:rPr>
              <a:t>De q in RT-qPCR slaat op het feit dat het om een real-time PCR ging en dus de amplificatie gevolgd kan worden tijdens de run, waardoor er achteraf geen gelelektroforese nodig is. Dit gebeurde aan de hand van fluorescent gelabelde probes die aan de PCR run werden toegevoegd.</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8</a:t>
            </a:fld>
            <a:endParaRPr lang="nl-BE"/>
          </a:p>
        </p:txBody>
      </p:sp>
    </p:spTree>
    <p:extLst>
      <p:ext uri="{BB962C8B-B14F-4D97-AF65-F5344CB8AC3E}">
        <p14:creationId xmlns:p14="http://schemas.microsoft.com/office/powerpoint/2010/main" val="3337453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kern="1200" dirty="0" smtClean="0">
                <a:solidFill>
                  <a:schemeClr val="tx1"/>
                </a:solidFill>
                <a:effectLst/>
                <a:latin typeface="+mn-lt"/>
                <a:ea typeface="+mn-ea"/>
                <a:cs typeface="+mn-cs"/>
              </a:rPr>
              <a:t>Er werden voor elke batch 3 types PCR uitgevoerd, namelijk een mengo virus PCR, een norovirus GI en een norovirus GII PCR, waarbij GI en GII op 2 verschillende genotypes slaan van het virus.</a:t>
            </a:r>
          </a:p>
          <a:p>
            <a:r>
              <a:rPr lang="nl-BE" sz="1200" kern="1200" dirty="0" smtClean="0">
                <a:solidFill>
                  <a:schemeClr val="tx1"/>
                </a:solidFill>
                <a:effectLst/>
                <a:latin typeface="+mn-lt"/>
                <a:ea typeface="+mn-ea"/>
                <a:cs typeface="+mn-cs"/>
              </a:rPr>
              <a:t>Elke PCR werd uitgevoerd met zijn eigen specifieke primers en probes.</a:t>
            </a:r>
          </a:p>
          <a:p>
            <a:r>
              <a:rPr lang="nl-BE" sz="1200" kern="1200" dirty="0" smtClean="0">
                <a:solidFill>
                  <a:schemeClr val="tx1"/>
                </a:solidFill>
                <a:effectLst/>
                <a:latin typeface="+mn-lt"/>
                <a:ea typeface="+mn-ea"/>
                <a:cs typeface="+mn-cs"/>
              </a:rPr>
              <a:t>Er werd gebruik gemaakt van het programma ILS15 op een Rotor Gene toestel. Speciaal aan dit programma is dat er nog een tweede activatie nodig is, namelijk gedurende 15 minuten op 95°C.</a:t>
            </a:r>
          </a:p>
          <a:p>
            <a:r>
              <a:rPr lang="nl-BE" sz="1200" kern="1200" dirty="0" smtClean="0">
                <a:solidFill>
                  <a:schemeClr val="tx1"/>
                </a:solidFill>
                <a:effectLst/>
                <a:latin typeface="+mn-lt"/>
                <a:ea typeface="+mn-ea"/>
                <a:cs typeface="+mn-cs"/>
              </a:rPr>
              <a:t>In elke run werd ook een verdunningsreeks van dsDNA of double stranded DNA toegevoegd, om achteraf de positieve stalen te kunnen kwantificeren.</a:t>
            </a:r>
          </a:p>
          <a:p>
            <a:r>
              <a:rPr lang="nl-BE" sz="1200" kern="1200" dirty="0" smtClean="0">
                <a:solidFill>
                  <a:schemeClr val="tx1"/>
                </a:solidFill>
                <a:effectLst/>
                <a:latin typeface="+mn-lt"/>
                <a:ea typeface="+mn-ea"/>
                <a:cs typeface="+mn-cs"/>
              </a:rPr>
              <a:t>Er werd ook aan enkele tubes EC RNA of external control RNA toegevoegd, om de inhibitie na te gaan.</a:t>
            </a:r>
          </a:p>
          <a:p>
            <a:endParaRPr lang="nl-BE" dirty="0"/>
          </a:p>
        </p:txBody>
      </p:sp>
      <p:sp>
        <p:nvSpPr>
          <p:cNvPr id="4" name="Slide Number Placeholder 3"/>
          <p:cNvSpPr>
            <a:spLocks noGrp="1"/>
          </p:cNvSpPr>
          <p:nvPr>
            <p:ph type="sldNum" sz="quarter" idx="10"/>
          </p:nvPr>
        </p:nvSpPr>
        <p:spPr/>
        <p:txBody>
          <a:bodyPr/>
          <a:lstStyle/>
          <a:p>
            <a:fld id="{D5228CEB-8DDB-4851-9B8D-08AF0597B4D1}" type="slidenum">
              <a:rPr lang="nl-BE" smtClean="0"/>
              <a:t>9</a:t>
            </a:fld>
            <a:endParaRPr lang="nl-BE"/>
          </a:p>
        </p:txBody>
      </p:sp>
    </p:spTree>
    <p:extLst>
      <p:ext uri="{BB962C8B-B14F-4D97-AF65-F5344CB8AC3E}">
        <p14:creationId xmlns:p14="http://schemas.microsoft.com/office/powerpoint/2010/main" val="1056619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5486401"/>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3852864"/>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nl-BE" smtClean="0"/>
              <a:t>17/06/2015</a:t>
            </a:r>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nl-BE" smtClean="0"/>
              <a:t>17/06/2015</a:t>
            </a:r>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nl-BE" smtClean="0"/>
              <a:t>17/06/2015</a:t>
            </a:r>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nl-BE" smtClean="0"/>
              <a:t>17/06/2015</a:t>
            </a:r>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53D8D221-276E-452B-9EC0-1CD0B8F2756C}" type="slidenum">
              <a:rPr lang="nl-BE" smtClean="0"/>
              <a:t>‹#›</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1"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nl-BE" smtClean="0"/>
              <a:t>17/06/2015</a:t>
            </a:r>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53D8D221-276E-452B-9EC0-1CD0B8F2756C}" type="slidenum">
              <a:rPr lang="nl-BE" smtClean="0"/>
              <a:t>‹#›</a:t>
            </a:fld>
            <a:endParaRPr lang="nl-BE"/>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r>
              <a:rPr lang="nl-BE" smtClean="0"/>
              <a:t>17/06/2015</a:t>
            </a:r>
            <a:endParaRPr lang="nl-BE"/>
          </a:p>
        </p:txBody>
      </p:sp>
      <p:sp>
        <p:nvSpPr>
          <p:cNvPr id="9" name="Slide Number Placeholder 8"/>
          <p:cNvSpPr>
            <a:spLocks noGrp="1"/>
          </p:cNvSpPr>
          <p:nvPr>
            <p:ph type="sldNum" sz="quarter" idx="11"/>
          </p:nvPr>
        </p:nvSpPr>
        <p:spPr/>
        <p:txBody>
          <a:bodyPr/>
          <a:lstStyle/>
          <a:p>
            <a:fld id="{53D8D221-276E-452B-9EC0-1CD0B8F2756C}" type="slidenum">
              <a:rPr lang="nl-BE" smtClean="0"/>
              <a:t>‹#›</a:t>
            </a:fld>
            <a:endParaRPr lang="nl-BE"/>
          </a:p>
        </p:txBody>
      </p:sp>
      <p:sp>
        <p:nvSpPr>
          <p:cNvPr id="10" name="Footer Placeholder 9"/>
          <p:cNvSpPr>
            <a:spLocks noGrp="1"/>
          </p:cNvSpPr>
          <p:nvPr>
            <p:ph type="ftr" sz="quarter" idx="12"/>
          </p:nvPr>
        </p:nvSpPr>
        <p:spPr/>
        <p:txBody>
          <a:bodyPr/>
          <a:lstStyle/>
          <a:p>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3D8D221-276E-452B-9EC0-1CD0B8F2756C}" type="slidenum">
              <a:rPr lang="nl-BE" smtClean="0"/>
              <a:t>‹#›</a:t>
            </a:fld>
            <a:endParaRPr lang="nl-BE"/>
          </a:p>
        </p:txBody>
      </p:sp>
      <p:sp>
        <p:nvSpPr>
          <p:cNvPr id="5" name="Footer Placeholder 4"/>
          <p:cNvSpPr>
            <a:spLocks noGrp="1"/>
          </p:cNvSpPr>
          <p:nvPr>
            <p:ph type="ftr" sz="quarter" idx="3"/>
          </p:nvPr>
        </p:nvSpPr>
        <p:spPr>
          <a:xfrm rot="16200000">
            <a:off x="7586912"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nl-BE"/>
          </a:p>
        </p:txBody>
      </p:sp>
      <p:sp>
        <p:nvSpPr>
          <p:cNvPr id="4" name="Date Placeholder 3"/>
          <p:cNvSpPr>
            <a:spLocks noGrp="1"/>
          </p:cNvSpPr>
          <p:nvPr>
            <p:ph type="dt" sz="half" idx="2"/>
          </p:nvPr>
        </p:nvSpPr>
        <p:spPr>
          <a:xfrm rot="16200000">
            <a:off x="7551353" y="1645920"/>
            <a:ext cx="2438399" cy="365760"/>
          </a:xfrm>
          <a:prstGeom prst="rect">
            <a:avLst/>
          </a:prstGeom>
        </p:spPr>
        <p:txBody>
          <a:bodyPr vert="horz" lIns="91440" tIns="45720" rIns="91440" bIns="45720" rtlCol="0" anchor="ctr"/>
          <a:lstStyle>
            <a:lvl1pPr algn="l">
              <a:defRPr sz="1200">
                <a:solidFill>
                  <a:schemeClr val="bg2"/>
                </a:solidFill>
              </a:defRPr>
            </a:lvl1pPr>
          </a:lstStyle>
          <a:p>
            <a:r>
              <a:rPr lang="nl-BE" smtClean="0"/>
              <a:t>17/06/2015</a:t>
            </a:r>
            <a:endParaRPr lang="nl-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628801"/>
            <a:ext cx="7543800" cy="2593975"/>
          </a:xfrm>
        </p:spPr>
        <p:txBody>
          <a:bodyPr/>
          <a:lstStyle/>
          <a:p>
            <a:r>
              <a:rPr lang="nl-BE" sz="4800" dirty="0" smtClean="0"/>
              <a:t>Role of the sample weight in norovirus detection in oysters by using molecular techniques</a:t>
            </a:r>
            <a:endParaRPr lang="nl-BE" sz="4800" dirty="0"/>
          </a:p>
        </p:txBody>
      </p:sp>
      <p:sp>
        <p:nvSpPr>
          <p:cNvPr id="3" name="Subtitle 2"/>
          <p:cNvSpPr>
            <a:spLocks noGrp="1"/>
          </p:cNvSpPr>
          <p:nvPr>
            <p:ph type="subTitle" idx="1"/>
          </p:nvPr>
        </p:nvSpPr>
        <p:spPr>
          <a:xfrm>
            <a:off x="251520" y="5085184"/>
            <a:ext cx="6461760" cy="1354832"/>
          </a:xfrm>
        </p:spPr>
        <p:txBody>
          <a:bodyPr>
            <a:normAutofit fontScale="92500" lnSpcReduction="10000"/>
          </a:bodyPr>
          <a:lstStyle/>
          <a:p>
            <a:r>
              <a:rPr lang="nl-BE" dirty="0" smtClean="0"/>
              <a:t>Student: Noor Meersseman</a:t>
            </a:r>
          </a:p>
          <a:p>
            <a:r>
              <a:rPr lang="nl-BE" dirty="0" smtClean="0"/>
              <a:t>Work placement employer: Leena Maunula</a:t>
            </a:r>
          </a:p>
          <a:p>
            <a:r>
              <a:rPr lang="nl-BE" dirty="0" smtClean="0"/>
              <a:t>Work placement mentor: Kirsi Söderberg</a:t>
            </a:r>
          </a:p>
          <a:p>
            <a:r>
              <a:rPr lang="nl-BE" dirty="0" smtClean="0"/>
              <a:t>Work placement supervisor: Griet Vanbillemont</a:t>
            </a:r>
            <a:endParaRPr lang="nl-BE" dirty="0"/>
          </a:p>
        </p:txBody>
      </p:sp>
      <p:pic>
        <p:nvPicPr>
          <p:cNvPr id="1026" name="Picture 2" descr="http://upload.wikimedia.org/wikipedia/en/thumb/8/84/University_of_Helsinki.svg/180px-University_of_Helsinki.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7" y="3938879"/>
            <a:ext cx="2218556" cy="236646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3" y="86804"/>
            <a:ext cx="2088232" cy="915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8274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3"/>
            </a:pPr>
            <a:r>
              <a:rPr lang="nl-BE" dirty="0" smtClean="0"/>
              <a:t>Results</a:t>
            </a:r>
            <a:endParaRPr lang="nl-BE" dirty="0"/>
          </a:p>
        </p:txBody>
      </p:sp>
      <p:sp>
        <p:nvSpPr>
          <p:cNvPr id="3" name="Content Placeholder 2"/>
          <p:cNvSpPr>
            <a:spLocks noGrp="1"/>
          </p:cNvSpPr>
          <p:nvPr>
            <p:ph idx="1"/>
          </p:nvPr>
        </p:nvSpPr>
        <p:spPr/>
        <p:txBody>
          <a:bodyPr/>
          <a:lstStyle/>
          <a:p>
            <a:pPr marL="114300" indent="0">
              <a:buNone/>
            </a:pPr>
            <a:r>
              <a:rPr lang="nl-BE" sz="3000" dirty="0" smtClean="0"/>
              <a:t>3.1 RT-PCR inhibition</a:t>
            </a:r>
          </a:p>
          <a:p>
            <a:r>
              <a:rPr lang="nl-BE" dirty="0" smtClean="0"/>
              <a:t>Sample + EC RNA C</a:t>
            </a:r>
            <a:r>
              <a:rPr lang="nl-BE" baseline="-25000" dirty="0" smtClean="0"/>
              <a:t>t</a:t>
            </a:r>
            <a:r>
              <a:rPr lang="nl-BE" dirty="0" smtClean="0"/>
              <a:t> values</a:t>
            </a:r>
          </a:p>
          <a:p>
            <a:r>
              <a:rPr lang="nl-BE" dirty="0" smtClean="0"/>
              <a:t>Above 75% = Fail </a:t>
            </a:r>
          </a:p>
          <a:p>
            <a:endParaRPr lang="nl-BE" dirty="0" smtClean="0"/>
          </a:p>
          <a:p>
            <a:pPr marL="114300" indent="0">
              <a:buNone/>
            </a:pPr>
            <a:endParaRPr lang="nl-BE" sz="3000" dirty="0" smtClean="0"/>
          </a:p>
          <a:p>
            <a:pPr marL="114300" indent="0">
              <a:buNone/>
            </a:pP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10</a:t>
            </a:fld>
            <a:endParaRPr lang="nl-BE"/>
          </a:p>
        </p:txBody>
      </p:sp>
    </p:spTree>
    <p:extLst>
      <p:ext uri="{BB962C8B-B14F-4D97-AF65-F5344CB8AC3E}">
        <p14:creationId xmlns:p14="http://schemas.microsoft.com/office/powerpoint/2010/main" val="2328363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917" y="5639"/>
            <a:ext cx="7620000" cy="1143000"/>
          </a:xfrm>
        </p:spPr>
        <p:txBody>
          <a:bodyPr/>
          <a:lstStyle/>
          <a:p>
            <a:pPr marL="914400" indent="-914400">
              <a:buFont typeface="+mj-lt"/>
              <a:buAutoNum type="arabicPeriod" startAt="3"/>
            </a:pPr>
            <a:r>
              <a:rPr lang="nl-BE" dirty="0" smtClean="0"/>
              <a:t>Results</a:t>
            </a: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11</a:t>
            </a:fld>
            <a:endParaRPr lang="nl-BE"/>
          </a:p>
        </p:txBody>
      </p:sp>
      <p:sp>
        <p:nvSpPr>
          <p:cNvPr id="3" name="TextBox 2"/>
          <p:cNvSpPr txBox="1"/>
          <p:nvPr/>
        </p:nvSpPr>
        <p:spPr>
          <a:xfrm>
            <a:off x="683568" y="1084094"/>
            <a:ext cx="504056" cy="369332"/>
          </a:xfrm>
          <a:prstGeom prst="rect">
            <a:avLst/>
          </a:prstGeom>
          <a:noFill/>
        </p:spPr>
        <p:txBody>
          <a:bodyPr wrap="square" rtlCol="0">
            <a:spAutoFit/>
          </a:bodyPr>
          <a:lstStyle/>
          <a:p>
            <a:r>
              <a:rPr lang="nl-BE" dirty="0" smtClean="0"/>
              <a:t>GI</a:t>
            </a:r>
            <a:endParaRPr lang="nl-BE" dirty="0"/>
          </a:p>
        </p:txBody>
      </p:sp>
      <p:sp>
        <p:nvSpPr>
          <p:cNvPr id="6" name="TextBox 5"/>
          <p:cNvSpPr txBox="1"/>
          <p:nvPr/>
        </p:nvSpPr>
        <p:spPr>
          <a:xfrm>
            <a:off x="7182090" y="1084094"/>
            <a:ext cx="648072" cy="369332"/>
          </a:xfrm>
          <a:prstGeom prst="rect">
            <a:avLst/>
          </a:prstGeom>
          <a:noFill/>
        </p:spPr>
        <p:txBody>
          <a:bodyPr wrap="square" rtlCol="0">
            <a:spAutoFit/>
          </a:bodyPr>
          <a:lstStyle/>
          <a:p>
            <a:r>
              <a:rPr lang="nl-BE" dirty="0" smtClean="0"/>
              <a:t>GII</a:t>
            </a:r>
            <a:endParaRPr lang="nl-BE" dirty="0"/>
          </a:p>
        </p:txBody>
      </p:sp>
      <p:pic>
        <p:nvPicPr>
          <p:cNvPr id="2058"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8768" y="933450"/>
            <a:ext cx="5791200" cy="592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21951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3"/>
            </a:pPr>
            <a:r>
              <a:rPr lang="nl-BE" dirty="0" smtClean="0"/>
              <a:t>Results</a:t>
            </a:r>
            <a:endParaRPr lang="nl-BE" dirty="0"/>
          </a:p>
        </p:txBody>
      </p:sp>
      <p:sp>
        <p:nvSpPr>
          <p:cNvPr id="3" name="Content Placeholder 2"/>
          <p:cNvSpPr>
            <a:spLocks noGrp="1"/>
          </p:cNvSpPr>
          <p:nvPr>
            <p:ph idx="1"/>
          </p:nvPr>
        </p:nvSpPr>
        <p:spPr/>
        <p:txBody>
          <a:bodyPr>
            <a:normAutofit/>
          </a:bodyPr>
          <a:lstStyle/>
          <a:p>
            <a:pPr marL="114300" indent="0">
              <a:buNone/>
            </a:pPr>
            <a:r>
              <a:rPr lang="nl-BE" sz="3000" dirty="0" smtClean="0"/>
              <a:t>3.2 Extraction efficiency</a:t>
            </a:r>
          </a:p>
          <a:p>
            <a:r>
              <a:rPr lang="nl-BE" dirty="0" smtClean="0"/>
              <a:t>Sample C</a:t>
            </a:r>
            <a:r>
              <a:rPr lang="nl-BE" baseline="-25000" dirty="0" smtClean="0"/>
              <a:t>t</a:t>
            </a:r>
            <a:r>
              <a:rPr lang="nl-BE" dirty="0" smtClean="0"/>
              <a:t> values from Mengo virus PCR runs</a:t>
            </a:r>
          </a:p>
          <a:p>
            <a:r>
              <a:rPr lang="nl-BE" dirty="0" smtClean="0"/>
              <a:t>Below 1% = Fail </a:t>
            </a:r>
            <a:endParaRPr lang="nl-BE" dirty="0">
              <a:sym typeface="Wingdings" panose="05000000000000000000" pitchFamily="2" charset="2"/>
            </a:endParaRPr>
          </a:p>
          <a:p>
            <a:r>
              <a:rPr lang="nl-BE" dirty="0" smtClean="0">
                <a:sym typeface="Wingdings" panose="05000000000000000000" pitchFamily="2" charset="2"/>
              </a:rPr>
              <a:t>2/ 19 failed </a:t>
            </a:r>
            <a:endParaRPr lang="nl-BE" dirty="0">
              <a:sym typeface="Wingdings" panose="05000000000000000000" pitchFamily="2" charset="2"/>
            </a:endParaRPr>
          </a:p>
          <a:p>
            <a:r>
              <a:rPr lang="nl-BE" dirty="0" smtClean="0">
                <a:sym typeface="Wingdings" panose="05000000000000000000" pitchFamily="2" charset="2"/>
              </a:rPr>
              <a:t>Extraction repeated with batch 3, 7 and 9</a:t>
            </a: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12</a:t>
            </a:fld>
            <a:endParaRPr lang="nl-BE"/>
          </a:p>
        </p:txBody>
      </p:sp>
    </p:spTree>
    <p:extLst>
      <p:ext uri="{BB962C8B-B14F-4D97-AF65-F5344CB8AC3E}">
        <p14:creationId xmlns:p14="http://schemas.microsoft.com/office/powerpoint/2010/main" val="39881560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3"/>
            </a:pPr>
            <a:r>
              <a:rPr lang="nl-BE" dirty="0" smtClean="0"/>
              <a:t>Results</a:t>
            </a:r>
            <a:endParaRPr lang="nl-BE" dirty="0"/>
          </a:p>
        </p:txBody>
      </p:sp>
      <p:sp>
        <p:nvSpPr>
          <p:cNvPr id="3" name="Content Placeholder 2"/>
          <p:cNvSpPr>
            <a:spLocks noGrp="1"/>
          </p:cNvSpPr>
          <p:nvPr>
            <p:ph idx="1"/>
          </p:nvPr>
        </p:nvSpPr>
        <p:spPr/>
        <p:txBody>
          <a:bodyPr>
            <a:normAutofit/>
          </a:bodyPr>
          <a:lstStyle/>
          <a:p>
            <a:pPr marL="114300" indent="0">
              <a:buNone/>
            </a:pPr>
            <a:r>
              <a:rPr lang="nl-BE" sz="3000" dirty="0" smtClean="0"/>
              <a:t>3.3 Sample quantification: all results GI and GII</a:t>
            </a:r>
          </a:p>
          <a:p>
            <a:r>
              <a:rPr lang="nl-BE" dirty="0" smtClean="0"/>
              <a:t>14/19 positive for GI (74%)</a:t>
            </a:r>
          </a:p>
          <a:p>
            <a:r>
              <a:rPr lang="nl-BE" dirty="0" smtClean="0"/>
              <a:t>3 also positive for GII</a:t>
            </a:r>
          </a:p>
          <a:p>
            <a:pPr marL="114300" indent="0">
              <a:buNone/>
            </a:pPr>
            <a:endParaRPr lang="nl-BE" dirty="0"/>
          </a:p>
        </p:txBody>
      </p:sp>
      <p:sp>
        <p:nvSpPr>
          <p:cNvPr id="4" name="Date Placeholder 3"/>
          <p:cNvSpPr>
            <a:spLocks noGrp="1"/>
          </p:cNvSpPr>
          <p:nvPr>
            <p:ph type="dt" sz="half" idx="10"/>
          </p:nvPr>
        </p:nvSpPr>
        <p:spPr/>
        <p:txBody>
          <a:bodyPr/>
          <a:lstStyle/>
          <a:p>
            <a:r>
              <a:rPr lang="nl-BE" dirty="0" smtClean="0"/>
              <a:t>17/06/2015</a:t>
            </a:r>
            <a:endParaRPr lang="nl-BE" dirty="0"/>
          </a:p>
        </p:txBody>
      </p:sp>
      <p:sp>
        <p:nvSpPr>
          <p:cNvPr id="5" name="Slide Number Placeholder 4"/>
          <p:cNvSpPr>
            <a:spLocks noGrp="1"/>
          </p:cNvSpPr>
          <p:nvPr>
            <p:ph type="sldNum" sz="quarter" idx="12"/>
          </p:nvPr>
        </p:nvSpPr>
        <p:spPr/>
        <p:txBody>
          <a:bodyPr/>
          <a:lstStyle/>
          <a:p>
            <a:fld id="{53D8D221-276E-452B-9EC0-1CD0B8F2756C}" type="slidenum">
              <a:rPr lang="nl-BE" smtClean="0"/>
              <a:t>13</a:t>
            </a:fld>
            <a:endParaRPr lang="nl-BE"/>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8" y="2276872"/>
            <a:ext cx="2582863" cy="419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4939110"/>
            <a:ext cx="2663825" cy="1531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7226871" y="2334534"/>
            <a:ext cx="1305569" cy="369332"/>
          </a:xfrm>
          <a:prstGeom prst="rect">
            <a:avLst/>
          </a:prstGeom>
          <a:noFill/>
        </p:spPr>
        <p:txBody>
          <a:bodyPr wrap="square" rtlCol="0">
            <a:spAutoFit/>
          </a:bodyPr>
          <a:lstStyle/>
          <a:p>
            <a:r>
              <a:rPr lang="nl-BE" dirty="0" smtClean="0"/>
              <a:t>GI</a:t>
            </a:r>
          </a:p>
        </p:txBody>
      </p:sp>
      <p:sp>
        <p:nvSpPr>
          <p:cNvPr id="8" name="TextBox 7"/>
          <p:cNvSpPr txBox="1"/>
          <p:nvPr/>
        </p:nvSpPr>
        <p:spPr>
          <a:xfrm>
            <a:off x="755576" y="4939110"/>
            <a:ext cx="576064" cy="369332"/>
          </a:xfrm>
          <a:prstGeom prst="rect">
            <a:avLst/>
          </a:prstGeom>
          <a:noFill/>
        </p:spPr>
        <p:txBody>
          <a:bodyPr wrap="square" rtlCol="0">
            <a:spAutoFit/>
          </a:bodyPr>
          <a:lstStyle/>
          <a:p>
            <a:r>
              <a:rPr lang="nl-BE" dirty="0" smtClean="0"/>
              <a:t>GII</a:t>
            </a:r>
          </a:p>
        </p:txBody>
      </p:sp>
      <p:cxnSp>
        <p:nvCxnSpPr>
          <p:cNvPr id="10" name="Straight Connector 9"/>
          <p:cNvCxnSpPr/>
          <p:nvPr/>
        </p:nvCxnSpPr>
        <p:spPr>
          <a:xfrm>
            <a:off x="4644008" y="5308442"/>
            <a:ext cx="2582863"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331640" y="5877272"/>
            <a:ext cx="2623343"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400080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3"/>
            </a:pPr>
            <a:r>
              <a:rPr lang="nl-BE" dirty="0" smtClean="0"/>
              <a:t>Results</a:t>
            </a:r>
            <a:endParaRPr lang="nl-BE" dirty="0"/>
          </a:p>
        </p:txBody>
      </p:sp>
      <p:sp>
        <p:nvSpPr>
          <p:cNvPr id="3" name="Content Placeholder 2"/>
          <p:cNvSpPr>
            <a:spLocks noGrp="1"/>
          </p:cNvSpPr>
          <p:nvPr>
            <p:ph idx="1"/>
          </p:nvPr>
        </p:nvSpPr>
        <p:spPr/>
        <p:txBody>
          <a:bodyPr/>
          <a:lstStyle/>
          <a:p>
            <a:pPr marL="114300" lvl="0" indent="0">
              <a:buClr>
                <a:srgbClr val="A9A57C"/>
              </a:buClr>
              <a:buNone/>
            </a:pPr>
            <a:r>
              <a:rPr lang="nl-BE" sz="3000" dirty="0" smtClean="0">
                <a:solidFill>
                  <a:srgbClr val="2F2B20"/>
                </a:solidFill>
              </a:rPr>
              <a:t>3.3 </a:t>
            </a:r>
            <a:r>
              <a:rPr lang="nl-BE" sz="3000" dirty="0">
                <a:solidFill>
                  <a:srgbClr val="2F2B20"/>
                </a:solidFill>
              </a:rPr>
              <a:t>Sample quantification</a:t>
            </a:r>
            <a:r>
              <a:rPr lang="nl-BE" sz="3000" dirty="0" smtClean="0">
                <a:solidFill>
                  <a:srgbClr val="2F2B20"/>
                </a:solidFill>
              </a:rPr>
              <a:t>: results according to batch number</a:t>
            </a:r>
            <a:endParaRPr lang="nl-BE" sz="3000" dirty="0">
              <a:solidFill>
                <a:srgbClr val="2F2B20"/>
              </a:solidFill>
            </a:endParaRPr>
          </a:p>
          <a:p>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14</a:t>
            </a:fld>
            <a:endParaRPr lang="nl-BE"/>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088898"/>
            <a:ext cx="8100392" cy="29506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2258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4"/>
            </a:pPr>
            <a:r>
              <a:rPr lang="nl-BE" dirty="0" smtClean="0"/>
              <a:t>Conclusion</a:t>
            </a:r>
            <a:endParaRPr lang="nl-BE" dirty="0"/>
          </a:p>
        </p:txBody>
      </p:sp>
      <p:sp>
        <p:nvSpPr>
          <p:cNvPr id="3" name="Content Placeholder 2"/>
          <p:cNvSpPr>
            <a:spLocks noGrp="1"/>
          </p:cNvSpPr>
          <p:nvPr>
            <p:ph idx="1"/>
          </p:nvPr>
        </p:nvSpPr>
        <p:spPr/>
        <p:txBody>
          <a:bodyPr/>
          <a:lstStyle/>
          <a:p>
            <a:r>
              <a:rPr lang="nl-BE" dirty="0" smtClean="0"/>
              <a:t>Detection of noroviruses successful in both sample types</a:t>
            </a:r>
          </a:p>
          <a:p>
            <a:r>
              <a:rPr lang="nl-BE" dirty="0" smtClean="0"/>
              <a:t>Quantification: amount of detected genome copies/g slightly higher in 1-oyster samples</a:t>
            </a:r>
            <a:endParaRPr lang="nl-BE" dirty="0"/>
          </a:p>
          <a:p>
            <a:r>
              <a:rPr lang="nl-BE" dirty="0"/>
              <a:t>Inhibition: better results using 5-oyster method</a:t>
            </a:r>
          </a:p>
          <a:p>
            <a:r>
              <a:rPr lang="nl-BE" dirty="0"/>
              <a:t>Extration efficiency: better mean result for 5-oyster samples</a:t>
            </a:r>
          </a:p>
          <a:p>
            <a:endParaRPr lang="nl-BE" dirty="0" smtClean="0"/>
          </a:p>
          <a:p>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15</a:t>
            </a:fld>
            <a:endParaRPr lang="nl-BE"/>
          </a:p>
        </p:txBody>
      </p:sp>
    </p:spTree>
    <p:extLst>
      <p:ext uri="{BB962C8B-B14F-4D97-AF65-F5344CB8AC3E}">
        <p14:creationId xmlns:p14="http://schemas.microsoft.com/office/powerpoint/2010/main" val="6902879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5"/>
            </a:pPr>
            <a:r>
              <a:rPr lang="nl-BE" dirty="0" smtClean="0"/>
              <a:t>Future</a:t>
            </a:r>
            <a:endParaRPr lang="nl-BE" dirty="0"/>
          </a:p>
        </p:txBody>
      </p:sp>
      <p:sp>
        <p:nvSpPr>
          <p:cNvPr id="3" name="Content Placeholder 2"/>
          <p:cNvSpPr>
            <a:spLocks noGrp="1"/>
          </p:cNvSpPr>
          <p:nvPr>
            <p:ph idx="1"/>
          </p:nvPr>
        </p:nvSpPr>
        <p:spPr/>
        <p:txBody>
          <a:bodyPr/>
          <a:lstStyle/>
          <a:p>
            <a:r>
              <a:rPr lang="nl-BE" dirty="0" smtClean="0"/>
              <a:t>Further research is needed</a:t>
            </a:r>
          </a:p>
          <a:p>
            <a:r>
              <a:rPr lang="nl-BE" dirty="0" smtClean="0"/>
              <a:t>Bigger amount of samples</a:t>
            </a:r>
          </a:p>
          <a:p>
            <a:r>
              <a:rPr lang="nl-BE" dirty="0" smtClean="0"/>
              <a:t>Winter </a:t>
            </a:r>
            <a:r>
              <a:rPr lang="nl-BE" dirty="0" smtClean="0">
                <a:sym typeface="Wingdings" panose="05000000000000000000" pitchFamily="2" charset="2"/>
              </a:rPr>
              <a:t> summer</a:t>
            </a: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16</a:t>
            </a:fld>
            <a:endParaRPr lang="nl-BE"/>
          </a:p>
        </p:txBody>
      </p:sp>
    </p:spTree>
    <p:extLst>
      <p:ext uri="{BB962C8B-B14F-4D97-AF65-F5344CB8AC3E}">
        <p14:creationId xmlns:p14="http://schemas.microsoft.com/office/powerpoint/2010/main" val="25621862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58645" y="1102092"/>
            <a:ext cx="7344816" cy="3046988"/>
          </a:xfrm>
          <a:prstGeom prst="rect">
            <a:avLst/>
          </a:prstGeom>
        </p:spPr>
        <p:txBody>
          <a:bodyPr wrap="square">
            <a:spAutoFit/>
          </a:bodyPr>
          <a:lstStyle/>
          <a:p>
            <a:r>
              <a:rPr lang="nl-BE" sz="4800" spc="-100" dirty="0">
                <a:solidFill>
                  <a:srgbClr val="675E47"/>
                </a:solidFill>
                <a:latin typeface="Cambria"/>
                <a:ea typeface="+mj-ea"/>
                <a:cs typeface="+mj-cs"/>
              </a:rPr>
              <a:t>Role of the sample weight in norovirus detection in oysters by using molecular techniques</a:t>
            </a:r>
            <a:endParaRPr lang="nl-BE" dirty="0"/>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86804"/>
            <a:ext cx="2088232" cy="915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descr="http://upload.wikimedia.org/wikipedia/en/thumb/8/84/University_of_Helsinki.svg/180px-University_of_Helsinki.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7" y="4149080"/>
            <a:ext cx="2218556" cy="2366460"/>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11"/>
          <p:cNvSpPr>
            <a:spLocks noGrp="1"/>
          </p:cNvSpPr>
          <p:nvPr>
            <p:ph type="dt" sz="half" idx="10"/>
          </p:nvPr>
        </p:nvSpPr>
        <p:spPr/>
        <p:txBody>
          <a:bodyPr/>
          <a:lstStyle/>
          <a:p>
            <a:r>
              <a:rPr lang="nl-BE" smtClean="0"/>
              <a:t>17/06/2015</a:t>
            </a:r>
            <a:endParaRPr lang="nl-BE"/>
          </a:p>
        </p:txBody>
      </p:sp>
      <p:sp>
        <p:nvSpPr>
          <p:cNvPr id="13" name="Slide Number Placeholder 12"/>
          <p:cNvSpPr>
            <a:spLocks noGrp="1"/>
          </p:cNvSpPr>
          <p:nvPr>
            <p:ph type="sldNum" sz="quarter" idx="12"/>
          </p:nvPr>
        </p:nvSpPr>
        <p:spPr/>
        <p:txBody>
          <a:bodyPr/>
          <a:lstStyle/>
          <a:p>
            <a:fld id="{53D8D221-276E-452B-9EC0-1CD0B8F2756C}" type="slidenum">
              <a:rPr lang="nl-BE" smtClean="0"/>
              <a:t>17</a:t>
            </a:fld>
            <a:endParaRPr lang="nl-BE"/>
          </a:p>
        </p:txBody>
      </p:sp>
      <p:sp>
        <p:nvSpPr>
          <p:cNvPr id="14" name="TextBox 13"/>
          <p:cNvSpPr txBox="1"/>
          <p:nvPr/>
        </p:nvSpPr>
        <p:spPr>
          <a:xfrm>
            <a:off x="658645" y="4742743"/>
            <a:ext cx="4464496" cy="769441"/>
          </a:xfrm>
          <a:prstGeom prst="rect">
            <a:avLst/>
          </a:prstGeom>
          <a:noFill/>
        </p:spPr>
        <p:txBody>
          <a:bodyPr wrap="square" rtlCol="0">
            <a:spAutoFit/>
          </a:bodyPr>
          <a:lstStyle/>
          <a:p>
            <a:r>
              <a:rPr lang="nl-BE" sz="2200" dirty="0" smtClean="0"/>
              <a:t>Thank you for your attention!</a:t>
            </a:r>
          </a:p>
          <a:p>
            <a:r>
              <a:rPr lang="nl-BE" sz="2200" dirty="0" smtClean="0"/>
              <a:t>Any questions?</a:t>
            </a:r>
            <a:endParaRPr lang="nl-BE" sz="2200" dirty="0"/>
          </a:p>
        </p:txBody>
      </p:sp>
    </p:spTree>
    <p:extLst>
      <p:ext uri="{BB962C8B-B14F-4D97-AF65-F5344CB8AC3E}">
        <p14:creationId xmlns:p14="http://schemas.microsoft.com/office/powerpoint/2010/main" val="3760841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Overview presentation</a:t>
            </a:r>
            <a:endParaRPr lang="nl-BE" dirty="0"/>
          </a:p>
        </p:txBody>
      </p:sp>
      <p:sp>
        <p:nvSpPr>
          <p:cNvPr id="3" name="Content Placeholder 2"/>
          <p:cNvSpPr>
            <a:spLocks noGrp="1"/>
          </p:cNvSpPr>
          <p:nvPr>
            <p:ph idx="1"/>
          </p:nvPr>
        </p:nvSpPr>
        <p:spPr>
          <a:xfrm>
            <a:off x="467544" y="1340768"/>
            <a:ext cx="7620000" cy="4800600"/>
          </a:xfrm>
        </p:spPr>
        <p:txBody>
          <a:bodyPr/>
          <a:lstStyle/>
          <a:p>
            <a:pPr marL="571500" indent="-457200">
              <a:buFont typeface="+mj-lt"/>
              <a:buAutoNum type="arabicPeriod"/>
            </a:pPr>
            <a:r>
              <a:rPr lang="nl-BE" dirty="0" smtClean="0"/>
              <a:t>Introduction: background and aims</a:t>
            </a:r>
          </a:p>
          <a:p>
            <a:pPr marL="571500" indent="-457200">
              <a:buFont typeface="+mj-lt"/>
              <a:buAutoNum type="arabicPeriod"/>
            </a:pPr>
            <a:r>
              <a:rPr lang="nl-BE" dirty="0" smtClean="0"/>
              <a:t>Methods</a:t>
            </a:r>
          </a:p>
          <a:p>
            <a:pPr marL="411480" lvl="1" indent="0">
              <a:buNone/>
            </a:pPr>
            <a:r>
              <a:rPr lang="nl-BE" dirty="0" smtClean="0"/>
              <a:t>2.1 Sample collection and processing of the oysters</a:t>
            </a:r>
          </a:p>
          <a:p>
            <a:pPr marL="411480" lvl="1" indent="0">
              <a:buNone/>
            </a:pPr>
            <a:r>
              <a:rPr lang="nl-BE" dirty="0" smtClean="0"/>
              <a:t>2.2 RNA extraction</a:t>
            </a:r>
          </a:p>
          <a:p>
            <a:pPr marL="411480" lvl="1" indent="0">
              <a:buNone/>
            </a:pPr>
            <a:r>
              <a:rPr lang="nl-BE" dirty="0" smtClean="0"/>
              <a:t>2.3 RT-qPCR</a:t>
            </a:r>
          </a:p>
          <a:p>
            <a:pPr marL="571500" indent="-457200">
              <a:buFont typeface="+mj-lt"/>
              <a:buAutoNum type="arabicPeriod"/>
            </a:pPr>
            <a:r>
              <a:rPr lang="nl-BE" dirty="0" smtClean="0"/>
              <a:t>Results </a:t>
            </a:r>
          </a:p>
          <a:p>
            <a:pPr marL="411480" lvl="1" indent="0">
              <a:buNone/>
            </a:pPr>
            <a:r>
              <a:rPr lang="nl-BE" dirty="0" smtClean="0"/>
              <a:t>3.1 RT-PCR inhibition</a:t>
            </a:r>
          </a:p>
          <a:p>
            <a:pPr marL="411480" lvl="1" indent="0">
              <a:buNone/>
            </a:pPr>
            <a:r>
              <a:rPr lang="nl-BE" dirty="0" smtClean="0"/>
              <a:t>3.2 Extraction efficiency</a:t>
            </a:r>
          </a:p>
          <a:p>
            <a:pPr marL="411480" lvl="1" indent="0">
              <a:buNone/>
            </a:pPr>
            <a:r>
              <a:rPr lang="nl-BE" dirty="0" smtClean="0"/>
              <a:t>3.3 Sample quantification</a:t>
            </a:r>
          </a:p>
          <a:p>
            <a:pPr marL="571500" indent="-457200">
              <a:buFont typeface="+mj-lt"/>
              <a:buAutoNum type="arabicPeriod"/>
            </a:pPr>
            <a:r>
              <a:rPr lang="nl-BE" dirty="0" smtClean="0"/>
              <a:t>Conclusion</a:t>
            </a:r>
          </a:p>
          <a:p>
            <a:pPr marL="571500" indent="-457200">
              <a:buFont typeface="+mj-lt"/>
              <a:buAutoNum type="arabicPeriod"/>
            </a:pPr>
            <a:r>
              <a:rPr lang="nl-BE" dirty="0" smtClean="0"/>
              <a:t>Future</a:t>
            </a:r>
          </a:p>
          <a:p>
            <a:endParaRPr lang="nl-BE" dirty="0"/>
          </a:p>
        </p:txBody>
      </p:sp>
      <p:sp>
        <p:nvSpPr>
          <p:cNvPr id="4" name="Date Placeholder 3"/>
          <p:cNvSpPr>
            <a:spLocks noGrp="1"/>
          </p:cNvSpPr>
          <p:nvPr>
            <p:ph type="dt" sz="half" idx="10"/>
          </p:nvPr>
        </p:nvSpPr>
        <p:spPr/>
        <p:txBody>
          <a:bodyPr/>
          <a:lstStyle/>
          <a:p>
            <a:r>
              <a:rPr lang="nl-BE" smtClean="0"/>
              <a:t>17/06/2015</a:t>
            </a:r>
            <a:endParaRPr lang="nl-BE" dirty="0"/>
          </a:p>
        </p:txBody>
      </p:sp>
      <p:sp>
        <p:nvSpPr>
          <p:cNvPr id="5" name="Slide Number Placeholder 4"/>
          <p:cNvSpPr>
            <a:spLocks noGrp="1"/>
          </p:cNvSpPr>
          <p:nvPr>
            <p:ph type="sldNum" sz="quarter" idx="12"/>
          </p:nvPr>
        </p:nvSpPr>
        <p:spPr/>
        <p:txBody>
          <a:bodyPr/>
          <a:lstStyle/>
          <a:p>
            <a:fld id="{53D8D221-276E-452B-9EC0-1CD0B8F2756C}" type="slidenum">
              <a:rPr lang="nl-BE" smtClean="0"/>
              <a:t>2</a:t>
            </a:fld>
            <a:endParaRPr lang="nl-BE" dirty="0"/>
          </a:p>
        </p:txBody>
      </p:sp>
    </p:spTree>
    <p:extLst>
      <p:ext uri="{BB962C8B-B14F-4D97-AF65-F5344CB8AC3E}">
        <p14:creationId xmlns:p14="http://schemas.microsoft.com/office/powerpoint/2010/main" val="1129242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a:pPr>
            <a:r>
              <a:rPr lang="nl-BE" dirty="0" smtClean="0"/>
              <a:t>Background and aims</a:t>
            </a:r>
            <a:endParaRPr lang="nl-BE" dirty="0"/>
          </a:p>
        </p:txBody>
      </p:sp>
      <p:sp>
        <p:nvSpPr>
          <p:cNvPr id="3" name="Content Placeholder 2"/>
          <p:cNvSpPr>
            <a:spLocks noGrp="1"/>
          </p:cNvSpPr>
          <p:nvPr>
            <p:ph idx="1"/>
          </p:nvPr>
        </p:nvSpPr>
        <p:spPr>
          <a:xfrm>
            <a:off x="467544" y="1340768"/>
            <a:ext cx="7620000" cy="4800600"/>
          </a:xfrm>
        </p:spPr>
        <p:txBody>
          <a:bodyPr/>
          <a:lstStyle/>
          <a:p>
            <a:r>
              <a:rPr lang="nl-BE" dirty="0" smtClean="0"/>
              <a:t>Risks of raw oysters: norovirus</a:t>
            </a:r>
          </a:p>
          <a:p>
            <a:r>
              <a:rPr lang="nl-BE" dirty="0" smtClean="0"/>
              <a:t>Cause of non-bacterial gastroenteritis</a:t>
            </a:r>
          </a:p>
          <a:p>
            <a:r>
              <a:rPr lang="nl-BE" dirty="0" smtClean="0"/>
              <a:t>Several outbreaks each year</a:t>
            </a:r>
          </a:p>
          <a:p>
            <a:endParaRPr lang="nl-BE" dirty="0" smtClean="0"/>
          </a:p>
          <a:p>
            <a:r>
              <a:rPr lang="nl-BE" dirty="0" smtClean="0"/>
              <a:t>Analyze raw oysters for the presence of noroviruses</a:t>
            </a:r>
          </a:p>
          <a:p>
            <a:r>
              <a:rPr lang="nl-BE" dirty="0" smtClean="0"/>
              <a:t>Calculate amount of genome copies in positive samples</a:t>
            </a:r>
          </a:p>
          <a:p>
            <a:r>
              <a:rPr lang="nl-BE" dirty="0" smtClean="0"/>
              <a:t>Determine </a:t>
            </a:r>
            <a:r>
              <a:rPr lang="nl-BE" dirty="0"/>
              <a:t>importance of weight/ sample size </a:t>
            </a:r>
          </a:p>
          <a:p>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3</a:t>
            </a:fld>
            <a:endParaRPr lang="nl-BE"/>
          </a:p>
        </p:txBody>
      </p:sp>
    </p:spTree>
    <p:extLst>
      <p:ext uri="{BB962C8B-B14F-4D97-AF65-F5344CB8AC3E}">
        <p14:creationId xmlns:p14="http://schemas.microsoft.com/office/powerpoint/2010/main" val="3447359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2"/>
            </a:pPr>
            <a:r>
              <a:rPr lang="nl-BE" dirty="0" smtClean="0"/>
              <a:t>Methods</a:t>
            </a: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4</a:t>
            </a:fld>
            <a:endParaRPr lang="nl-BE"/>
          </a:p>
        </p:txBody>
      </p:sp>
      <p:grpSp>
        <p:nvGrpSpPr>
          <p:cNvPr id="21" name="Group 20"/>
          <p:cNvGrpSpPr/>
          <p:nvPr/>
        </p:nvGrpSpPr>
        <p:grpSpPr>
          <a:xfrm>
            <a:off x="2490083" y="1338521"/>
            <a:ext cx="3980107" cy="5048416"/>
            <a:chOff x="2537759" y="3360245"/>
            <a:chExt cx="2411933" cy="2934405"/>
          </a:xfrm>
        </p:grpSpPr>
        <p:sp>
          <p:nvSpPr>
            <p:cNvPr id="7" name="Rounded Rectangle 6"/>
            <p:cNvSpPr/>
            <p:nvPr/>
          </p:nvSpPr>
          <p:spPr bwMode="auto">
            <a:xfrm>
              <a:off x="2543175" y="3360245"/>
              <a:ext cx="2405269" cy="31805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10 batches, each 6</a:t>
              </a:r>
              <a:r>
                <a:rPr kumimoji="0" lang="nl-BE" sz="12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 oysters</a:t>
              </a:r>
              <a:endPar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cxnSp>
          <p:nvCxnSpPr>
            <p:cNvPr id="8" name="Straight Arrow Connector 7"/>
            <p:cNvCxnSpPr/>
            <p:nvPr/>
          </p:nvCxnSpPr>
          <p:spPr bwMode="auto">
            <a:xfrm>
              <a:off x="4183122" y="3781830"/>
              <a:ext cx="60277" cy="10353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flipH="1">
              <a:off x="3242638" y="3781830"/>
              <a:ext cx="40690" cy="10353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 name="Rounded Rectangle 9"/>
            <p:cNvSpPr/>
            <p:nvPr/>
          </p:nvSpPr>
          <p:spPr bwMode="auto">
            <a:xfrm>
              <a:off x="2537759" y="4024135"/>
              <a:ext cx="974035" cy="31805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lang="nl-BE" sz="1200" dirty="0">
                  <a:solidFill>
                    <a:srgbClr val="4E8FBA"/>
                  </a:solidFill>
                  <a:latin typeface="Verdana" panose="020B0604030504040204" pitchFamily="34" charset="0"/>
                  <a:ea typeface="Verdana" panose="020B0604030504040204" pitchFamily="34" charset="0"/>
                  <a:cs typeface="Verdana" panose="020B0604030504040204" pitchFamily="34" charset="0"/>
                </a:rPr>
                <a:t>5</a:t>
              </a:r>
              <a:r>
                <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 </a:t>
              </a:r>
              <a:r>
                <a:rPr kumimoji="0" lang="nl-BE" sz="12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oysters</a:t>
              </a:r>
            </a:p>
          </p:txBody>
        </p:sp>
        <p:sp>
          <p:nvSpPr>
            <p:cNvPr id="11" name="Rounded Rectangle 10"/>
            <p:cNvSpPr/>
            <p:nvPr/>
          </p:nvSpPr>
          <p:spPr bwMode="auto">
            <a:xfrm>
              <a:off x="3933419" y="4024135"/>
              <a:ext cx="1016273" cy="31805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lang="nl-BE" sz="1200" dirty="0">
                  <a:solidFill>
                    <a:srgbClr val="4E8FBA"/>
                  </a:solidFill>
                  <a:latin typeface="Verdana" panose="020B0604030504040204" pitchFamily="34" charset="0"/>
                  <a:ea typeface="Verdana" panose="020B0604030504040204" pitchFamily="34" charset="0"/>
                  <a:cs typeface="Verdana" panose="020B0604030504040204" pitchFamily="34" charset="0"/>
                </a:rPr>
                <a:t>1</a:t>
              </a:r>
              <a:r>
                <a:rPr kumimoji="0" lang="nl-BE" sz="12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 oyster</a:t>
              </a:r>
              <a:endPar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2" name="Rounded Rectangle 11"/>
            <p:cNvSpPr/>
            <p:nvPr/>
          </p:nvSpPr>
          <p:spPr bwMode="auto">
            <a:xfrm>
              <a:off x="2544422" y="4705143"/>
              <a:ext cx="2405269" cy="26656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Virus extraction from digestive gland</a:t>
              </a:r>
            </a:p>
          </p:txBody>
        </p:sp>
        <p:cxnSp>
          <p:nvCxnSpPr>
            <p:cNvPr id="13" name="Straight Arrow Connector 12"/>
            <p:cNvCxnSpPr/>
            <p:nvPr/>
          </p:nvCxnSpPr>
          <p:spPr bwMode="auto">
            <a:xfrm flipH="1">
              <a:off x="3024774" y="5110847"/>
              <a:ext cx="2" cy="1252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 name="Straight Arrow Connector 13"/>
            <p:cNvCxnSpPr/>
            <p:nvPr/>
          </p:nvCxnSpPr>
          <p:spPr bwMode="auto">
            <a:xfrm>
              <a:off x="4441552" y="5110847"/>
              <a:ext cx="0" cy="11665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5" name="Rounded Rectangle 14"/>
            <p:cNvSpPr/>
            <p:nvPr/>
          </p:nvSpPr>
          <p:spPr bwMode="auto">
            <a:xfrm>
              <a:off x="2544421" y="5371173"/>
              <a:ext cx="2405269" cy="26656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RNA extraction using NucliSENS</a:t>
              </a:r>
              <a:r>
                <a:rPr kumimoji="0" lang="nl-BE" sz="12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 miniMAG</a:t>
              </a:r>
              <a:endPar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cxnSp>
          <p:nvCxnSpPr>
            <p:cNvPr id="16" name="Straight Arrow Connector 15"/>
            <p:cNvCxnSpPr/>
            <p:nvPr/>
          </p:nvCxnSpPr>
          <p:spPr bwMode="auto">
            <a:xfrm flipH="1">
              <a:off x="4441553" y="4451478"/>
              <a:ext cx="2" cy="1252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flipH="1">
              <a:off x="3024776" y="4451478"/>
              <a:ext cx="1" cy="1252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8" name="Rounded Rectangle 17"/>
            <p:cNvSpPr/>
            <p:nvPr/>
          </p:nvSpPr>
          <p:spPr bwMode="auto">
            <a:xfrm>
              <a:off x="2544421" y="6028088"/>
              <a:ext cx="2405269" cy="26656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RT-qPCR (NoV GI +</a:t>
              </a:r>
              <a:r>
                <a:rPr kumimoji="0" lang="nl-BE" sz="12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 NoV GII)</a:t>
              </a:r>
              <a:endParaRPr kumimoji="0" lang="nl-BE" sz="12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cxnSp>
          <p:nvCxnSpPr>
            <p:cNvPr id="19" name="Straight Arrow Connector 18"/>
            <p:cNvCxnSpPr/>
            <p:nvPr/>
          </p:nvCxnSpPr>
          <p:spPr bwMode="auto">
            <a:xfrm>
              <a:off x="4441552" y="5793063"/>
              <a:ext cx="3" cy="1252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0" name="Straight Arrow Connector 19"/>
            <p:cNvCxnSpPr/>
            <p:nvPr/>
          </p:nvCxnSpPr>
          <p:spPr bwMode="auto">
            <a:xfrm>
              <a:off x="3024773" y="5793063"/>
              <a:ext cx="0" cy="12527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Tree>
    <p:extLst>
      <p:ext uri="{BB962C8B-B14F-4D97-AF65-F5344CB8AC3E}">
        <p14:creationId xmlns:p14="http://schemas.microsoft.com/office/powerpoint/2010/main" val="3366146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2"/>
            </a:pPr>
            <a:r>
              <a:rPr lang="nl-BE" dirty="0" smtClean="0"/>
              <a:t>Methods</a:t>
            </a:r>
            <a:endParaRPr lang="nl-BE" dirty="0"/>
          </a:p>
        </p:txBody>
      </p:sp>
      <p:sp>
        <p:nvSpPr>
          <p:cNvPr id="3" name="Content Placeholder 2"/>
          <p:cNvSpPr>
            <a:spLocks noGrp="1"/>
          </p:cNvSpPr>
          <p:nvPr>
            <p:ph idx="1"/>
          </p:nvPr>
        </p:nvSpPr>
        <p:spPr>
          <a:xfrm>
            <a:off x="467544" y="1275654"/>
            <a:ext cx="7622411" cy="5393706"/>
          </a:xfrm>
        </p:spPr>
        <p:txBody>
          <a:bodyPr/>
          <a:lstStyle/>
          <a:p>
            <a:pPr marL="114300" lvl="0" indent="0">
              <a:buClr>
                <a:srgbClr val="A9A57C"/>
              </a:buClr>
              <a:buNone/>
            </a:pPr>
            <a:r>
              <a:rPr lang="nl-BE" sz="3000" dirty="0">
                <a:solidFill>
                  <a:srgbClr val="2F2B20"/>
                </a:solidFill>
              </a:rPr>
              <a:t>2.1 Sample collection and processing of the </a:t>
            </a:r>
            <a:r>
              <a:rPr lang="nl-BE" sz="3000" dirty="0" smtClean="0">
                <a:solidFill>
                  <a:srgbClr val="2F2B20"/>
                </a:solidFill>
              </a:rPr>
              <a:t>oysters</a:t>
            </a:r>
          </a:p>
          <a:p>
            <a:pPr>
              <a:buClr>
                <a:srgbClr val="A9A57C"/>
              </a:buClr>
            </a:pPr>
            <a:r>
              <a:rPr lang="nl-BE" i="1" dirty="0" smtClean="0">
                <a:solidFill>
                  <a:srgbClr val="2F2B20"/>
                </a:solidFill>
              </a:rPr>
              <a:t>Crassostrea gigas</a:t>
            </a:r>
            <a:r>
              <a:rPr lang="nl-BE" dirty="0" smtClean="0">
                <a:solidFill>
                  <a:srgbClr val="2F2B20"/>
                </a:solidFill>
              </a:rPr>
              <a:t> or Pacific oyster</a:t>
            </a:r>
          </a:p>
          <a:p>
            <a:pPr>
              <a:buClr>
                <a:srgbClr val="A9A57C"/>
              </a:buClr>
            </a:pPr>
            <a:r>
              <a:rPr lang="nl-BE" dirty="0" smtClean="0">
                <a:solidFill>
                  <a:srgbClr val="2F2B20"/>
                </a:solidFill>
              </a:rPr>
              <a:t>10 weeks </a:t>
            </a:r>
            <a:r>
              <a:rPr lang="nl-BE" dirty="0" smtClean="0">
                <a:solidFill>
                  <a:srgbClr val="2F2B20"/>
                </a:solidFill>
                <a:sym typeface="Wingdings" panose="05000000000000000000" pitchFamily="2" charset="2"/>
              </a:rPr>
              <a:t> 10 batches  60 oysters in total</a:t>
            </a:r>
          </a:p>
          <a:p>
            <a:pPr>
              <a:buClr>
                <a:srgbClr val="A9A57C"/>
              </a:buClr>
            </a:pPr>
            <a:r>
              <a:rPr lang="nl-BE" dirty="0" smtClean="0">
                <a:solidFill>
                  <a:srgbClr val="2F2B20"/>
                </a:solidFill>
                <a:sym typeface="Wingdings" panose="05000000000000000000" pitchFamily="2" charset="2"/>
              </a:rPr>
              <a:t>Virus extraction:</a:t>
            </a:r>
          </a:p>
          <a:p>
            <a:pPr>
              <a:buClr>
                <a:srgbClr val="A9A57C"/>
              </a:buClr>
            </a:pPr>
            <a:endParaRPr lang="nl-BE" dirty="0" smtClean="0">
              <a:solidFill>
                <a:srgbClr val="2F2B20"/>
              </a:solidFill>
              <a:sym typeface="Wingdings" panose="05000000000000000000" pitchFamily="2" charset="2"/>
            </a:endParaRPr>
          </a:p>
          <a:p>
            <a:pPr>
              <a:buClr>
                <a:srgbClr val="A9A57C"/>
              </a:buClr>
            </a:pPr>
            <a:endParaRPr lang="nl-BE" dirty="0">
              <a:solidFill>
                <a:srgbClr val="2F2B20"/>
              </a:solidFill>
              <a:sym typeface="Wingdings" panose="05000000000000000000" pitchFamily="2" charset="2"/>
            </a:endParaRPr>
          </a:p>
          <a:p>
            <a:pPr>
              <a:buClr>
                <a:srgbClr val="A9A57C"/>
              </a:buClr>
            </a:pPr>
            <a:endParaRPr lang="nl-BE" dirty="0" smtClean="0">
              <a:solidFill>
                <a:srgbClr val="2F2B20"/>
              </a:solidFill>
              <a:sym typeface="Wingdings" panose="05000000000000000000" pitchFamily="2" charset="2"/>
            </a:endParaRPr>
          </a:p>
          <a:p>
            <a:pPr>
              <a:buClr>
                <a:srgbClr val="A9A57C"/>
              </a:buClr>
            </a:pPr>
            <a:endParaRPr lang="nl-BE" dirty="0">
              <a:solidFill>
                <a:srgbClr val="2F2B20"/>
              </a:solidFill>
              <a:sym typeface="Wingdings" panose="05000000000000000000" pitchFamily="2" charset="2"/>
            </a:endParaRPr>
          </a:p>
          <a:p>
            <a:pPr>
              <a:buClr>
                <a:srgbClr val="A9A57C"/>
              </a:buClr>
            </a:pPr>
            <a:endParaRPr lang="nl-BE" dirty="0" smtClean="0">
              <a:solidFill>
                <a:srgbClr val="2F2B20"/>
              </a:solidFill>
              <a:sym typeface="Wingdings" panose="05000000000000000000" pitchFamily="2" charset="2"/>
            </a:endParaRPr>
          </a:p>
          <a:p>
            <a:pPr>
              <a:buClr>
                <a:srgbClr val="A9A57C"/>
              </a:buClr>
            </a:pPr>
            <a:endParaRPr lang="nl-BE" dirty="0">
              <a:solidFill>
                <a:srgbClr val="2F2B20"/>
              </a:solidFill>
              <a:sym typeface="Wingdings" panose="05000000000000000000" pitchFamily="2" charset="2"/>
            </a:endParaRPr>
          </a:p>
          <a:p>
            <a:pPr>
              <a:buClr>
                <a:srgbClr val="A9A57C"/>
              </a:buClr>
            </a:pPr>
            <a:endParaRPr lang="nl-BE" dirty="0" smtClean="0">
              <a:solidFill>
                <a:srgbClr val="2F2B20"/>
              </a:solidFill>
              <a:sym typeface="Wingdings" panose="05000000000000000000" pitchFamily="2" charset="2"/>
            </a:endParaRPr>
          </a:p>
          <a:p>
            <a:pPr>
              <a:buClr>
                <a:srgbClr val="A9A57C"/>
              </a:buClr>
            </a:pPr>
            <a:endParaRPr lang="nl-BE" dirty="0">
              <a:solidFill>
                <a:srgbClr val="2F2B20"/>
              </a:solidFill>
              <a:sym typeface="Wingdings" panose="05000000000000000000" pitchFamily="2" charset="2"/>
            </a:endParaRPr>
          </a:p>
          <a:p>
            <a:pPr>
              <a:buClr>
                <a:srgbClr val="A9A57C"/>
              </a:buClr>
            </a:pPr>
            <a:endParaRPr lang="nl-BE" dirty="0" smtClean="0">
              <a:solidFill>
                <a:srgbClr val="2F2B20"/>
              </a:solidFill>
            </a:endParaRPr>
          </a:p>
          <a:p>
            <a:pPr marL="114300" lvl="0" indent="0">
              <a:buClr>
                <a:srgbClr val="A9A57C"/>
              </a:buClr>
              <a:buNone/>
            </a:pPr>
            <a:endParaRPr lang="nl-BE" sz="3000" dirty="0">
              <a:solidFill>
                <a:srgbClr val="2F2B20"/>
              </a:solidFill>
            </a:endParaRPr>
          </a:p>
          <a:p>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5</a:t>
            </a:fld>
            <a:endParaRPr lang="nl-BE"/>
          </a:p>
        </p:txBody>
      </p:sp>
      <p:grpSp>
        <p:nvGrpSpPr>
          <p:cNvPr id="6" name="Group 5"/>
          <p:cNvGrpSpPr/>
          <p:nvPr/>
        </p:nvGrpSpPr>
        <p:grpSpPr>
          <a:xfrm>
            <a:off x="3275856" y="3423654"/>
            <a:ext cx="3499523" cy="3063271"/>
            <a:chOff x="2537759" y="3360245"/>
            <a:chExt cx="2553079" cy="2934405"/>
          </a:xfrm>
        </p:grpSpPr>
        <p:sp>
          <p:nvSpPr>
            <p:cNvPr id="7" name="Rounded Rectangle 6"/>
            <p:cNvSpPr/>
            <p:nvPr/>
          </p:nvSpPr>
          <p:spPr bwMode="auto">
            <a:xfrm>
              <a:off x="2543176" y="3360245"/>
              <a:ext cx="1218239" cy="31805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lang="nl-BE" sz="1400" dirty="0" smtClean="0">
                  <a:solidFill>
                    <a:srgbClr val="4E8FBA"/>
                  </a:solidFill>
                  <a:latin typeface="Verdana" panose="020B0604030504040204" pitchFamily="34" charset="0"/>
                  <a:ea typeface="Verdana" panose="020B0604030504040204" pitchFamily="34" charset="0"/>
                  <a:cs typeface="Verdana" panose="020B0604030504040204" pitchFamily="34" charset="0"/>
                </a:rPr>
                <a:t>Digestive gland</a:t>
              </a:r>
              <a:endParaRPr kumimoji="0" lang="nl-BE" sz="14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0" name="Rounded Rectangle 9"/>
            <p:cNvSpPr/>
            <p:nvPr/>
          </p:nvSpPr>
          <p:spPr bwMode="auto">
            <a:xfrm>
              <a:off x="2537759" y="4024135"/>
              <a:ext cx="2553079" cy="31805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4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Mengo virus control</a:t>
              </a:r>
            </a:p>
          </p:txBody>
        </p:sp>
        <p:sp>
          <p:nvSpPr>
            <p:cNvPr id="12" name="Rounded Rectangle 11"/>
            <p:cNvSpPr/>
            <p:nvPr/>
          </p:nvSpPr>
          <p:spPr bwMode="auto">
            <a:xfrm>
              <a:off x="2544422" y="4705143"/>
              <a:ext cx="2546416" cy="26656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4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Proteinase</a:t>
              </a:r>
              <a:r>
                <a:rPr kumimoji="0" lang="nl-BE" sz="1400" b="0" i="0" u="none" strike="noStrike" cap="none" normalizeH="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 K solution</a:t>
              </a:r>
              <a:endParaRPr kumimoji="0" lang="nl-BE" sz="14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5" name="Rounded Rectangle 14"/>
            <p:cNvSpPr/>
            <p:nvPr/>
          </p:nvSpPr>
          <p:spPr bwMode="auto">
            <a:xfrm>
              <a:off x="2544421" y="5371173"/>
              <a:ext cx="2546417" cy="26656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4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Incubation</a:t>
              </a:r>
            </a:p>
          </p:txBody>
        </p:sp>
        <p:cxnSp>
          <p:nvCxnSpPr>
            <p:cNvPr id="17" name="Straight Arrow Connector 16"/>
            <p:cNvCxnSpPr/>
            <p:nvPr/>
          </p:nvCxnSpPr>
          <p:spPr bwMode="auto">
            <a:xfrm>
              <a:off x="3743101" y="4450060"/>
              <a:ext cx="0" cy="2536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8" name="Rounded Rectangle 17"/>
            <p:cNvSpPr/>
            <p:nvPr/>
          </p:nvSpPr>
          <p:spPr bwMode="auto">
            <a:xfrm>
              <a:off x="2544421" y="6015808"/>
              <a:ext cx="2546417" cy="278842"/>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kumimoji="0" lang="nl-BE" sz="14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rPr>
                <a:t>Centrifugation</a:t>
              </a:r>
            </a:p>
          </p:txBody>
        </p:sp>
      </p:grpSp>
      <p:cxnSp>
        <p:nvCxnSpPr>
          <p:cNvPr id="24" name="Straight Arrow Connector 23"/>
          <p:cNvCxnSpPr/>
          <p:nvPr/>
        </p:nvCxnSpPr>
        <p:spPr bwMode="auto">
          <a:xfrm>
            <a:off x="4953130" y="5258087"/>
            <a:ext cx="0" cy="26480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 name="Straight Arrow Connector 24"/>
          <p:cNvCxnSpPr/>
          <p:nvPr/>
        </p:nvCxnSpPr>
        <p:spPr bwMode="auto">
          <a:xfrm>
            <a:off x="4953130" y="5931033"/>
            <a:ext cx="0" cy="26480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6" name="Straight Arrow Connector 25"/>
          <p:cNvCxnSpPr/>
          <p:nvPr/>
        </p:nvCxnSpPr>
        <p:spPr bwMode="auto">
          <a:xfrm>
            <a:off x="4161406" y="3851893"/>
            <a:ext cx="0" cy="26480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7" name="Rounded Rectangle 26"/>
          <p:cNvSpPr/>
          <p:nvPr/>
        </p:nvSpPr>
        <p:spPr bwMode="auto">
          <a:xfrm>
            <a:off x="5105530" y="3424745"/>
            <a:ext cx="1669849" cy="332019"/>
          </a:xfrm>
          <a:prstGeom prst="roundRect">
            <a:avLst/>
          </a:prstGeom>
          <a:noFill/>
          <a:ln w="19050" cap="flat" cmpd="sng" algn="ctr">
            <a:solidFill>
              <a:srgbClr val="4E8FB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74638" rtl="0" eaLnBrk="0" fontAlgn="base" latinLnBrk="0" hangingPunct="0">
              <a:lnSpc>
                <a:spcPct val="100000"/>
              </a:lnSpc>
              <a:spcBef>
                <a:spcPct val="0"/>
              </a:spcBef>
              <a:spcAft>
                <a:spcPct val="0"/>
              </a:spcAft>
              <a:buClrTx/>
              <a:buSzTx/>
              <a:buFontTx/>
              <a:buNone/>
              <a:tabLst/>
            </a:pPr>
            <a:r>
              <a:rPr lang="nl-BE" sz="1400" dirty="0" smtClean="0">
                <a:solidFill>
                  <a:srgbClr val="4E8FBA"/>
                </a:solidFill>
                <a:latin typeface="Verdana" panose="020B0604030504040204" pitchFamily="34" charset="0"/>
                <a:ea typeface="Verdana" panose="020B0604030504040204" pitchFamily="34" charset="0"/>
                <a:cs typeface="Verdana" panose="020B0604030504040204" pitchFamily="34" charset="0"/>
              </a:rPr>
              <a:t>Process control</a:t>
            </a:r>
            <a:endParaRPr kumimoji="0" lang="nl-BE" sz="1400" b="0" i="0" u="none" strike="noStrike" cap="none" normalizeH="0" baseline="0" dirty="0" smtClean="0">
              <a:ln>
                <a:noFill/>
              </a:ln>
              <a:solidFill>
                <a:srgbClr val="4E8FBA"/>
              </a:solidFill>
              <a:effectLst/>
              <a:latin typeface="Verdana" panose="020B0604030504040204" pitchFamily="34" charset="0"/>
              <a:ea typeface="Verdana" panose="020B0604030504040204" pitchFamily="34" charset="0"/>
              <a:cs typeface="Verdana" panose="020B0604030504040204" pitchFamily="34" charset="0"/>
            </a:endParaRPr>
          </a:p>
        </p:txBody>
      </p:sp>
      <p:cxnSp>
        <p:nvCxnSpPr>
          <p:cNvPr id="28" name="Straight Arrow Connector 27"/>
          <p:cNvCxnSpPr/>
          <p:nvPr/>
        </p:nvCxnSpPr>
        <p:spPr bwMode="auto">
          <a:xfrm>
            <a:off x="5879031" y="3851891"/>
            <a:ext cx="0" cy="26480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2535543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2"/>
            </a:pPr>
            <a:r>
              <a:rPr lang="nl-BE" dirty="0" smtClean="0"/>
              <a:t>Methods</a:t>
            </a:r>
            <a:endParaRPr lang="nl-BE" dirty="0"/>
          </a:p>
        </p:txBody>
      </p:sp>
      <p:sp>
        <p:nvSpPr>
          <p:cNvPr id="3" name="Content Placeholder 2"/>
          <p:cNvSpPr>
            <a:spLocks noGrp="1"/>
          </p:cNvSpPr>
          <p:nvPr>
            <p:ph idx="1"/>
          </p:nvPr>
        </p:nvSpPr>
        <p:spPr>
          <a:xfrm>
            <a:off x="467544" y="1304002"/>
            <a:ext cx="7620000" cy="4800600"/>
          </a:xfrm>
        </p:spPr>
        <p:txBody>
          <a:bodyPr>
            <a:normAutofit/>
          </a:bodyPr>
          <a:lstStyle/>
          <a:p>
            <a:pPr marL="114300" indent="0">
              <a:buNone/>
            </a:pPr>
            <a:r>
              <a:rPr lang="nl-BE" sz="3000" dirty="0" smtClean="0"/>
              <a:t>2.2 RNA extraction</a:t>
            </a:r>
          </a:p>
          <a:p>
            <a:r>
              <a:rPr lang="nl-BE" dirty="0" smtClean="0"/>
              <a:t>Supernatant + lysisbuffer</a:t>
            </a:r>
          </a:p>
          <a:p>
            <a:r>
              <a:rPr lang="nl-BE" dirty="0" smtClean="0"/>
              <a:t>NucliSENS miniMAG extraction machine + reagents</a:t>
            </a:r>
          </a:p>
          <a:p>
            <a:r>
              <a:rPr lang="nl-BE" dirty="0" smtClean="0"/>
              <a:t>Silica-containing magnetic beads</a:t>
            </a:r>
          </a:p>
          <a:p>
            <a:endParaRPr lang="nl-BE" dirty="0" smtClean="0"/>
          </a:p>
          <a:p>
            <a:endParaRPr lang="nl-BE" dirty="0" smtClean="0"/>
          </a:p>
          <a:p>
            <a:pPr marL="114300" indent="0">
              <a:buNone/>
            </a:pPr>
            <a:endParaRPr lang="nl-BE" sz="3000"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6</a:t>
            </a:fld>
            <a:endParaRPr lang="nl-BE"/>
          </a:p>
        </p:txBody>
      </p:sp>
      <p:pic>
        <p:nvPicPr>
          <p:cNvPr id="3074" name="Picture 2" descr="C:\Users\Noor\Pictures\Helsinki 13-2-15 tot 8-6-15\IMG_20150304_12152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9752" y="3704302"/>
            <a:ext cx="3631432" cy="272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8303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marL="914400" indent="-914400">
              <a:buFont typeface="+mj-lt"/>
              <a:buAutoNum type="arabicPeriod" startAt="2"/>
            </a:pPr>
            <a:r>
              <a:rPr lang="nl-BE" dirty="0" smtClean="0"/>
              <a:t>Methods</a:t>
            </a: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7</a:t>
            </a:fld>
            <a:endParaRPr lang="nl-BE"/>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944" y="565430"/>
            <a:ext cx="3168352" cy="5985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5389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2"/>
            </a:pPr>
            <a:r>
              <a:rPr lang="nl-BE" dirty="0" smtClean="0"/>
              <a:t>Methods</a:t>
            </a:r>
            <a:endParaRPr lang="nl-BE" dirty="0"/>
          </a:p>
        </p:txBody>
      </p:sp>
      <p:sp>
        <p:nvSpPr>
          <p:cNvPr id="3" name="Content Placeholder 2"/>
          <p:cNvSpPr>
            <a:spLocks noGrp="1"/>
          </p:cNvSpPr>
          <p:nvPr>
            <p:ph idx="1"/>
          </p:nvPr>
        </p:nvSpPr>
        <p:spPr>
          <a:xfrm>
            <a:off x="467544" y="1268760"/>
            <a:ext cx="7620000" cy="4800600"/>
          </a:xfrm>
        </p:spPr>
        <p:txBody>
          <a:bodyPr>
            <a:normAutofit/>
          </a:bodyPr>
          <a:lstStyle/>
          <a:p>
            <a:pPr marL="114300" indent="0">
              <a:buNone/>
            </a:pPr>
            <a:r>
              <a:rPr lang="nl-BE" sz="3000" dirty="0" smtClean="0"/>
              <a:t>2.3 RT-qPCR </a:t>
            </a:r>
          </a:p>
          <a:p>
            <a:pPr marL="114300" indent="0">
              <a:buNone/>
            </a:pPr>
            <a:r>
              <a:rPr lang="nl-BE" sz="3000" dirty="0" smtClean="0"/>
              <a:t>Principle:</a:t>
            </a:r>
          </a:p>
          <a:p>
            <a:r>
              <a:rPr lang="nl-BE" dirty="0" smtClean="0"/>
              <a:t>One-step PCR </a:t>
            </a:r>
            <a:r>
              <a:rPr lang="nl-BE" dirty="0" smtClean="0">
                <a:sym typeface="Wingdings" panose="05000000000000000000" pitchFamily="2" charset="2"/>
              </a:rPr>
              <a:t> RT step + PCR reaction in one single tube</a:t>
            </a:r>
          </a:p>
          <a:p>
            <a:r>
              <a:rPr lang="nl-BE" dirty="0" smtClean="0">
                <a:sym typeface="Wingdings" panose="05000000000000000000" pitchFamily="2" charset="2"/>
              </a:rPr>
              <a:t>RNA  cDNA (Reverse transcription enzyme)</a:t>
            </a:r>
          </a:p>
          <a:p>
            <a:r>
              <a:rPr lang="nl-BE" dirty="0" smtClean="0">
                <a:sym typeface="Wingdings" panose="05000000000000000000" pitchFamily="2" charset="2"/>
              </a:rPr>
              <a:t>cDNA  exponential amplification </a:t>
            </a:r>
          </a:p>
          <a:p>
            <a:r>
              <a:rPr lang="nl-BE" dirty="0" smtClean="0">
                <a:sym typeface="Wingdings" panose="05000000000000000000" pitchFamily="2" charset="2"/>
              </a:rPr>
              <a:t>Real-time PCR  amplification </a:t>
            </a:r>
          </a:p>
          <a:p>
            <a:pPr marL="114300" indent="0">
              <a:buNone/>
            </a:pPr>
            <a:r>
              <a:rPr lang="nl-BE" dirty="0" smtClean="0">
                <a:sym typeface="Wingdings" panose="05000000000000000000" pitchFamily="2" charset="2"/>
              </a:rPr>
              <a:t>    is followed during run (probes)</a:t>
            </a:r>
          </a:p>
          <a:p>
            <a:endParaRPr lang="nl-BE" dirty="0" smtClean="0">
              <a:sym typeface="Wingdings" panose="05000000000000000000" pitchFamily="2" charset="2"/>
            </a:endParaRPr>
          </a:p>
          <a:p>
            <a:pPr marL="114300" indent="0">
              <a:buNone/>
            </a:pP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8</a:t>
            </a:fld>
            <a:endParaRPr lang="nl-BE"/>
          </a:p>
        </p:txBody>
      </p:sp>
      <p:pic>
        <p:nvPicPr>
          <p:cNvPr id="1029"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l="4383"/>
          <a:stretch/>
        </p:blipFill>
        <p:spPr bwMode="auto">
          <a:xfrm>
            <a:off x="4946073" y="3140968"/>
            <a:ext cx="3447894" cy="29323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5702" y="5936120"/>
            <a:ext cx="4392488" cy="9218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95356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2"/>
            </a:pPr>
            <a:r>
              <a:rPr lang="nl-BE" dirty="0" smtClean="0"/>
              <a:t>Methods</a:t>
            </a:r>
            <a:endParaRPr lang="nl-BE" dirty="0"/>
          </a:p>
        </p:txBody>
      </p:sp>
      <p:sp>
        <p:nvSpPr>
          <p:cNvPr id="3" name="Content Placeholder 2"/>
          <p:cNvSpPr>
            <a:spLocks noGrp="1"/>
          </p:cNvSpPr>
          <p:nvPr>
            <p:ph idx="1"/>
          </p:nvPr>
        </p:nvSpPr>
        <p:spPr/>
        <p:txBody>
          <a:bodyPr/>
          <a:lstStyle/>
          <a:p>
            <a:pPr marL="114300" indent="0">
              <a:buNone/>
            </a:pPr>
            <a:r>
              <a:rPr lang="nl-BE" sz="3000" dirty="0" smtClean="0"/>
              <a:t>2.3 RT-qPCR</a:t>
            </a:r>
            <a:endParaRPr lang="nl-BE" sz="3000" dirty="0"/>
          </a:p>
          <a:p>
            <a:r>
              <a:rPr lang="nl-BE" dirty="0" smtClean="0"/>
              <a:t>Mengo virus, NoV GI and NoV GII</a:t>
            </a:r>
          </a:p>
          <a:p>
            <a:r>
              <a:rPr lang="nl-BE" dirty="0" smtClean="0"/>
              <a:t>Specific primers and probes</a:t>
            </a:r>
          </a:p>
          <a:p>
            <a:r>
              <a:rPr lang="nl-BE" dirty="0" smtClean="0"/>
              <a:t>Rotor Gene - ILS15</a:t>
            </a:r>
          </a:p>
          <a:p>
            <a:pPr lvl="1">
              <a:buFont typeface="Wingdings" panose="05000000000000000000" pitchFamily="2" charset="2"/>
              <a:buChar char="v"/>
            </a:pPr>
            <a:r>
              <a:rPr lang="nl-BE" dirty="0"/>
              <a:t> </a:t>
            </a:r>
            <a:r>
              <a:rPr lang="nl-BE" dirty="0" smtClean="0"/>
              <a:t>Initial activation: 55°C – 60 min</a:t>
            </a:r>
          </a:p>
          <a:p>
            <a:pPr lvl="1">
              <a:buFont typeface="Wingdings" panose="05000000000000000000" pitchFamily="2" charset="2"/>
              <a:buChar char="v"/>
            </a:pPr>
            <a:r>
              <a:rPr lang="nl-BE" dirty="0"/>
              <a:t> </a:t>
            </a:r>
            <a:r>
              <a:rPr lang="nl-BE" dirty="0" smtClean="0"/>
              <a:t>Second activation: 95°C – 15 min</a:t>
            </a:r>
          </a:p>
          <a:p>
            <a:pPr lvl="1">
              <a:buFont typeface="Wingdings" panose="05000000000000000000" pitchFamily="2" charset="2"/>
              <a:buChar char="v"/>
            </a:pPr>
            <a:r>
              <a:rPr lang="nl-BE" dirty="0"/>
              <a:t> </a:t>
            </a:r>
            <a:r>
              <a:rPr lang="nl-BE" dirty="0" smtClean="0"/>
              <a:t>45 cycles: 95°C – 15 sec, 60°C – 60 sec, 65°C – 60 sec</a:t>
            </a:r>
          </a:p>
          <a:p>
            <a:r>
              <a:rPr lang="nl-BE" dirty="0" smtClean="0"/>
              <a:t>Also included in run:</a:t>
            </a:r>
          </a:p>
          <a:p>
            <a:pPr lvl="1">
              <a:buFont typeface="Wingdings" panose="05000000000000000000" pitchFamily="2" charset="2"/>
              <a:buChar char="v"/>
            </a:pPr>
            <a:r>
              <a:rPr lang="nl-BE" dirty="0"/>
              <a:t> </a:t>
            </a:r>
            <a:r>
              <a:rPr lang="nl-BE" dirty="0" smtClean="0"/>
              <a:t>EC RNA (RT-PCR inhibition)</a:t>
            </a:r>
          </a:p>
          <a:p>
            <a:pPr lvl="1">
              <a:buFont typeface="Wingdings" panose="05000000000000000000" pitchFamily="2" charset="2"/>
              <a:buChar char="v"/>
            </a:pPr>
            <a:r>
              <a:rPr lang="nl-BE" dirty="0"/>
              <a:t> </a:t>
            </a:r>
            <a:r>
              <a:rPr lang="nl-BE" dirty="0" smtClean="0"/>
              <a:t>dsDNA (quantification)</a:t>
            </a:r>
            <a:endParaRPr lang="nl-BE" dirty="0"/>
          </a:p>
          <a:p>
            <a:pPr marL="114300" indent="0">
              <a:buNone/>
            </a:pPr>
            <a:endParaRPr lang="nl-BE" dirty="0"/>
          </a:p>
        </p:txBody>
      </p:sp>
      <p:sp>
        <p:nvSpPr>
          <p:cNvPr id="4" name="Date Placeholder 3"/>
          <p:cNvSpPr>
            <a:spLocks noGrp="1"/>
          </p:cNvSpPr>
          <p:nvPr>
            <p:ph type="dt" sz="half" idx="10"/>
          </p:nvPr>
        </p:nvSpPr>
        <p:spPr/>
        <p:txBody>
          <a:bodyPr/>
          <a:lstStyle/>
          <a:p>
            <a:r>
              <a:rPr lang="nl-BE" smtClean="0"/>
              <a:t>17/06/2015</a:t>
            </a:r>
            <a:endParaRPr lang="nl-BE"/>
          </a:p>
        </p:txBody>
      </p:sp>
      <p:sp>
        <p:nvSpPr>
          <p:cNvPr id="5" name="Slide Number Placeholder 4"/>
          <p:cNvSpPr>
            <a:spLocks noGrp="1"/>
          </p:cNvSpPr>
          <p:nvPr>
            <p:ph type="sldNum" sz="quarter" idx="12"/>
          </p:nvPr>
        </p:nvSpPr>
        <p:spPr/>
        <p:txBody>
          <a:bodyPr/>
          <a:lstStyle/>
          <a:p>
            <a:fld id="{53D8D221-276E-452B-9EC0-1CD0B8F2756C}" type="slidenum">
              <a:rPr lang="nl-BE" smtClean="0"/>
              <a:t>9</a:t>
            </a:fld>
            <a:endParaRPr lang="nl-BE"/>
          </a:p>
        </p:txBody>
      </p:sp>
    </p:spTree>
    <p:extLst>
      <p:ext uri="{BB962C8B-B14F-4D97-AF65-F5344CB8AC3E}">
        <p14:creationId xmlns:p14="http://schemas.microsoft.com/office/powerpoint/2010/main" val="31746029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3934</TotalTime>
  <Words>2153</Words>
  <Application>Microsoft Office PowerPoint</Application>
  <PresentationFormat>On-screen Show (4:3)</PresentationFormat>
  <Paragraphs>222</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Adjacency</vt:lpstr>
      <vt:lpstr>Role of the sample weight in norovirus detection in oysters by using molecular techniques</vt:lpstr>
      <vt:lpstr>Overview presentation</vt:lpstr>
      <vt:lpstr>Background and aims</vt:lpstr>
      <vt:lpstr>Methods</vt:lpstr>
      <vt:lpstr>Methods</vt:lpstr>
      <vt:lpstr>Methods</vt:lpstr>
      <vt:lpstr>Methods</vt:lpstr>
      <vt:lpstr>Methods</vt:lpstr>
      <vt:lpstr>Methods</vt:lpstr>
      <vt:lpstr>Results</vt:lpstr>
      <vt:lpstr>Results</vt:lpstr>
      <vt:lpstr>Results</vt:lpstr>
      <vt:lpstr>Results</vt:lpstr>
      <vt:lpstr>Results</vt:lpstr>
      <vt:lpstr>Conclusion</vt:lpstr>
      <vt:lpstr>Future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the sample weight in norovirus detection in oysters by using molecular techniques</dc:title>
  <dc:creator>Noor</dc:creator>
  <cp:lastModifiedBy>Noor</cp:lastModifiedBy>
  <cp:revision>83</cp:revision>
  <dcterms:created xsi:type="dcterms:W3CDTF">2015-06-07T11:27:23Z</dcterms:created>
  <dcterms:modified xsi:type="dcterms:W3CDTF">2015-06-16T13:38:29Z</dcterms:modified>
</cp:coreProperties>
</file>