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74" r:id="rId3"/>
    <p:sldId id="257" r:id="rId4"/>
    <p:sldId id="258" r:id="rId5"/>
    <p:sldId id="275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6" r:id="rId16"/>
    <p:sldId id="268" r:id="rId17"/>
    <p:sldId id="269" r:id="rId18"/>
    <p:sldId id="270" r:id="rId19"/>
    <p:sldId id="271" r:id="rId20"/>
    <p:sldId id="273" r:id="rId21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5233" autoAdjust="0"/>
  </p:normalViewPr>
  <p:slideViewPr>
    <p:cSldViewPr>
      <p:cViewPr varScale="1">
        <p:scale>
          <a:sx n="46" d="100"/>
          <a:sy n="46" d="100"/>
        </p:scale>
        <p:origin x="-20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-1890" y="93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835F7A-1E22-4B4D-B20E-904E7FDD4F55}" type="datetimeFigureOut">
              <a:rPr lang="nl-BE" smtClean="0"/>
              <a:pPr/>
              <a:t>19/06/2013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67E1B-37E5-4254-BC2F-0D641F6D77ED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262EE-9461-4345-A9E4-0EEF48C29307}" type="datetimeFigureOut">
              <a:rPr lang="nl-BE" smtClean="0"/>
              <a:pPr/>
              <a:t>19/06/2013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64B46B-D2E5-43F8-BA59-C11899BB7D1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4B46B-D2E5-43F8-BA59-C11899BB7D19}" type="slidenum">
              <a:rPr lang="nl-BE" smtClean="0"/>
              <a:pPr/>
              <a:t>1</a:t>
            </a:fld>
            <a:endParaRPr lang="nl-B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endParaRPr lang="nl-BE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4B46B-D2E5-43F8-BA59-C11899BB7D19}" type="slidenum">
              <a:rPr lang="nl-BE" smtClean="0"/>
              <a:pPr/>
              <a:t>11</a:t>
            </a:fld>
            <a:endParaRPr lang="nl-B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1668760"/>
          </a:xfrm>
        </p:spPr>
        <p:txBody>
          <a:bodyPr>
            <a:normAutofit/>
          </a:bodyPr>
          <a:lstStyle/>
          <a:p>
            <a:pPr marL="0" marR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4B46B-D2E5-43F8-BA59-C11899BB7D19}" type="slidenum">
              <a:rPr lang="nl-BE" smtClean="0"/>
              <a:pPr/>
              <a:t>12</a:t>
            </a:fld>
            <a:endParaRPr lang="nl-B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3468960"/>
          </a:xfrm>
        </p:spPr>
        <p:txBody>
          <a:bodyPr>
            <a:normAutofit/>
          </a:bodyPr>
          <a:lstStyle/>
          <a:p>
            <a:pPr algn="just"/>
            <a:endParaRPr lang="nl-BE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4B46B-D2E5-43F8-BA59-C11899BB7D19}" type="slidenum">
              <a:rPr lang="nl-BE" smtClean="0"/>
              <a:pPr/>
              <a:t>13</a:t>
            </a:fld>
            <a:endParaRPr lang="nl-B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1700213" y="179388"/>
            <a:ext cx="2808287" cy="2106612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260648" y="2339752"/>
            <a:ext cx="6408712" cy="6552728"/>
          </a:xfrm>
        </p:spPr>
        <p:txBody>
          <a:bodyPr>
            <a:noAutofit/>
          </a:bodyPr>
          <a:lstStyle/>
          <a:p>
            <a:endParaRPr lang="nl-BE" sz="10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4B46B-D2E5-43F8-BA59-C11899BB7D19}" type="slidenum">
              <a:rPr lang="nl-BE" smtClean="0"/>
              <a:pPr/>
              <a:t>14</a:t>
            </a:fld>
            <a:endParaRPr lang="nl-B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1452736"/>
          </a:xfrm>
        </p:spPr>
        <p:txBody>
          <a:bodyPr>
            <a:normAutofit/>
          </a:bodyPr>
          <a:lstStyle/>
          <a:p>
            <a:pPr algn="just"/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4B46B-D2E5-43F8-BA59-C11899BB7D19}" type="slidenum">
              <a:rPr lang="nl-BE" smtClean="0"/>
              <a:pPr/>
              <a:t>16</a:t>
            </a:fld>
            <a:endParaRPr lang="nl-B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4B46B-D2E5-43F8-BA59-C11899BB7D19}" type="slidenum">
              <a:rPr lang="nl-BE" smtClean="0"/>
              <a:pPr/>
              <a:t>17</a:t>
            </a:fld>
            <a:endParaRPr lang="nl-B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2964904"/>
          </a:xfrm>
        </p:spPr>
        <p:txBody>
          <a:bodyPr>
            <a:normAutofit/>
          </a:bodyPr>
          <a:lstStyle/>
          <a:p>
            <a:pPr algn="just"/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4B46B-D2E5-43F8-BA59-C11899BB7D19}" type="slidenum">
              <a:rPr lang="nl-BE" smtClean="0"/>
              <a:pPr/>
              <a:t>18</a:t>
            </a:fld>
            <a:endParaRPr lang="nl-B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1236712"/>
          </a:xfrm>
        </p:spPr>
        <p:txBody>
          <a:bodyPr>
            <a:normAutofit/>
          </a:bodyPr>
          <a:lstStyle/>
          <a:p>
            <a:pPr algn="just"/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4B46B-D2E5-43F8-BA59-C11899BB7D19}" type="slidenum">
              <a:rPr lang="nl-BE" smtClean="0"/>
              <a:pPr/>
              <a:t>19</a:t>
            </a:fld>
            <a:endParaRPr lang="nl-B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4B46B-D2E5-43F8-BA59-C11899BB7D19}" type="slidenum">
              <a:rPr lang="nl-BE" smtClean="0"/>
              <a:pPr/>
              <a:t>20</a:t>
            </a:fld>
            <a:endParaRPr lang="nl-B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4B46B-D2E5-43F8-BA59-C11899BB7D19}" type="slidenum">
              <a:rPr lang="nl-BE" smtClean="0"/>
              <a:pPr/>
              <a:t>2</a:t>
            </a:fld>
            <a:endParaRPr lang="nl-B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623520" cy="3396952"/>
          </a:xfrm>
        </p:spPr>
        <p:txBody>
          <a:bodyPr>
            <a:normAutofit/>
          </a:bodyPr>
          <a:lstStyle/>
          <a:p>
            <a:pPr algn="just"/>
            <a:endParaRPr lang="nl-BE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4B46B-D2E5-43F8-BA59-C11899BB7D19}" type="slidenum">
              <a:rPr lang="nl-BE" smtClean="0"/>
              <a:pPr/>
              <a:t>3</a:t>
            </a:fld>
            <a:endParaRPr lang="nl-B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2604864"/>
          </a:xfrm>
        </p:spPr>
        <p:txBody>
          <a:bodyPr>
            <a:normAutofit/>
          </a:bodyPr>
          <a:lstStyle/>
          <a:p>
            <a:pPr algn="just"/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4B46B-D2E5-43F8-BA59-C11899BB7D19}" type="slidenum">
              <a:rPr lang="nl-BE" smtClean="0"/>
              <a:pPr/>
              <a:t>4</a:t>
            </a:fld>
            <a:endParaRPr lang="nl-B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405064"/>
          </a:xfrm>
        </p:spPr>
        <p:txBody>
          <a:bodyPr>
            <a:noAutofit/>
          </a:bodyPr>
          <a:lstStyle/>
          <a:p>
            <a:pPr algn="just"/>
            <a:endParaRPr lang="nl-BE" sz="11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4B46B-D2E5-43F8-BA59-C11899BB7D19}" type="slidenum">
              <a:rPr lang="nl-BE" smtClean="0"/>
              <a:pPr/>
              <a:t>6</a:t>
            </a:fld>
            <a:endParaRPr lang="nl-B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4B46B-D2E5-43F8-BA59-C11899BB7D19}" type="slidenum">
              <a:rPr lang="nl-BE" smtClean="0"/>
              <a:pPr/>
              <a:t>7</a:t>
            </a:fld>
            <a:endParaRPr lang="nl-B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3612976"/>
          </a:xfrm>
        </p:spPr>
        <p:txBody>
          <a:bodyPr>
            <a:normAutofit/>
          </a:bodyPr>
          <a:lstStyle/>
          <a:p>
            <a:pPr algn="just"/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4B46B-D2E5-43F8-BA59-C11899BB7D19}" type="slidenum">
              <a:rPr lang="nl-BE" smtClean="0"/>
              <a:pPr/>
              <a:t>8</a:t>
            </a:fld>
            <a:endParaRPr lang="nl-BE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1524744"/>
          </a:xfrm>
        </p:spPr>
        <p:txBody>
          <a:bodyPr>
            <a:normAutofit/>
          </a:bodyPr>
          <a:lstStyle/>
          <a:p>
            <a:pPr algn="just"/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4B46B-D2E5-43F8-BA59-C11899BB7D19}" type="slidenum">
              <a:rPr lang="nl-BE" smtClean="0"/>
              <a:pPr/>
              <a:t>9</a:t>
            </a:fld>
            <a:endParaRPr lang="nl-B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692696" y="4343400"/>
            <a:ext cx="5486400" cy="1740768"/>
          </a:xfrm>
        </p:spPr>
        <p:txBody>
          <a:bodyPr>
            <a:normAutofit/>
          </a:bodyPr>
          <a:lstStyle/>
          <a:p>
            <a:pPr algn="just"/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4B46B-D2E5-43F8-BA59-C11899BB7D19}" type="slidenum">
              <a:rPr lang="nl-BE" smtClean="0"/>
              <a:pPr/>
              <a:t>10</a:t>
            </a:fld>
            <a:endParaRPr lang="nl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5878-0772-4D87-99C4-F630F499AF9A}" type="datetimeFigureOut">
              <a:rPr lang="nl-BE" smtClean="0"/>
              <a:pPr/>
              <a:t>19/06/2013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4F3E-C765-4AAD-8586-835C08A6CAB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5878-0772-4D87-99C4-F630F499AF9A}" type="datetimeFigureOut">
              <a:rPr lang="nl-BE" smtClean="0"/>
              <a:pPr/>
              <a:t>19/06/2013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4F3E-C765-4AAD-8586-835C08A6CAB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5878-0772-4D87-99C4-F630F499AF9A}" type="datetimeFigureOut">
              <a:rPr lang="nl-BE" smtClean="0"/>
              <a:pPr/>
              <a:t>19/06/2013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4F3E-C765-4AAD-8586-835C08A6CAB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5878-0772-4D87-99C4-F630F499AF9A}" type="datetimeFigureOut">
              <a:rPr lang="nl-BE" smtClean="0"/>
              <a:pPr/>
              <a:t>19/06/2013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4F3E-C765-4AAD-8586-835C08A6CAB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5878-0772-4D87-99C4-F630F499AF9A}" type="datetimeFigureOut">
              <a:rPr lang="nl-BE" smtClean="0"/>
              <a:pPr/>
              <a:t>19/06/2013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4F3E-C765-4AAD-8586-835C08A6CAB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5878-0772-4D87-99C4-F630F499AF9A}" type="datetimeFigureOut">
              <a:rPr lang="nl-BE" smtClean="0"/>
              <a:pPr/>
              <a:t>19/06/2013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4F3E-C765-4AAD-8586-835C08A6CAB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5878-0772-4D87-99C4-F630F499AF9A}" type="datetimeFigureOut">
              <a:rPr lang="nl-BE" smtClean="0"/>
              <a:pPr/>
              <a:t>19/06/2013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4F3E-C765-4AAD-8586-835C08A6CAB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5878-0772-4D87-99C4-F630F499AF9A}" type="datetimeFigureOut">
              <a:rPr lang="nl-BE" smtClean="0"/>
              <a:pPr/>
              <a:t>19/06/2013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4F3E-C765-4AAD-8586-835C08A6CAB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5878-0772-4D87-99C4-F630F499AF9A}" type="datetimeFigureOut">
              <a:rPr lang="nl-BE" smtClean="0"/>
              <a:pPr/>
              <a:t>19/06/2013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4F3E-C765-4AAD-8586-835C08A6CAB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5878-0772-4D87-99C4-F630F499AF9A}" type="datetimeFigureOut">
              <a:rPr lang="nl-BE" smtClean="0"/>
              <a:pPr/>
              <a:t>19/06/2013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4F3E-C765-4AAD-8586-835C08A6CAB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5878-0772-4D87-99C4-F630F499AF9A}" type="datetimeFigureOut">
              <a:rPr lang="nl-BE" smtClean="0"/>
              <a:pPr/>
              <a:t>19/06/2013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4F3E-C765-4AAD-8586-835C08A6CAB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E5878-0772-4D87-99C4-F630F499AF9A}" type="datetimeFigureOut">
              <a:rPr lang="nl-BE" smtClean="0"/>
              <a:pPr/>
              <a:t>19/06/2013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A4F3E-C765-4AAD-8586-835C08A6CAB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be/url?sa=i&amp;rct=j&amp;q=kwaliteitscontrole&amp;source=images&amp;cd=&amp;cad=rja&amp;docid=Gd4RY-yeUfa01M&amp;tbnid=vFWgkyKH5mjZKM:&amp;ved=0CAUQjRw&amp;url=http://www.qualitycontrolthailand.com/product/Kwaliteitscontrole+Azie/Kwaliteitscontrole+Azie+Kwaliteitscontrole+Thailand+16509.html&amp;ei=6922UdicAojktQaI-YGQAg&amp;bvm=bv.47534661,d.Yms&amp;psig=AFQjCNGSEtxljrAKOc8tQB9-26Q6YUcuAQ&amp;ust=137102514475721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be/url?sa=i&amp;rct=j&amp;q=kwaliteitscontrole&amp;source=images&amp;cd=&amp;cad=rja&amp;docid=Gd4RY-yeUfa01M&amp;tbnid=vFWgkyKH5mjZKM:&amp;ved=0CAUQjRw&amp;url=http://www.qualitycontrolthailand.com/product/Kwaliteitscontrole+Azie/Kwaliteitscontrole+Azie+Kwaliteitscontrole+Thailand+16509.html&amp;ei=6922UdicAojktQaI-YGQAg&amp;bvm=bv.47534661,d.Yms&amp;psig=AFQjCNGSEtxljrAKOc8tQB9-26Q6YUcuAQ&amp;ust=1371025144757212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be/url?sa=i&amp;rct=j&amp;q=kwaliteitscontrole&amp;source=images&amp;cd=&amp;cad=rja&amp;docid=Gd4RY-yeUfa01M&amp;tbnid=vFWgkyKH5mjZKM:&amp;ved=0CAUQjRw&amp;url=http://www.qualitycontrolthailand.com/product/Kwaliteitscontrole+Azie/Kwaliteitscontrole+Azie+Kwaliteitscontrole+Thailand+16509.html&amp;ei=6922UdicAojktQaI-YGQAg&amp;bvm=bv.47534661,d.Yms&amp;psig=AFQjCNGSEtxljrAKOc8tQB9-26Q6YUcuAQ&amp;ust=1371025144757212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be/url?sa=i&amp;rct=j&amp;q=kwaliteitscontrole&amp;source=images&amp;cd=&amp;cad=rja&amp;docid=Gd4RY-yeUfa01M&amp;tbnid=vFWgkyKH5mjZKM:&amp;ved=0CAUQjRw&amp;url=http://www.qualitycontrolthailand.com/product/Kwaliteitscontrole+Azie/Kwaliteitscontrole+Azie+Kwaliteitscontrole+Thailand+16509.html&amp;ei=6922UdicAojktQaI-YGQAg&amp;bvm=bv.47534661,d.Yms&amp;psig=AFQjCNGSEtxljrAKOc8tQB9-26Q6YUcuAQ&amp;ust=1371025144757212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be/url?sa=i&amp;rct=j&amp;q=kwaliteitscontrole&amp;source=images&amp;cd=&amp;cad=rja&amp;docid=Gd4RY-yeUfa01M&amp;tbnid=vFWgkyKH5mjZKM:&amp;ved=0CAUQjRw&amp;url=http://www.qualitycontrolthailand.com/product/Kwaliteitscontrole+Azie/Kwaliteitscontrole+Azie+Kwaliteitscontrole+Thailand+16509.html&amp;ei=6922UdicAojktQaI-YGQAg&amp;bvm=bv.47534661,d.Yms&amp;psig=AFQjCNGSEtxljrAKOc8tQB9-26Q6YUcuAQ&amp;ust=1371025144757212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http://www.google.be/url?sa=i&amp;rct=j&amp;q=kwaliteitscontrole&amp;source=images&amp;cd=&amp;cad=rja&amp;docid=Gd4RY-yeUfa01M&amp;tbnid=vFWgkyKH5mjZKM:&amp;ved=0CAUQjRw&amp;url=http://www.qualitycontrolthailand.com/product/Kwaliteitscontrole+Azie/Kwaliteitscontrole+Azie+Kwaliteitscontrole+Thailand+16509.html&amp;ei=6922UdicAojktQaI-YGQAg&amp;bvm=bv.47534661,d.Yms&amp;psig=AFQjCNGSEtxljrAKOc8tQB9-26Q6YUcuAQ&amp;ust=1371025144757212" TargetMode="External"/><Relationship Id="rId7" Type="http://schemas.openxmlformats.org/officeDocument/2006/relationships/hyperlink" Target="http://www.google.be/url?sa=i&amp;rct=j&amp;q=biopsiepunch&amp;source=images&amp;cd=&amp;cad=rja&amp;docid=gwLoUBSkKkdUsM&amp;tbnid=x6_ir6o3bAXiMM:&amp;ved=0CAUQjRw&amp;url=http://catalogus.medeco.nl/html/catalog/home/product/85/&amp;ei=QvOZUeXUMoa_0QWPloGgAg&amp;bvm=bv.46751780,d.d2k&amp;psig=AFQjCNEzoYSfD-EDWMAh7DNMn09NUcfnug&amp;ust=1369130175292401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9.jpeg"/><Relationship Id="rId2" Type="http://schemas.openxmlformats.org/officeDocument/2006/relationships/hyperlink" Target="http://www.google.be/url?sa=i&amp;rct=j&amp;q=kwaliteitscontrole&amp;source=images&amp;cd=&amp;cad=rja&amp;docid=Gd4RY-yeUfa01M&amp;tbnid=vFWgkyKH5mjZKM:&amp;ved=0CAUQjRw&amp;url=http://www.qualitycontrolthailand.com/product/Kwaliteitscontrole+Azie/Kwaliteitscontrole+Azie+Kwaliteitscontrole+Thailand+16509.html&amp;ei=6922UdicAojktQaI-YGQAg&amp;bvm=bv.47534661,d.Yms&amp;psig=AFQjCNGSEtxljrAKOc8tQB9-26Q6YUcuAQ&amp;ust=1371025144757212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hyperlink" Target="http://www.google.be/url?sa=i&amp;rct=j&amp;q=pathcentre&amp;source=images&amp;cd=&amp;cad=rja&amp;docid=2AY9nhNKcxWExM&amp;tbnid=CYiFteQbYjgLHM:&amp;ved=0CAUQjRw&amp;url=http://www.rapportthailand.com/product.php?CId=1&amp;active=1&amp;ei=85eTUd63NKmN0wWay4HQAg&amp;psig=AFQjCNHxpnLKw8ukPJe3MtZzNs-QDfkbXg&amp;ust=1368713584663364" TargetMode="Externa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be/url?sa=i&amp;rct=j&amp;q=kwaliteitscontrole&amp;source=images&amp;cd=&amp;cad=rja&amp;docid=Gd4RY-yeUfa01M&amp;tbnid=vFWgkyKH5mjZKM:&amp;ved=0CAUQjRw&amp;url=http://www.qualitycontrolthailand.com/product/Kwaliteitscontrole+Azie/Kwaliteitscontrole+Azie+Kwaliteitscontrole+Thailand+16509.html&amp;ei=6922UdicAojktQaI-YGQAg&amp;bvm=bv.47534661,d.Yms&amp;psig=AFQjCNGSEtxljrAKOc8tQB9-26Q6YUcuAQ&amp;ust=1371025144757212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be/url?sa=i&amp;rct=j&amp;q=kwaliteitscontrole&amp;source=images&amp;cd=&amp;cad=rja&amp;docid=Gd4RY-yeUfa01M&amp;tbnid=vFWgkyKH5mjZKM:&amp;ved=0CAUQjRw&amp;url=http://www.qualitycontrolthailand.com/product/Kwaliteitscontrole+Azie/Kwaliteitscontrole+Azie+Kwaliteitscontrole+Thailand+16509.html&amp;ei=6922UdicAojktQaI-YGQAg&amp;bvm=bv.47534661,d.Yms&amp;psig=AFQjCNGSEtxljrAKOc8tQB9-26Q6YUcuAQ&amp;ust=1371025144757212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be/url?sa=i&amp;rct=j&amp;q=kwaliteitscontrole&amp;source=images&amp;cd=&amp;cad=rja&amp;docid=Gd4RY-yeUfa01M&amp;tbnid=vFWgkyKH5mjZKM:&amp;ved=0CAUQjRw&amp;url=http://www.qualitycontrolthailand.com/product/Kwaliteitscontrole+Azie/Kwaliteitscontrole+Azie+Kwaliteitscontrole+Thailand+16509.html&amp;ei=6922UdicAojktQaI-YGQAg&amp;bvm=bv.47534661,d.Yms&amp;psig=AFQjCNGSEtxljrAKOc8tQB9-26Q6YUcuAQ&amp;ust=1371025144757212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be/url?sa=i&amp;rct=j&amp;q=kwaliteitscontrole&amp;source=images&amp;cd=&amp;cad=rja&amp;docid=Gd4RY-yeUfa01M&amp;tbnid=vFWgkyKH5mjZKM:&amp;ved=0CAUQjRw&amp;url=http://www.qualitycontrolthailand.com/product/Kwaliteitscontrole+Azie/Kwaliteitscontrole+Azie+Kwaliteitscontrole+Thailand+16509.html&amp;ei=6922UdicAojktQaI-YGQAg&amp;bvm=bv.47534661,d.Yms&amp;psig=AFQjCNGSEtxljrAKOc8tQB9-26Q6YUcuAQ&amp;ust=1371025144757212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be/url?sa=i&amp;rct=j&amp;q=kwaliteitscontrole&amp;source=images&amp;cd=&amp;cad=rja&amp;docid=Gd4RY-yeUfa01M&amp;tbnid=vFWgkyKH5mjZKM:&amp;ved=0CAUQjRw&amp;url=http://www.qualitycontrolthailand.com/product/Kwaliteitscontrole+Azie/Kwaliteitscontrole+Azie+Kwaliteitscontrole+Thailand+16509.html&amp;ei=6922UdicAojktQaI-YGQAg&amp;bvm=bv.47534661,d.Yms&amp;psig=AFQjCNGSEtxljrAKOc8tQB9-26Q6YUcuAQ&amp;ust=137102514475721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be/url?sa=i&amp;rct=j&amp;q=kwaliteitscontrole&amp;source=images&amp;cd=&amp;cad=rja&amp;docid=Gd4RY-yeUfa01M&amp;tbnid=vFWgkyKH5mjZKM:&amp;ved=0CAUQjRw&amp;url=http://www.qualitycontrolthailand.com/product/Kwaliteitscontrole+Azie/Kwaliteitscontrole+Azie+Kwaliteitscontrole+Thailand+16509.html&amp;ei=6922UdicAojktQaI-YGQAg&amp;bvm=bv.47534661,d.Yms&amp;psig=AFQjCNGSEtxljrAKOc8tQB9-26Q6YUcuAQ&amp;ust=1371025144757212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google.be/url?sa=i&amp;rct=j&amp;q=kwaliteitscontrole&amp;source=images&amp;cd=&amp;cad=rja&amp;docid=Gd4RY-yeUfa01M&amp;tbnid=vFWgkyKH5mjZKM:&amp;ved=0CAUQjRw&amp;url=http://www.qualitycontrolthailand.com/product/Kwaliteitscontrole+Azie/Kwaliteitscontrole+Azie+Kwaliteitscontrole+Thailand+16509.html&amp;ei=6922UdicAojktQaI-YGQAg&amp;bvm=bv.47534661,d.Yms&amp;psig=AFQjCNGSEtxljrAKOc8tQB9-26Q6YUcuAQ&amp;ust=1371025144757212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be/url?sa=i&amp;rct=j&amp;q=kwaliteitscontrole&amp;source=images&amp;cd=&amp;cad=rja&amp;docid=Gd4RY-yeUfa01M&amp;tbnid=vFWgkyKH5mjZKM:&amp;ved=0CAUQjRw&amp;url=http://www.qualitycontrolthailand.com/product/Kwaliteitscontrole+Azie/Kwaliteitscontrole+Azie+Kwaliteitscontrole+Thailand+16509.html&amp;ei=6922UdicAojktQaI-YGQAg&amp;bvm=bv.47534661,d.Yms&amp;psig=AFQjCNGSEtxljrAKOc8tQB9-26Q6YUcuAQ&amp;ust=1371025144757212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be/url?sa=i&amp;rct=j&amp;q=kwaliteitscontrole&amp;source=images&amp;cd=&amp;cad=rja&amp;docid=Gd4RY-yeUfa01M&amp;tbnid=vFWgkyKH5mjZKM:&amp;ved=0CAUQjRw&amp;url=http://www.qualitycontrolthailand.com/product/Kwaliteitscontrole+Azie/Kwaliteitscontrole+Azie+Kwaliteitscontrole+Thailand+16509.html&amp;ei=6922UdicAojktQaI-YGQAg&amp;bvm=bv.47534661,d.Yms&amp;psig=AFQjCNGSEtxljrAKOc8tQB9-26Q6YUcuAQ&amp;ust=1371025144757212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be/url?sa=i&amp;rct=j&amp;q=kwaliteitscontrole&amp;source=images&amp;cd=&amp;cad=rja&amp;docid=Gd4RY-yeUfa01M&amp;tbnid=vFWgkyKH5mjZKM:&amp;ved=0CAUQjRw&amp;url=http://www.qualitycontrolthailand.com/product/Kwaliteitscontrole+Azie/Kwaliteitscontrole+Azie+Kwaliteitscontrole+Thailand+16509.html&amp;ei=6922UdicAojktQaI-YGQAg&amp;bvm=bv.47534661,d.Yms&amp;psig=AFQjCNGSEtxljrAKOc8tQB9-26Q6YUcuAQ&amp;ust=1371025144757212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be/url?sa=i&amp;rct=j&amp;q=kwaliteitscontrole&amp;source=images&amp;cd=&amp;cad=rja&amp;docid=Gd4RY-yeUfa01M&amp;tbnid=vFWgkyKH5mjZKM:&amp;ved=0CAUQjRw&amp;url=http://www.qualitycontrolthailand.com/product/Kwaliteitscontrole+Azie/Kwaliteitscontrole+Azie+Kwaliteitscontrole+Thailand+16509.html&amp;ei=6922UdicAojktQaI-YGQAg&amp;bvm=bv.47534661,d.Yms&amp;psig=AFQjCNGSEtxljrAKOc8tQB9-26Q6YUcuAQ&amp;ust=1371025144757212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be/url?sa=i&amp;rct=j&amp;q=kwaliteitscontrole&amp;source=images&amp;cd=&amp;cad=rja&amp;docid=Gd4RY-yeUfa01M&amp;tbnid=vFWgkyKH5mjZKM:&amp;ved=0CAUQjRw&amp;url=http://www.qualitycontrolthailand.com/product/Kwaliteitscontrole+Azie/Kwaliteitscontrole+Azie+Kwaliteitscontrole+Thailand+16509.html&amp;ei=6922UdicAojktQaI-YGQAg&amp;bvm=bv.47534661,d.Yms&amp;psig=AFQjCNGSEtxljrAKOc8tQB9-26Q6YUcuAQ&amp;ust=1371025144757212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be/url?sa=i&amp;rct=j&amp;q=kwaliteitscontrole&amp;source=images&amp;cd=&amp;cad=rja&amp;docid=Gd4RY-yeUfa01M&amp;tbnid=vFWgkyKH5mjZKM:&amp;ved=0CAUQjRw&amp;url=http://www.qualitycontrolthailand.com/product/Kwaliteitscontrole+Azie/Kwaliteitscontrole+Azie+Kwaliteitscontrole+Thailand+16509.html&amp;ei=6922UdicAojktQaI-YGQAg&amp;bvm=bv.47534661,d.Yms&amp;psig=AFQjCNGSEtxljrAKOc8tQB9-26Q6YUcuAQ&amp;ust=1371025144757212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quinl.com/productImages/UploadImages/CDIbaLm-6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1"/>
            <a:ext cx="9144000" cy="6870286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3528" y="1988840"/>
            <a:ext cx="8496944" cy="1470025"/>
          </a:xfrm>
        </p:spPr>
        <p:txBody>
          <a:bodyPr>
            <a:normAutofit/>
          </a:bodyPr>
          <a:lstStyle/>
          <a:p>
            <a:pPr algn="l"/>
            <a:r>
              <a:rPr lang="nl-BE" b="1" dirty="0" smtClean="0">
                <a:solidFill>
                  <a:srgbClr val="002060"/>
                </a:solidFill>
              </a:rPr>
              <a:t>Selectie en validatie van interne controles voor </a:t>
            </a:r>
            <a:r>
              <a:rPr lang="nl-BE" b="1" dirty="0" err="1" smtClean="0">
                <a:solidFill>
                  <a:srgbClr val="002060"/>
                </a:solidFill>
              </a:rPr>
              <a:t>immuunhistochemie</a:t>
            </a:r>
            <a:endParaRPr lang="nl-BE" b="1" dirty="0">
              <a:solidFill>
                <a:srgbClr val="002060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555776" y="5661248"/>
            <a:ext cx="6400800" cy="1008112"/>
          </a:xfrm>
        </p:spPr>
        <p:txBody>
          <a:bodyPr>
            <a:normAutofit/>
          </a:bodyPr>
          <a:lstStyle/>
          <a:p>
            <a:pPr algn="r"/>
            <a:r>
              <a:rPr lang="nl-BE" sz="2400" dirty="0" err="1" smtClean="0">
                <a:solidFill>
                  <a:srgbClr val="002060"/>
                </a:solidFill>
              </a:rPr>
              <a:t>Emmely</a:t>
            </a:r>
            <a:r>
              <a:rPr lang="nl-BE" sz="2400" dirty="0" smtClean="0">
                <a:solidFill>
                  <a:srgbClr val="002060"/>
                </a:solidFill>
              </a:rPr>
              <a:t> </a:t>
            </a:r>
            <a:r>
              <a:rPr lang="nl-BE" sz="2400" dirty="0" err="1" smtClean="0">
                <a:solidFill>
                  <a:srgbClr val="002060"/>
                </a:solidFill>
              </a:rPr>
              <a:t>Mylle</a:t>
            </a:r>
            <a:endParaRPr lang="nl-BE" sz="2400" dirty="0" smtClean="0">
              <a:solidFill>
                <a:srgbClr val="002060"/>
              </a:solidFill>
            </a:endParaRPr>
          </a:p>
          <a:p>
            <a:pPr algn="r"/>
            <a:r>
              <a:rPr lang="nl-BE" sz="2400" dirty="0" smtClean="0">
                <a:solidFill>
                  <a:srgbClr val="002060"/>
                </a:solidFill>
              </a:rPr>
              <a:t>Stage Laboratorium Pathologie - HHR</a:t>
            </a:r>
            <a:endParaRPr lang="nl-BE" sz="2400" dirty="0">
              <a:solidFill>
                <a:srgbClr val="002060"/>
              </a:solidFill>
            </a:endParaRPr>
          </a:p>
        </p:txBody>
      </p:sp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172450" y="0"/>
            <a:ext cx="9715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quinl.com/productImages/UploadImages/CDIbaLm-6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1"/>
            <a:ext cx="9144000" cy="6870286"/>
          </a:xfrm>
          <a:prstGeom prst="rect">
            <a:avLst/>
          </a:prstGeom>
          <a:noFill/>
        </p:spPr>
      </p:pic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b="1" dirty="0" smtClean="0">
                <a:solidFill>
                  <a:srgbClr val="002060"/>
                </a:solidFill>
              </a:rPr>
              <a:t>Negatieve controles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Positieve kleuring = gebrek aan specificiteit of niet-specifieke achtergrondkleuring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Op dezelfde manier voor te behandelen als staal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Hoeft geen specifiek antigen te bevatten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Positieve kleuring = ongeldige resultaten</a:t>
            </a:r>
            <a:endParaRPr lang="nl-BE" dirty="0">
              <a:solidFill>
                <a:srgbClr val="002060"/>
              </a:solidFill>
            </a:endParaRPr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172450" y="0"/>
            <a:ext cx="9715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://www.quinl.com/productImages/UploadImages/CDIbaLm-6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1"/>
            <a:ext cx="9144000" cy="6870286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nl-BE" b="1" dirty="0" smtClean="0">
                <a:solidFill>
                  <a:srgbClr val="002060"/>
                </a:solidFill>
              </a:rPr>
              <a:t>Kwaliteitscontrole van </a:t>
            </a:r>
            <a:r>
              <a:rPr lang="nl-BE" b="1" dirty="0" err="1" smtClean="0">
                <a:solidFill>
                  <a:srgbClr val="002060"/>
                </a:solidFill>
              </a:rPr>
              <a:t>immuunhistochemische</a:t>
            </a:r>
            <a:r>
              <a:rPr lang="nl-BE" b="1" dirty="0" smtClean="0">
                <a:solidFill>
                  <a:srgbClr val="002060"/>
                </a:solidFill>
              </a:rPr>
              <a:t> coupes</a:t>
            </a:r>
            <a:endParaRPr lang="nl-BE" b="1" dirty="0">
              <a:solidFill>
                <a:srgbClr val="00206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b="1" dirty="0" smtClean="0">
                <a:solidFill>
                  <a:srgbClr val="002060"/>
                </a:solidFill>
              </a:rPr>
              <a:t>Drie niveaus: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Rapportering aan Patholoog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Systematische evaluatie van de controles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Noodzaak van een afzonderlijk gekende positieve controle</a:t>
            </a:r>
            <a:endParaRPr lang="nl-BE" dirty="0">
              <a:solidFill>
                <a:srgbClr val="002060"/>
              </a:solidFill>
            </a:endParaRPr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172450" y="0"/>
            <a:ext cx="9715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quinl.com/productImages/UploadImages/CDIbaLm-6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1"/>
            <a:ext cx="9144000" cy="6870286"/>
          </a:xfrm>
          <a:prstGeom prst="rect">
            <a:avLst/>
          </a:prstGeom>
          <a:noFill/>
        </p:spPr>
      </p:pic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832648"/>
          </a:xfrm>
        </p:spPr>
        <p:txBody>
          <a:bodyPr>
            <a:normAutofit/>
          </a:bodyPr>
          <a:lstStyle/>
          <a:p>
            <a:pPr lvl="1"/>
            <a:r>
              <a:rPr lang="nl-BE" dirty="0" smtClean="0">
                <a:solidFill>
                  <a:srgbClr val="002060"/>
                </a:solidFill>
              </a:rPr>
              <a:t>Systematische evaluatie van de controles</a:t>
            </a:r>
          </a:p>
          <a:p>
            <a:pPr lvl="1">
              <a:buNone/>
            </a:pPr>
            <a:r>
              <a:rPr lang="nl-BE" dirty="0" smtClean="0">
                <a:solidFill>
                  <a:srgbClr val="002060"/>
                </a:solidFill>
              </a:rPr>
              <a:t>					</a:t>
            </a:r>
          </a:p>
          <a:p>
            <a:pPr lvl="1">
              <a:buNone/>
            </a:pPr>
            <a:r>
              <a:rPr lang="nl-BE" dirty="0" smtClean="0">
                <a:solidFill>
                  <a:srgbClr val="002060"/>
                </a:solidFill>
              </a:rPr>
              <a:t>						Tumoraal borstweefsel</a:t>
            </a:r>
          </a:p>
          <a:p>
            <a:pPr lvl="1">
              <a:buNone/>
            </a:pPr>
            <a:endParaRPr lang="nl-BE" dirty="0" smtClean="0">
              <a:solidFill>
                <a:srgbClr val="002060"/>
              </a:solidFill>
            </a:endParaRPr>
          </a:p>
          <a:p>
            <a:pPr lvl="1">
              <a:buNone/>
            </a:pPr>
            <a:endParaRPr lang="nl-BE" dirty="0" smtClean="0">
              <a:solidFill>
                <a:srgbClr val="002060"/>
              </a:solidFill>
            </a:endParaRPr>
          </a:p>
          <a:p>
            <a:pPr lvl="1">
              <a:buNone/>
            </a:pPr>
            <a:endParaRPr lang="nl-BE" dirty="0" smtClean="0">
              <a:solidFill>
                <a:srgbClr val="002060"/>
              </a:solidFill>
            </a:endParaRPr>
          </a:p>
          <a:p>
            <a:pPr lvl="1">
              <a:buNone/>
            </a:pPr>
            <a:endParaRPr lang="nl-BE" dirty="0" smtClean="0">
              <a:solidFill>
                <a:srgbClr val="002060"/>
              </a:solidFill>
            </a:endParaRPr>
          </a:p>
          <a:p>
            <a:pPr lvl="1">
              <a:buNone/>
            </a:pPr>
            <a:r>
              <a:rPr lang="nl-BE" dirty="0" smtClean="0">
                <a:solidFill>
                  <a:srgbClr val="002060"/>
                </a:solidFill>
              </a:rPr>
              <a:t>					    	Intrinsieke controle 					borstweefsel</a:t>
            </a:r>
          </a:p>
          <a:p>
            <a:pPr lvl="1">
              <a:buNone/>
            </a:pPr>
            <a:endParaRPr lang="nl-BE" dirty="0" smtClean="0">
              <a:solidFill>
                <a:srgbClr val="002060"/>
              </a:solidFill>
            </a:endParaRPr>
          </a:p>
          <a:p>
            <a:pPr lvl="1">
              <a:buNone/>
            </a:pPr>
            <a:endParaRPr lang="nl-BE" dirty="0" smtClean="0">
              <a:solidFill>
                <a:srgbClr val="002060"/>
              </a:solidFill>
            </a:endParaRPr>
          </a:p>
          <a:p>
            <a:pPr lvl="1">
              <a:buNone/>
            </a:pPr>
            <a:endParaRPr lang="nl-BE" dirty="0" smtClean="0">
              <a:solidFill>
                <a:srgbClr val="002060"/>
              </a:solidFill>
            </a:endParaRPr>
          </a:p>
          <a:p>
            <a:pPr lvl="1">
              <a:buNone/>
            </a:pPr>
            <a:endParaRPr lang="nl-BE" dirty="0" smtClean="0">
              <a:solidFill>
                <a:srgbClr val="002060"/>
              </a:solidFill>
            </a:endParaRPr>
          </a:p>
          <a:p>
            <a:pPr lvl="1">
              <a:buNone/>
            </a:pPr>
            <a:endParaRPr lang="nl-BE" dirty="0" smtClean="0">
              <a:solidFill>
                <a:srgbClr val="002060"/>
              </a:solidFill>
            </a:endParaRPr>
          </a:p>
        </p:txBody>
      </p:sp>
      <p:pic>
        <p:nvPicPr>
          <p:cNvPr id="6" name="Afbeelding 5" descr="Image8 ecad lcis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31640" y="1268760"/>
            <a:ext cx="3057525" cy="21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Rechte verbindingslijn met pijl 7"/>
          <p:cNvCxnSpPr/>
          <p:nvPr/>
        </p:nvCxnSpPr>
        <p:spPr>
          <a:xfrm>
            <a:off x="4499992" y="1844824"/>
            <a:ext cx="504056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9" name="Afbeelding 8" descr="Image8 ecad lo carc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31640" y="3717032"/>
            <a:ext cx="3057525" cy="21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Rechte verbindingslijn met pijl 9"/>
          <p:cNvCxnSpPr/>
          <p:nvPr/>
        </p:nvCxnSpPr>
        <p:spPr>
          <a:xfrm>
            <a:off x="4499992" y="4437112"/>
            <a:ext cx="504056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172450" y="0"/>
            <a:ext cx="9715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quinl.com/productImages/UploadImages/CDIbaLm-6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1"/>
            <a:ext cx="9144000" cy="6870286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/>
          </a:bodyPr>
          <a:lstStyle/>
          <a:p>
            <a:r>
              <a:rPr lang="nl-BE" b="1" dirty="0" smtClean="0">
                <a:solidFill>
                  <a:srgbClr val="002060"/>
                </a:solidFill>
              </a:rPr>
              <a:t>Methode </a:t>
            </a:r>
            <a:endParaRPr lang="nl-BE" b="1" dirty="0">
              <a:solidFill>
                <a:srgbClr val="00206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51520" y="1628800"/>
            <a:ext cx="8568952" cy="460851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sz="3600" b="1" dirty="0" smtClean="0">
                <a:solidFill>
                  <a:srgbClr val="002060"/>
                </a:solidFill>
              </a:rPr>
              <a:t>Selectie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sz="3200" dirty="0" smtClean="0">
                <a:solidFill>
                  <a:srgbClr val="002060"/>
                </a:solidFill>
              </a:rPr>
              <a:t>Database </a:t>
            </a:r>
            <a:r>
              <a:rPr lang="nl-BE" sz="3200" dirty="0" err="1" smtClean="0">
                <a:solidFill>
                  <a:srgbClr val="002060"/>
                </a:solidFill>
              </a:rPr>
              <a:t>NordiQC</a:t>
            </a:r>
            <a:endParaRPr lang="nl-BE" sz="3200" dirty="0" smtClean="0">
              <a:solidFill>
                <a:srgbClr val="002060"/>
              </a:solidFill>
            </a:endParaRP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sz="2800" dirty="0" smtClean="0">
                <a:solidFill>
                  <a:srgbClr val="002060"/>
                </a:solidFill>
              </a:rPr>
              <a:t>Gebaseerd op vier controleblokken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sz="3200" dirty="0" smtClean="0">
                <a:solidFill>
                  <a:srgbClr val="002060"/>
                </a:solidFill>
              </a:rPr>
              <a:t>Laboratorium Informatie Systeem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sz="2800" dirty="0" smtClean="0">
                <a:solidFill>
                  <a:srgbClr val="002060"/>
                </a:solidFill>
              </a:rPr>
              <a:t>Patiëntenverslagen opvragen</a:t>
            </a:r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172450" y="0"/>
            <a:ext cx="9715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quinl.com/productImages/UploadImages/CDIbaLm-6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1"/>
            <a:ext cx="9144000" cy="6870286"/>
          </a:xfrm>
          <a:prstGeom prst="rect">
            <a:avLst/>
          </a:prstGeom>
          <a:noFill/>
        </p:spPr>
      </p:pic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3528" y="332656"/>
            <a:ext cx="7272808" cy="6264696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sz="3600" b="1" dirty="0" smtClean="0">
                <a:solidFill>
                  <a:srgbClr val="002060"/>
                </a:solidFill>
              </a:rPr>
              <a:t>Samenstellen van controleblokken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sz="3200" dirty="0" err="1" smtClean="0">
                <a:solidFill>
                  <a:srgbClr val="002060"/>
                </a:solidFill>
              </a:rPr>
              <a:t>Punchbiopsies</a:t>
            </a:r>
            <a:r>
              <a:rPr lang="nl-BE" sz="3200" dirty="0" smtClean="0">
                <a:solidFill>
                  <a:srgbClr val="002060"/>
                </a:solidFill>
              </a:rPr>
              <a:t> uit moederblok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endParaRPr lang="nl-BE" sz="3200" dirty="0" smtClean="0">
              <a:solidFill>
                <a:srgbClr val="002060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endParaRPr lang="nl-BE" sz="3200" dirty="0" smtClean="0">
              <a:solidFill>
                <a:srgbClr val="002060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endParaRPr lang="nl-BE" sz="3200" dirty="0" smtClean="0">
              <a:solidFill>
                <a:srgbClr val="002060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nl-BE" sz="3200" dirty="0" smtClean="0">
              <a:solidFill>
                <a:srgbClr val="002060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sz="3200" dirty="0" smtClean="0">
                <a:solidFill>
                  <a:srgbClr val="002060"/>
                </a:solidFill>
              </a:rPr>
              <a:t>Samenstellen </a:t>
            </a:r>
            <a:r>
              <a:rPr lang="nl-BE" sz="3200" dirty="0" err="1" smtClean="0">
                <a:solidFill>
                  <a:srgbClr val="002060"/>
                </a:solidFill>
              </a:rPr>
              <a:t>multiblok</a:t>
            </a:r>
            <a:endParaRPr lang="nl-BE" sz="3200" dirty="0" smtClean="0">
              <a:solidFill>
                <a:srgbClr val="002060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sz="3200" dirty="0" smtClean="0">
                <a:solidFill>
                  <a:srgbClr val="002060"/>
                </a:solidFill>
              </a:rPr>
              <a:t>Volledige moederblokken</a:t>
            </a:r>
          </a:p>
          <a:p>
            <a:pPr lvl="3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nl-BE" dirty="0" smtClean="0">
              <a:solidFill>
                <a:srgbClr val="00206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172450" y="0"/>
            <a:ext cx="9715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95936" y="1988840"/>
            <a:ext cx="1440160" cy="2991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rc_mi" descr="http://catalogus.medeco.nl/png/catalog/thumbnail/__default/115/200/200">
            <a:hlinkClick r:id="rId7"/>
          </p:cNvPr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331640" y="2708920"/>
            <a:ext cx="2448272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quinl.com/productImages/UploadImages/CDIbaLm-6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1"/>
            <a:ext cx="9144000" cy="6870286"/>
          </a:xfrm>
          <a:prstGeom prst="rect">
            <a:avLst/>
          </a:prstGeom>
          <a:noFill/>
        </p:spPr>
      </p:pic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260649"/>
            <a:ext cx="4248472" cy="4176464"/>
          </a:xfrm>
        </p:spPr>
        <p:txBody>
          <a:bodyPr>
            <a:normAutofit fontScale="92500" lnSpcReduction="20000"/>
          </a:bodyPr>
          <a:lstStyle/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sz="3600" dirty="0" smtClean="0">
                <a:solidFill>
                  <a:srgbClr val="002060"/>
                </a:solidFill>
              </a:rPr>
              <a:t>Routineweefsels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sz="3200" dirty="0" smtClean="0">
                <a:solidFill>
                  <a:srgbClr val="002060"/>
                </a:solidFill>
              </a:rPr>
              <a:t>Doorvoeren</a:t>
            </a:r>
          </a:p>
          <a:p>
            <a:pPr lvl="3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sz="2800" dirty="0" smtClean="0">
                <a:solidFill>
                  <a:srgbClr val="002060"/>
                </a:solidFill>
              </a:rPr>
              <a:t>Dehydratatie</a:t>
            </a:r>
          </a:p>
          <a:p>
            <a:pPr lvl="3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sz="2800" dirty="0" smtClean="0">
                <a:solidFill>
                  <a:srgbClr val="002060"/>
                </a:solidFill>
              </a:rPr>
              <a:t>Klaren </a:t>
            </a:r>
          </a:p>
          <a:p>
            <a:pPr lvl="3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sz="2800" dirty="0" smtClean="0">
                <a:solidFill>
                  <a:srgbClr val="002060"/>
                </a:solidFill>
              </a:rPr>
              <a:t>Infiltratie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sz="3200" dirty="0" smtClean="0">
                <a:solidFill>
                  <a:srgbClr val="002060"/>
                </a:solidFill>
              </a:rPr>
              <a:t>Inbedden  </a:t>
            </a:r>
            <a:endParaRPr lang="nl-BE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nl-BE" dirty="0">
              <a:solidFill>
                <a:srgbClr val="00206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172450" y="0"/>
            <a:ext cx="9715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rc_mi" descr="http://www.rapportthailand.com/uploads/product/11_292.jpg">
            <a:hlinkClick r:id="rId5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4008" y="764704"/>
            <a:ext cx="3600400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ObjectImage_30" descr="http://www.ronaldschulte.nl/images/Histologie-29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47664" y="4365104"/>
            <a:ext cx="2880320" cy="197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quinl.com/productImages/UploadImages/CDIbaLm-6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1"/>
            <a:ext cx="9144000" cy="6870286"/>
          </a:xfrm>
          <a:prstGeom prst="rect">
            <a:avLst/>
          </a:prstGeom>
          <a:noFill/>
        </p:spPr>
      </p:pic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9552" y="1268760"/>
            <a:ext cx="6048672" cy="4525963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b="1" dirty="0" smtClean="0">
                <a:solidFill>
                  <a:srgbClr val="002060"/>
                </a:solidFill>
              </a:rPr>
              <a:t>Snijden van coupes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err="1" smtClean="0">
                <a:solidFill>
                  <a:srgbClr val="002060"/>
                </a:solidFill>
              </a:rPr>
              <a:t>Microtoom</a:t>
            </a:r>
            <a:endParaRPr lang="nl-BE" dirty="0" smtClean="0">
              <a:solidFill>
                <a:srgbClr val="002060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err="1" smtClean="0">
                <a:solidFill>
                  <a:srgbClr val="002060"/>
                </a:solidFill>
              </a:rPr>
              <a:t>Hematoxyline-eosine</a:t>
            </a:r>
            <a:r>
              <a:rPr lang="nl-BE" dirty="0" smtClean="0">
                <a:solidFill>
                  <a:srgbClr val="002060"/>
                </a:solidFill>
              </a:rPr>
              <a:t> kleuring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Montage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Voorleggen aan de Patholoog</a:t>
            </a:r>
            <a:endParaRPr lang="nl-BE" dirty="0">
              <a:solidFill>
                <a:srgbClr val="002060"/>
              </a:solidFill>
            </a:endParaRPr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172450" y="0"/>
            <a:ext cx="9715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quinl.com/productImages/UploadImages/CDIbaLm-6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1"/>
            <a:ext cx="9144000" cy="6870286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40966"/>
          </a:xfrm>
        </p:spPr>
        <p:txBody>
          <a:bodyPr/>
          <a:lstStyle/>
          <a:p>
            <a:r>
              <a:rPr lang="nl-BE" b="1" dirty="0" smtClean="0">
                <a:solidFill>
                  <a:srgbClr val="002060"/>
                </a:solidFill>
              </a:rPr>
              <a:t>Resultaten	</a:t>
            </a:r>
            <a:endParaRPr lang="nl-BE" b="1" dirty="0">
              <a:solidFill>
                <a:srgbClr val="00206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628800"/>
            <a:ext cx="8352928" cy="460851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Per run als controle een weefsel met </a:t>
            </a:r>
            <a:r>
              <a:rPr lang="nl-BE" b="1" i="1" dirty="0" err="1" smtClean="0">
                <a:solidFill>
                  <a:srgbClr val="002060"/>
                </a:solidFill>
              </a:rPr>
              <a:t>Helicobacter</a:t>
            </a:r>
            <a:r>
              <a:rPr lang="nl-BE" b="1" i="1" dirty="0" smtClean="0">
                <a:solidFill>
                  <a:srgbClr val="002060"/>
                </a:solidFill>
              </a:rPr>
              <a:t> </a:t>
            </a:r>
            <a:r>
              <a:rPr lang="nl-BE" b="1" i="1" dirty="0" err="1" smtClean="0">
                <a:solidFill>
                  <a:srgbClr val="002060"/>
                </a:solidFill>
              </a:rPr>
              <a:t>Pylori</a:t>
            </a:r>
            <a:endParaRPr lang="nl-BE" dirty="0" smtClean="0">
              <a:solidFill>
                <a:srgbClr val="002060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Zeer betrouwbaar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Gemakkelijk onder microscoop te bekijken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Alle 70 goedgekeurd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nl-BE" dirty="0" smtClean="0">
              <a:solidFill>
                <a:srgbClr val="002060"/>
              </a:solidFill>
            </a:endParaRPr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172450" y="0"/>
            <a:ext cx="9715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://www.quinl.com/productImages/UploadImages/CDIbaLm-6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1"/>
            <a:ext cx="9144000" cy="6870286"/>
          </a:xfrm>
          <a:prstGeom prst="rect">
            <a:avLst/>
          </a:prstGeom>
          <a:noFill/>
        </p:spPr>
      </p:pic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3528" y="908720"/>
            <a:ext cx="8424936" cy="511256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b="1" dirty="0" smtClean="0">
                <a:solidFill>
                  <a:srgbClr val="002060"/>
                </a:solidFill>
              </a:rPr>
              <a:t>Experiment bewaartermijn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Validatie </a:t>
            </a:r>
            <a:r>
              <a:rPr lang="nl-BE" dirty="0" smtClean="0">
                <a:solidFill>
                  <a:srgbClr val="002060"/>
                </a:solidFill>
              </a:rPr>
              <a:t>antilichamen CD15, Alk-1 en </a:t>
            </a:r>
            <a:r>
              <a:rPr lang="nl-BE" dirty="0" smtClean="0">
                <a:solidFill>
                  <a:srgbClr val="002060"/>
                </a:solidFill>
              </a:rPr>
              <a:t>CKAE1-3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nl-BE" dirty="0" smtClean="0">
              <a:solidFill>
                <a:srgbClr val="002060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endParaRPr lang="nl-BE" dirty="0" smtClean="0">
              <a:solidFill>
                <a:srgbClr val="002060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nl-BE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nl-BE" dirty="0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172450" y="0"/>
            <a:ext cx="9715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el 5"/>
          <p:cNvGraphicFramePr>
            <a:graphicFrameLocks noGrp="1"/>
          </p:cNvGraphicFramePr>
          <p:nvPr/>
        </p:nvGraphicFramePr>
        <p:xfrm>
          <a:off x="251519" y="2924944"/>
          <a:ext cx="8640961" cy="2592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3"/>
                <a:gridCol w="1368152"/>
                <a:gridCol w="1368152"/>
                <a:gridCol w="1287871"/>
                <a:gridCol w="1520441"/>
                <a:gridCol w="1368152"/>
              </a:tblGrid>
              <a:tr h="648072">
                <a:tc>
                  <a:txBody>
                    <a:bodyPr/>
                    <a:lstStyle/>
                    <a:p>
                      <a:pPr algn="l"/>
                      <a:r>
                        <a:rPr lang="nl-BE" sz="2400" dirty="0" smtClean="0"/>
                        <a:t>Antilichaam</a:t>
                      </a:r>
                      <a:endParaRPr lang="nl-B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sz="2400" dirty="0" smtClean="0"/>
                        <a:t>Blok</a:t>
                      </a:r>
                      <a:endParaRPr lang="nl-B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sz="2000" dirty="0" smtClean="0"/>
                        <a:t>26/03/13</a:t>
                      </a:r>
                      <a:endParaRPr lang="nl-B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sz="2000" dirty="0" smtClean="0"/>
                        <a:t>09/04/13</a:t>
                      </a:r>
                      <a:endParaRPr lang="nl-B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sz="2000" dirty="0" smtClean="0"/>
                        <a:t>26/04/13</a:t>
                      </a:r>
                      <a:endParaRPr lang="nl-B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sz="2000" dirty="0" smtClean="0"/>
                        <a:t>27/05/13</a:t>
                      </a:r>
                      <a:endParaRPr lang="nl-BE" sz="2000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l"/>
                      <a:r>
                        <a:rPr lang="nl-BE" sz="2400" dirty="0" smtClean="0"/>
                        <a:t>CD15</a:t>
                      </a:r>
                      <a:endParaRPr lang="nl-B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sz="2400" dirty="0" smtClean="0"/>
                        <a:t>MB4</a:t>
                      </a:r>
                      <a:endParaRPr lang="nl-B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sz="2400" dirty="0" smtClean="0"/>
                        <a:t>++</a:t>
                      </a:r>
                      <a:endParaRPr lang="nl-B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sz="2400" dirty="0" smtClean="0"/>
                        <a:t>++</a:t>
                      </a:r>
                      <a:endParaRPr lang="nl-B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sz="2400" dirty="0" smtClean="0"/>
                        <a:t>++</a:t>
                      </a:r>
                      <a:endParaRPr lang="nl-B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sz="2400" dirty="0" smtClean="0"/>
                        <a:t>++</a:t>
                      </a:r>
                      <a:endParaRPr lang="nl-BE" sz="2400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l"/>
                      <a:r>
                        <a:rPr lang="nl-BE" sz="2400" dirty="0" smtClean="0"/>
                        <a:t>Alk-1</a:t>
                      </a:r>
                      <a:endParaRPr lang="nl-B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sz="2400" dirty="0" smtClean="0"/>
                        <a:t>Lot1/ALK</a:t>
                      </a:r>
                      <a:endParaRPr lang="nl-B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sz="2400" dirty="0" smtClean="0"/>
                        <a:t>+++</a:t>
                      </a:r>
                      <a:endParaRPr lang="nl-B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sz="2400" dirty="0" smtClean="0"/>
                        <a:t>+++</a:t>
                      </a:r>
                      <a:endParaRPr lang="nl-B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sz="2400" dirty="0" smtClean="0"/>
                        <a:t>+++</a:t>
                      </a:r>
                      <a:endParaRPr lang="nl-B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sz="2400" dirty="0" smtClean="0"/>
                        <a:t>+++</a:t>
                      </a:r>
                      <a:endParaRPr lang="nl-BE" sz="2400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l"/>
                      <a:r>
                        <a:rPr lang="nl-BE" sz="2400" dirty="0" smtClean="0"/>
                        <a:t>CKAE1-3</a:t>
                      </a:r>
                      <a:endParaRPr lang="nl-B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sz="2400" dirty="0" smtClean="0"/>
                        <a:t>MB1</a:t>
                      </a:r>
                      <a:endParaRPr lang="nl-B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sz="2400" dirty="0" smtClean="0"/>
                        <a:t>+++</a:t>
                      </a:r>
                      <a:endParaRPr lang="nl-B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sz="2400" dirty="0" smtClean="0"/>
                        <a:t>+++</a:t>
                      </a:r>
                      <a:endParaRPr lang="nl-B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sz="2400" dirty="0" smtClean="0"/>
                        <a:t>+++</a:t>
                      </a:r>
                      <a:endParaRPr lang="nl-B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sz="2400" dirty="0" smtClean="0"/>
                        <a:t>+++</a:t>
                      </a:r>
                      <a:endParaRPr lang="nl-BE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quinl.com/productImages/UploadImages/CDIbaLm-6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1"/>
            <a:ext cx="9144000" cy="6870286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>
                <a:solidFill>
                  <a:srgbClr val="002060"/>
                </a:solidFill>
              </a:rPr>
              <a:t>Besluit</a:t>
            </a:r>
            <a:endParaRPr lang="nl-BE" b="1" dirty="0">
              <a:solidFill>
                <a:srgbClr val="00206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700808"/>
            <a:ext cx="8424936" cy="4392488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Voldoende controleweefsels beschikbaar</a:t>
            </a:r>
          </a:p>
          <a:p>
            <a:pPr>
              <a:lnSpc>
                <a:spcPct val="16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70 goedgekeurde HP controles </a:t>
            </a:r>
          </a:p>
          <a:p>
            <a:pPr>
              <a:lnSpc>
                <a:spcPct val="16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Expressie CD15 nog niet optimaal</a:t>
            </a:r>
          </a:p>
          <a:p>
            <a:pPr>
              <a:lnSpc>
                <a:spcPct val="16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Toekomst         voor ieder Ab, een geschikt controleweefsel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nl-BE" dirty="0">
              <a:solidFill>
                <a:srgbClr val="002060"/>
              </a:solidFill>
            </a:endParaRPr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2699792" y="4797152"/>
            <a:ext cx="504056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172450" y="0"/>
            <a:ext cx="9715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quinl.com/productImages/UploadImages/CDIbaLm-6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1"/>
            <a:ext cx="9144000" cy="6870286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50106"/>
          </a:xfrm>
        </p:spPr>
        <p:txBody>
          <a:bodyPr/>
          <a:lstStyle/>
          <a:p>
            <a:r>
              <a:rPr lang="nl-BE" b="1" dirty="0" smtClean="0">
                <a:solidFill>
                  <a:srgbClr val="002060"/>
                </a:solidFill>
              </a:rPr>
              <a:t>Overzicht</a:t>
            </a:r>
            <a:endParaRPr lang="nl-BE" b="1" dirty="0">
              <a:solidFill>
                <a:srgbClr val="00206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268760"/>
            <a:ext cx="8291264" cy="532859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err="1" smtClean="0">
                <a:solidFill>
                  <a:srgbClr val="002060"/>
                </a:solidFill>
              </a:rPr>
              <a:t>Immuunhistochemie</a:t>
            </a:r>
            <a:r>
              <a:rPr lang="nl-BE" dirty="0" smtClean="0">
                <a:solidFill>
                  <a:srgbClr val="002060"/>
                </a:solidFill>
              </a:rPr>
              <a:t> in het labo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Probleemstelling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err="1" smtClean="0">
                <a:solidFill>
                  <a:srgbClr val="002060"/>
                </a:solidFill>
              </a:rPr>
              <a:t>Immuunhistochemische</a:t>
            </a:r>
            <a:r>
              <a:rPr lang="nl-BE" dirty="0" smtClean="0">
                <a:solidFill>
                  <a:srgbClr val="002060"/>
                </a:solidFill>
              </a:rPr>
              <a:t> kleuring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Controles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Niveaus kwaliteitscontrole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Methode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Resultaten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Besluit</a:t>
            </a:r>
          </a:p>
          <a:p>
            <a:endParaRPr lang="nl-BE" dirty="0" smtClean="0">
              <a:solidFill>
                <a:srgbClr val="002060"/>
              </a:solidFill>
            </a:endParaRPr>
          </a:p>
          <a:p>
            <a:endParaRPr lang="nl-BE" dirty="0">
              <a:solidFill>
                <a:srgbClr val="002060"/>
              </a:solidFill>
            </a:endParaRP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172450" y="0"/>
            <a:ext cx="9715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quinl.com/productImages/UploadImages/CDIbaLm-6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1"/>
            <a:ext cx="9144000" cy="6870286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3528" y="1988840"/>
            <a:ext cx="8496944" cy="1470025"/>
          </a:xfrm>
        </p:spPr>
        <p:txBody>
          <a:bodyPr>
            <a:normAutofit/>
          </a:bodyPr>
          <a:lstStyle/>
          <a:p>
            <a:pPr algn="l"/>
            <a:r>
              <a:rPr lang="nl-BE" b="1" dirty="0" smtClean="0">
                <a:solidFill>
                  <a:srgbClr val="002060"/>
                </a:solidFill>
              </a:rPr>
              <a:t>Selectie en validatie van interne controles voor </a:t>
            </a:r>
            <a:r>
              <a:rPr lang="nl-BE" b="1" dirty="0" err="1" smtClean="0">
                <a:solidFill>
                  <a:srgbClr val="002060"/>
                </a:solidFill>
              </a:rPr>
              <a:t>immuunhistochemie</a:t>
            </a:r>
            <a:endParaRPr lang="nl-BE" b="1" dirty="0">
              <a:solidFill>
                <a:srgbClr val="002060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555776" y="5661248"/>
            <a:ext cx="6400800" cy="1008112"/>
          </a:xfrm>
        </p:spPr>
        <p:txBody>
          <a:bodyPr>
            <a:normAutofit/>
          </a:bodyPr>
          <a:lstStyle/>
          <a:p>
            <a:pPr algn="r"/>
            <a:r>
              <a:rPr lang="nl-BE" sz="2400" dirty="0" err="1" smtClean="0">
                <a:solidFill>
                  <a:srgbClr val="002060"/>
                </a:solidFill>
              </a:rPr>
              <a:t>Emmely</a:t>
            </a:r>
            <a:r>
              <a:rPr lang="nl-BE" sz="2400" dirty="0" smtClean="0">
                <a:solidFill>
                  <a:srgbClr val="002060"/>
                </a:solidFill>
              </a:rPr>
              <a:t> </a:t>
            </a:r>
            <a:r>
              <a:rPr lang="nl-BE" sz="2400" dirty="0" err="1" smtClean="0">
                <a:solidFill>
                  <a:srgbClr val="002060"/>
                </a:solidFill>
              </a:rPr>
              <a:t>Mylle</a:t>
            </a:r>
            <a:endParaRPr lang="nl-BE" sz="2400" dirty="0" smtClean="0">
              <a:solidFill>
                <a:srgbClr val="002060"/>
              </a:solidFill>
            </a:endParaRPr>
          </a:p>
          <a:p>
            <a:pPr algn="r"/>
            <a:r>
              <a:rPr lang="nl-BE" sz="2400" dirty="0" smtClean="0">
                <a:solidFill>
                  <a:srgbClr val="002060"/>
                </a:solidFill>
              </a:rPr>
              <a:t>Stage Laboratorium Pathologie - HHR</a:t>
            </a:r>
            <a:endParaRPr lang="nl-BE" sz="2400" dirty="0">
              <a:solidFill>
                <a:srgbClr val="002060"/>
              </a:solidFill>
            </a:endParaRPr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172450" y="0"/>
            <a:ext cx="9715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://www.quinl.com/productImages/UploadImages/CDIbaLm-6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1"/>
            <a:ext cx="9144000" cy="6870286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nl-BE" sz="4000" b="1" dirty="0" err="1" smtClean="0">
                <a:solidFill>
                  <a:srgbClr val="002060"/>
                </a:solidFill>
              </a:rPr>
              <a:t>Immuunhistochemie</a:t>
            </a:r>
            <a:r>
              <a:rPr lang="nl-BE" sz="4000" b="1" dirty="0" smtClean="0">
                <a:solidFill>
                  <a:srgbClr val="002060"/>
                </a:solidFill>
              </a:rPr>
              <a:t> in het labo pathologie</a:t>
            </a:r>
            <a:endParaRPr lang="nl-BE" sz="4000" b="1" dirty="0">
              <a:solidFill>
                <a:srgbClr val="00206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20506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Eiwitten, bacteriën, parasieten en virussen aantonen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Identificeren van moeilijk identificeerbare letsels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Reactie patiënt op bepaald type behandeling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err="1" smtClean="0">
                <a:solidFill>
                  <a:srgbClr val="002060"/>
                </a:solidFill>
              </a:rPr>
              <a:t>Histopathologische</a:t>
            </a:r>
            <a:r>
              <a:rPr lang="nl-BE" dirty="0" smtClean="0">
                <a:solidFill>
                  <a:srgbClr val="002060"/>
                </a:solidFill>
              </a:rPr>
              <a:t> diagnose bevestigen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Opsporen van merkers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Volgt op beoordeling </a:t>
            </a:r>
            <a:r>
              <a:rPr lang="nl-BE" dirty="0" err="1" smtClean="0">
                <a:solidFill>
                  <a:srgbClr val="002060"/>
                </a:solidFill>
              </a:rPr>
              <a:t>HE-kleuring</a:t>
            </a:r>
            <a:endParaRPr lang="nl-BE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nl-BE" dirty="0">
              <a:solidFill>
                <a:srgbClr val="002060"/>
              </a:solidFill>
            </a:endParaRPr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172450" y="0"/>
            <a:ext cx="9715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quinl.com/productImages/UploadImages/CDIbaLm-6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70286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>
                <a:solidFill>
                  <a:srgbClr val="002060"/>
                </a:solidFill>
              </a:rPr>
              <a:t>Probleemstelling </a:t>
            </a:r>
            <a:endParaRPr lang="nl-BE" b="1" dirty="0">
              <a:solidFill>
                <a:srgbClr val="00206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988840"/>
            <a:ext cx="8280920" cy="410445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Fouten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Kwaliteitscontroles om kwaliteit en betrouwbaarheid van </a:t>
            </a:r>
            <a:r>
              <a:rPr lang="nl-BE" dirty="0" err="1" smtClean="0">
                <a:solidFill>
                  <a:srgbClr val="002060"/>
                </a:solidFill>
              </a:rPr>
              <a:t>kleuringsprocedures</a:t>
            </a:r>
            <a:r>
              <a:rPr lang="nl-BE" dirty="0" smtClean="0">
                <a:solidFill>
                  <a:srgbClr val="002060"/>
                </a:solidFill>
              </a:rPr>
              <a:t> te controleren</a:t>
            </a:r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172450" y="0"/>
            <a:ext cx="9715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quinl.com/productImages/UploadImages/CDIbaLm-6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70286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787208" cy="1143000"/>
          </a:xfrm>
        </p:spPr>
        <p:txBody>
          <a:bodyPr>
            <a:normAutofit/>
          </a:bodyPr>
          <a:lstStyle/>
          <a:p>
            <a:r>
              <a:rPr lang="nl-BE" b="1" dirty="0" err="1" smtClean="0">
                <a:solidFill>
                  <a:srgbClr val="002060"/>
                </a:solidFill>
              </a:rPr>
              <a:t>Immuunhistochemische</a:t>
            </a:r>
            <a:r>
              <a:rPr lang="nl-BE" b="1" dirty="0" smtClean="0">
                <a:solidFill>
                  <a:srgbClr val="002060"/>
                </a:solidFill>
              </a:rPr>
              <a:t> kleuring</a:t>
            </a:r>
            <a:endParaRPr lang="nl-BE" b="1" dirty="0">
              <a:solidFill>
                <a:srgbClr val="00206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772816"/>
            <a:ext cx="8291264" cy="28803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sz="3600" dirty="0" smtClean="0">
                <a:solidFill>
                  <a:srgbClr val="002060"/>
                </a:solidFill>
              </a:rPr>
              <a:t>Antigen </a:t>
            </a:r>
            <a:r>
              <a:rPr lang="nl-BE" sz="3600" dirty="0" err="1" smtClean="0">
                <a:solidFill>
                  <a:srgbClr val="002060"/>
                </a:solidFill>
              </a:rPr>
              <a:t>retrieval</a:t>
            </a:r>
            <a:endParaRPr lang="nl-BE" sz="3600" dirty="0" smtClean="0">
              <a:solidFill>
                <a:srgbClr val="002060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sz="3200" dirty="0" smtClean="0">
                <a:solidFill>
                  <a:srgbClr val="002060"/>
                </a:solidFill>
              </a:rPr>
              <a:t>Toepassen van hitte op paraffinecoupes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sz="3200" dirty="0" smtClean="0">
                <a:solidFill>
                  <a:srgbClr val="002060"/>
                </a:solidFill>
              </a:rPr>
              <a:t>Coupes onderdompelen in </a:t>
            </a:r>
            <a:r>
              <a:rPr lang="nl-BE" sz="3200" dirty="0" err="1" smtClean="0">
                <a:solidFill>
                  <a:srgbClr val="002060"/>
                </a:solidFill>
              </a:rPr>
              <a:t>retrieval</a:t>
            </a:r>
            <a:r>
              <a:rPr lang="nl-BE" sz="3200" dirty="0" smtClean="0">
                <a:solidFill>
                  <a:srgbClr val="002060"/>
                </a:solidFill>
              </a:rPr>
              <a:t> </a:t>
            </a:r>
            <a:r>
              <a:rPr lang="nl-BE" sz="3200" dirty="0" err="1" smtClean="0">
                <a:solidFill>
                  <a:srgbClr val="002060"/>
                </a:solidFill>
              </a:rPr>
              <a:t>solution</a:t>
            </a:r>
            <a:endParaRPr lang="nl-BE" sz="3200" dirty="0" smtClean="0">
              <a:solidFill>
                <a:srgbClr val="002060"/>
              </a:solidFill>
            </a:endParaRP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nl-BE" sz="3200" dirty="0" smtClean="0">
              <a:solidFill>
                <a:srgbClr val="002060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172450" y="0"/>
            <a:ext cx="9715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://www.quinl.com/productImages/UploadImages/CDIbaLm-6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1"/>
            <a:ext cx="9144000" cy="6870286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7884368" cy="648072"/>
          </a:xfrm>
        </p:spPr>
        <p:txBody>
          <a:bodyPr>
            <a:noAutofit/>
          </a:bodyPr>
          <a:lstStyle/>
          <a:p>
            <a:r>
              <a:rPr lang="nl-BE" b="1" dirty="0" err="1" smtClean="0">
                <a:solidFill>
                  <a:srgbClr val="002060"/>
                </a:solidFill>
              </a:rPr>
              <a:t>Immuunhistochemische</a:t>
            </a:r>
            <a:r>
              <a:rPr lang="nl-BE" b="1" dirty="0" smtClean="0">
                <a:solidFill>
                  <a:srgbClr val="002060"/>
                </a:solidFill>
              </a:rPr>
              <a:t> kleuring</a:t>
            </a:r>
            <a:endParaRPr lang="nl-BE" b="1" dirty="0">
              <a:solidFill>
                <a:srgbClr val="002060"/>
              </a:solidFill>
            </a:endParaRPr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172450" y="0"/>
            <a:ext cx="9715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15616" y="1081909"/>
            <a:ext cx="6916504" cy="5515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quinl.com/productImages/UploadImages/CDIbaLm-6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1"/>
            <a:ext cx="9144000" cy="6870286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028384" cy="792088"/>
          </a:xfrm>
        </p:spPr>
        <p:txBody>
          <a:bodyPr>
            <a:normAutofit fontScale="90000"/>
          </a:bodyPr>
          <a:lstStyle/>
          <a:p>
            <a:r>
              <a:rPr lang="nl-BE" b="1" dirty="0" smtClean="0">
                <a:solidFill>
                  <a:srgbClr val="002060"/>
                </a:solidFill>
              </a:rPr>
              <a:t>Controles voor </a:t>
            </a:r>
            <a:r>
              <a:rPr lang="nl-BE" b="1" dirty="0" err="1" smtClean="0">
                <a:solidFill>
                  <a:srgbClr val="002060"/>
                </a:solidFill>
              </a:rPr>
              <a:t>immuunhistochemie</a:t>
            </a:r>
            <a:endParaRPr lang="nl-BE" b="1" dirty="0">
              <a:solidFill>
                <a:srgbClr val="00206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844824"/>
            <a:ext cx="8280920" cy="432048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Factoren die tot variaties leiden: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Verschil in fixatie en fixatietijd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Temperatuursverschil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Verschillende interpretatie van de protocolstappen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Condities van de reagentia</a:t>
            </a:r>
            <a:endParaRPr lang="nl-BE" sz="32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nl-BE" dirty="0" smtClean="0">
              <a:solidFill>
                <a:srgbClr val="002060"/>
              </a:solidFill>
            </a:endParaRPr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172450" y="0"/>
            <a:ext cx="9715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quinl.com/productImages/UploadImages/CDIbaLm-6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1"/>
            <a:ext cx="9144000" cy="6870286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>
                <a:solidFill>
                  <a:srgbClr val="002060"/>
                </a:solidFill>
              </a:rPr>
              <a:t>Soorten controles</a:t>
            </a:r>
            <a:endParaRPr lang="nl-BE" b="1" dirty="0">
              <a:solidFill>
                <a:srgbClr val="00206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3528" y="1412776"/>
            <a:ext cx="8496944" cy="5112568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b="1" dirty="0" smtClean="0">
                <a:solidFill>
                  <a:srgbClr val="002060"/>
                </a:solidFill>
              </a:rPr>
              <a:t>Positieve controles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Indicator voor goede </a:t>
            </a:r>
            <a:r>
              <a:rPr lang="nl-BE" dirty="0" err="1" smtClean="0">
                <a:solidFill>
                  <a:srgbClr val="002060"/>
                </a:solidFill>
              </a:rPr>
              <a:t>kleuringstechnieken</a:t>
            </a:r>
            <a:r>
              <a:rPr lang="nl-BE" dirty="0" smtClean="0">
                <a:solidFill>
                  <a:srgbClr val="002060"/>
                </a:solidFill>
              </a:rPr>
              <a:t>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Bewijzen dat ‘target </a:t>
            </a:r>
            <a:r>
              <a:rPr lang="nl-BE" dirty="0" err="1" smtClean="0">
                <a:solidFill>
                  <a:srgbClr val="002060"/>
                </a:solidFill>
              </a:rPr>
              <a:t>retrieval</a:t>
            </a:r>
            <a:r>
              <a:rPr lang="nl-BE" dirty="0" smtClean="0">
                <a:solidFill>
                  <a:srgbClr val="002060"/>
                </a:solidFill>
              </a:rPr>
              <a:t>’ correct uitgevoerd werd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Op dezelfde manier voor te behandelen als staal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Voor iedere set van tests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Op apart of hetzelfde draagglaasje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Niet aanvaardbare controle = resultaten ongeldig</a:t>
            </a:r>
          </a:p>
          <a:p>
            <a:pPr lvl="1"/>
            <a:endParaRPr lang="nl-BE" dirty="0">
              <a:solidFill>
                <a:srgbClr val="002060"/>
              </a:solidFill>
            </a:endParaRPr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172450" y="0"/>
            <a:ext cx="9715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quinl.com/productImages/UploadImages/CDIbaLm-6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1"/>
            <a:ext cx="9144000" cy="6870286"/>
          </a:xfrm>
          <a:prstGeom prst="rect">
            <a:avLst/>
          </a:prstGeom>
          <a:noFill/>
        </p:spPr>
      </p:pic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b="1" dirty="0" smtClean="0">
                <a:solidFill>
                  <a:srgbClr val="002060"/>
                </a:solidFill>
              </a:rPr>
              <a:t>Interne controles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Doelantigen binnen normale weefselelementen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nl-BE" dirty="0" smtClean="0">
                <a:solidFill>
                  <a:srgbClr val="002060"/>
                </a:solidFill>
              </a:rPr>
              <a:t>Externe, positieve controles vervangen</a:t>
            </a:r>
            <a:endParaRPr lang="nl-BE" dirty="0">
              <a:solidFill>
                <a:srgbClr val="002060"/>
              </a:solidFill>
            </a:endParaRPr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172450" y="0"/>
            <a:ext cx="9715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toor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684</TotalTime>
  <Words>370</Words>
  <Application>Microsoft Office PowerPoint</Application>
  <PresentationFormat>Diavoorstelling (4:3)</PresentationFormat>
  <Paragraphs>149</Paragraphs>
  <Slides>20</Slides>
  <Notes>18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1" baseType="lpstr">
      <vt:lpstr>Office-thema</vt:lpstr>
      <vt:lpstr>Selectie en validatie van interne controles voor immuunhistochemie</vt:lpstr>
      <vt:lpstr>Overzicht</vt:lpstr>
      <vt:lpstr>Immuunhistochemie in het labo pathologie</vt:lpstr>
      <vt:lpstr>Probleemstelling </vt:lpstr>
      <vt:lpstr>Immuunhistochemische kleuring</vt:lpstr>
      <vt:lpstr>Immuunhistochemische kleuring</vt:lpstr>
      <vt:lpstr>Controles voor immuunhistochemie</vt:lpstr>
      <vt:lpstr>Soorten controles</vt:lpstr>
      <vt:lpstr>Dia 9</vt:lpstr>
      <vt:lpstr>Dia 10</vt:lpstr>
      <vt:lpstr>Kwaliteitscontrole van immuunhistochemische coupes</vt:lpstr>
      <vt:lpstr>Dia 12</vt:lpstr>
      <vt:lpstr>Methode </vt:lpstr>
      <vt:lpstr>Dia 14</vt:lpstr>
      <vt:lpstr>Dia 15</vt:lpstr>
      <vt:lpstr>Dia 16</vt:lpstr>
      <vt:lpstr>Resultaten </vt:lpstr>
      <vt:lpstr>Dia 18</vt:lpstr>
      <vt:lpstr>Besluit</vt:lpstr>
      <vt:lpstr>Selectie en validatie van interne controles voor immuunhistochemie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Selectie en validatie van interne controles voor immuunhistochemie</dc:title>
  <dc:creator>Emmely</dc:creator>
  <cp:lastModifiedBy>Emmely</cp:lastModifiedBy>
  <cp:revision>68</cp:revision>
  <dcterms:created xsi:type="dcterms:W3CDTF">2013-06-11T08:20:09Z</dcterms:created>
  <dcterms:modified xsi:type="dcterms:W3CDTF">2013-06-19T09:37:46Z</dcterms:modified>
</cp:coreProperties>
</file>