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2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3"/>
  </p:notesMasterIdLst>
  <p:sldIdLst>
    <p:sldId id="275" r:id="rId5"/>
    <p:sldId id="286" r:id="rId6"/>
    <p:sldId id="296" r:id="rId7"/>
    <p:sldId id="287" r:id="rId8"/>
    <p:sldId id="288" r:id="rId9"/>
    <p:sldId id="297" r:id="rId10"/>
    <p:sldId id="276" r:id="rId11"/>
    <p:sldId id="298" r:id="rId12"/>
    <p:sldId id="277" r:id="rId13"/>
    <p:sldId id="299" r:id="rId14"/>
    <p:sldId id="278" r:id="rId15"/>
    <p:sldId id="291" r:id="rId16"/>
    <p:sldId id="292" r:id="rId17"/>
    <p:sldId id="300" r:id="rId18"/>
    <p:sldId id="279" r:id="rId19"/>
    <p:sldId id="293" r:id="rId20"/>
    <p:sldId id="301" r:id="rId21"/>
    <p:sldId id="294" r:id="rId22"/>
    <p:sldId id="289" r:id="rId23"/>
    <p:sldId id="280" r:id="rId24"/>
    <p:sldId id="304" r:id="rId25"/>
    <p:sldId id="284" r:id="rId26"/>
    <p:sldId id="285" r:id="rId27"/>
    <p:sldId id="302" r:id="rId28"/>
    <p:sldId id="290" r:id="rId29"/>
    <p:sldId id="303" r:id="rId30"/>
    <p:sldId id="281" r:id="rId31"/>
    <p:sldId id="305" r:id="rId32"/>
  </p:sldIdLst>
  <p:sldSz cx="9144000" cy="6858000" type="screen4x3"/>
  <p:notesSz cx="6858000" cy="9144000"/>
  <p:custShowLst>
    <p:custShow name="Aangepaste voorstelling 1" id="0">
      <p:sldLst>
        <p:sld r:id="rId5"/>
        <p:sld r:id="rId11"/>
        <p:sld r:id="rId5"/>
      </p:sldLst>
    </p:custShow>
  </p:custShowLst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3753"/>
    <a:srgbClr val="6600CC"/>
    <a:srgbClr val="BBB7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0857" autoAdjust="0"/>
  </p:normalViewPr>
  <p:slideViewPr>
    <p:cSldViewPr>
      <p:cViewPr>
        <p:scale>
          <a:sx n="66" d="100"/>
          <a:sy n="66" d="100"/>
        </p:scale>
        <p:origin x="-7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igkill\Documents\School\Semester%206\Bachelorproef\Resultaten\Toxiciteitstest%20cadmium%20concentratie%20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gkill\Documents\School\Semester%206\Bachelorproef\Resultaten\Grote%20toxiciteitstest%20op%20LC50%20cadmium%20resultaten%20en%20opze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gkill\Documents\School\Semester%206\Bachelorproef\Resultaten\Grote%20toxiciteitstest%20op%20LC50%20cadmium%20resultaten%20en%20opze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gkill\Documents\School\Semester%206\Bachelorproef\Resultaten\Grote%20toxiciteitstest%20op%20LC50%20cadmium%20resultaten%20en%20opz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858024691358031"/>
          <c:y val="0.11185818355121334"/>
          <c:w val="0.52073025795114625"/>
          <c:h val="0.7307102667212465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15"/>
            <c:spPr>
              <a:solidFill>
                <a:srgbClr val="6600CC"/>
              </a:solidFill>
            </c:spPr>
          </c:marker>
          <c:dLbls>
            <c:dLbl>
              <c:idx val="0"/>
              <c:layout>
                <c:manualLayout>
                  <c:x val="-2.4691358024691384E-2"/>
                  <c:y val="6.0885164107616463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1280,00; 31,67%</a:t>
                    </a:r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8.3333333333333766E-3"/>
                  <c:y val="0.1018518518518518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2560,00; 72,88%</a:t>
                    </a:r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spPr>
              <a:ln>
                <a:solidFill>
                  <a:srgbClr val="4F81BD"/>
                </a:solidFill>
              </a:ln>
            </c:spPr>
            <c:txPr>
              <a:bodyPr rot="0"/>
              <a:lstStyle/>
              <a:p>
                <a:pPr>
                  <a:defRPr/>
                </a:pPr>
                <a:endParaRPr lang="nl-BE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0"/>
          </c:dLbls>
          <c:trendline>
            <c:trendlineType val="log"/>
            <c:forward val="500"/>
            <c:backward val="500"/>
            <c:dispRSqr val="0"/>
            <c:dispEq val="0"/>
          </c:trendline>
          <c:xVal>
            <c:numRef>
              <c:f>Blad1!$U$5:$V$5</c:f>
              <c:numCache>
                <c:formatCode>0.00</c:formatCode>
                <c:ptCount val="2"/>
                <c:pt idx="0">
                  <c:v>1280</c:v>
                </c:pt>
                <c:pt idx="1">
                  <c:v>2560</c:v>
                </c:pt>
              </c:numCache>
            </c:numRef>
          </c:xVal>
          <c:yVal>
            <c:numRef>
              <c:f>Blad1!$U$6:$V$6</c:f>
              <c:numCache>
                <c:formatCode>0.00%</c:formatCode>
                <c:ptCount val="2"/>
                <c:pt idx="0">
                  <c:v>0.31666666666666676</c:v>
                </c:pt>
                <c:pt idx="1">
                  <c:v>0.72881355932203373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590784"/>
        <c:axId val="129592704"/>
      </c:scatterChart>
      <c:valAx>
        <c:axId val="129590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nl-BE" sz="1800" dirty="0"/>
                  <a:t>Concentratie cadmium in µg/L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nl-BE"/>
          </a:p>
        </c:txPr>
        <c:crossAx val="129592704"/>
        <c:crosses val="autoZero"/>
        <c:crossBetween val="midCat"/>
      </c:valAx>
      <c:valAx>
        <c:axId val="129592704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nl-BE" sz="1800" dirty="0"/>
                  <a:t>Gemiddelde mortaliteit na 24 uur</a:t>
                </a:r>
              </a:p>
            </c:rich>
          </c:tx>
          <c:layout>
            <c:manualLayout>
              <c:xMode val="edge"/>
              <c:yMode val="edge"/>
              <c:x val="1.272930314604984E-3"/>
              <c:y val="2.0050567073611292E-2"/>
            </c:manualLayout>
          </c:layout>
          <c:overlay val="0"/>
        </c:title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nl-BE"/>
          </a:p>
        </c:txPr>
        <c:crossAx val="12959078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Blad1!$AC$875</c:f>
              <c:strCache>
                <c:ptCount val="1"/>
                <c:pt idx="0">
                  <c:v>0-10%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Blad1!$AB$875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Blad1!$AC$876</c:f>
              <c:strCache>
                <c:ptCount val="1"/>
                <c:pt idx="0">
                  <c:v>11-20%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Blad1!$AB$876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2"/>
          <c:order val="2"/>
          <c:tx>
            <c:strRef>
              <c:f>Blad1!$AC$877</c:f>
              <c:strCache>
                <c:ptCount val="1"/>
                <c:pt idx="0">
                  <c:v>21-30%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Blad1!$AB$877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Blad1!$AC$878</c:f>
              <c:strCache>
                <c:ptCount val="1"/>
                <c:pt idx="0">
                  <c:v>31-40%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Blad1!$AB$878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4"/>
          <c:order val="4"/>
          <c:tx>
            <c:strRef>
              <c:f>Blad1!$AC$879</c:f>
              <c:strCache>
                <c:ptCount val="1"/>
                <c:pt idx="0">
                  <c:v>41-50%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Blad1!$AB$879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5"/>
          <c:order val="5"/>
          <c:tx>
            <c:strRef>
              <c:f>Blad1!$AC$880</c:f>
              <c:strCache>
                <c:ptCount val="1"/>
                <c:pt idx="0">
                  <c:v>51-60%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Blad1!$AB$880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6"/>
          <c:order val="6"/>
          <c:tx>
            <c:strRef>
              <c:f>Blad1!$AC$881</c:f>
              <c:strCache>
                <c:ptCount val="1"/>
                <c:pt idx="0">
                  <c:v>61-70%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Blad1!$AB$881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7"/>
          <c:order val="7"/>
          <c:tx>
            <c:strRef>
              <c:f>Blad1!$AC$882</c:f>
              <c:strCache>
                <c:ptCount val="1"/>
                <c:pt idx="0">
                  <c:v>71-80%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Blad1!$AB$882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8"/>
          <c:order val="8"/>
          <c:tx>
            <c:strRef>
              <c:f>Blad1!$AC$883</c:f>
              <c:strCache>
                <c:ptCount val="1"/>
                <c:pt idx="0">
                  <c:v>81-90%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Blad1!$AB$883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</c:ser>
        <c:ser>
          <c:idx val="9"/>
          <c:order val="9"/>
          <c:tx>
            <c:strRef>
              <c:f>Blad1!$AC$884</c:f>
              <c:strCache>
                <c:ptCount val="1"/>
                <c:pt idx="0">
                  <c:v>91-100%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Blad1!$AB$884</c:f>
              <c:numCache>
                <c:formatCode>General</c:formatCode>
                <c:ptCount val="1"/>
                <c:pt idx="0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37600"/>
        <c:axId val="132947968"/>
      </c:barChart>
      <c:catAx>
        <c:axId val="132937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/>
                </a:pPr>
                <a:r>
                  <a:rPr lang="nl-BE" sz="1500"/>
                  <a:t>Gemiddelde mortaliteit na 24 uur</a:t>
                </a:r>
              </a:p>
            </c:rich>
          </c:tx>
          <c:overlay val="0"/>
        </c:title>
        <c:majorTickMark val="out"/>
        <c:minorTickMark val="none"/>
        <c:tickLblPos val="none"/>
        <c:crossAx val="132947968"/>
        <c:crosses val="autoZero"/>
        <c:auto val="1"/>
        <c:lblAlgn val="ctr"/>
        <c:lblOffset val="100"/>
        <c:noMultiLvlLbl val="0"/>
      </c:catAx>
      <c:valAx>
        <c:axId val="1329479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500"/>
                </a:pPr>
                <a:r>
                  <a:rPr lang="nl-BE" sz="1500"/>
                  <a:t>Aantal klonen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nl-BE"/>
          </a:p>
        </c:txPr>
        <c:crossAx val="1329376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5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6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7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8"/>
        <c:txPr>
          <a:bodyPr/>
          <a:lstStyle/>
          <a:p>
            <a:pPr>
              <a:defRPr sz="1600"/>
            </a:pPr>
            <a:endParaRPr lang="nl-BE"/>
          </a:p>
        </c:txPr>
      </c:legendEntry>
      <c:legendEntry>
        <c:idx val="9"/>
        <c:txPr>
          <a:bodyPr/>
          <a:lstStyle/>
          <a:p>
            <a:pPr>
              <a:defRPr sz="1600"/>
            </a:pPr>
            <a:endParaRPr lang="nl-BE"/>
          </a:p>
        </c:txPr>
      </c:legendEntry>
      <c:layout>
        <c:manualLayout>
          <c:xMode val="edge"/>
          <c:yMode val="edge"/>
          <c:x val="0.83295352786783972"/>
          <c:y val="2.7997932483503532E-2"/>
          <c:w val="0.15360109398089944"/>
          <c:h val="0.9064932100878694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 baseline="0"/>
              <a:t>Ranking op basis van gemiddelde mortaliteit na 24 uur bij de eerste test</a:t>
            </a:r>
            <a:endParaRPr lang="nl-BE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Blad1!$P$346</c:f>
              <c:strCache>
                <c:ptCount val="1"/>
                <c:pt idx="0">
                  <c:v>0-10%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Blad1!$O$346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Blad1!$P$347</c:f>
              <c:strCache>
                <c:ptCount val="1"/>
                <c:pt idx="0">
                  <c:v>11-20%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Blad1!$O$347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Blad1!$P$348</c:f>
              <c:strCache>
                <c:ptCount val="1"/>
                <c:pt idx="0">
                  <c:v>21-30%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Blad1!$O$348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3"/>
          <c:order val="3"/>
          <c:tx>
            <c:strRef>
              <c:f>Blad1!$P$349</c:f>
              <c:strCache>
                <c:ptCount val="1"/>
                <c:pt idx="0">
                  <c:v>31-40%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Blad1!$O$349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4"/>
          <c:order val="4"/>
          <c:tx>
            <c:strRef>
              <c:f>Blad1!$P$350</c:f>
              <c:strCache>
                <c:ptCount val="1"/>
                <c:pt idx="0">
                  <c:v>41-50%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Blad1!$O$350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5"/>
          <c:order val="5"/>
          <c:tx>
            <c:strRef>
              <c:f>Blad1!$P$351</c:f>
              <c:strCache>
                <c:ptCount val="1"/>
                <c:pt idx="0">
                  <c:v>51-60%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Blad1!$O$351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ser>
          <c:idx val="6"/>
          <c:order val="6"/>
          <c:tx>
            <c:strRef>
              <c:f>Blad1!$P$352</c:f>
              <c:strCache>
                <c:ptCount val="1"/>
                <c:pt idx="0">
                  <c:v>61-70%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7"/>
          <c:order val="7"/>
          <c:tx>
            <c:strRef>
              <c:f>Blad1!$P$353</c:f>
              <c:strCache>
                <c:ptCount val="1"/>
                <c:pt idx="0">
                  <c:v>71-80%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Blad1!$O$353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8"/>
          <c:order val="8"/>
          <c:tx>
            <c:strRef>
              <c:f>Blad1!$P$354</c:f>
              <c:strCache>
                <c:ptCount val="1"/>
                <c:pt idx="0">
                  <c:v>81-90%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Blad1!$O$354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9"/>
          <c:order val="9"/>
          <c:tx>
            <c:strRef>
              <c:f>Blad1!$P$355</c:f>
              <c:strCache>
                <c:ptCount val="1"/>
                <c:pt idx="0">
                  <c:v>91-100%</c:v>
                </c:pt>
              </c:strCache>
            </c:strRef>
          </c:tx>
          <c:spPr>
            <a:solidFill>
              <a:srgbClr val="BBB705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Blad1!$O$355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867456"/>
        <c:axId val="140881920"/>
      </c:barChart>
      <c:catAx>
        <c:axId val="140867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nl-BE" sz="1400" dirty="0"/>
                  <a:t>Gemiddelde</a:t>
                </a:r>
                <a:r>
                  <a:rPr lang="nl-BE" sz="1400" baseline="0" dirty="0"/>
                  <a:t> mortaliteit na 24 uur</a:t>
                </a:r>
                <a:endParaRPr lang="nl-BE" sz="1400" dirty="0"/>
              </a:p>
            </c:rich>
          </c:tx>
          <c:overlay val="0"/>
        </c:title>
        <c:numFmt formatCode="#,##0.00" sourceLinked="0"/>
        <c:majorTickMark val="out"/>
        <c:minorTickMark val="none"/>
        <c:tickLblPos val="none"/>
        <c:crossAx val="140881920"/>
        <c:crosses val="autoZero"/>
        <c:auto val="1"/>
        <c:lblAlgn val="ctr"/>
        <c:lblOffset val="100"/>
        <c:noMultiLvlLbl val="0"/>
      </c:catAx>
      <c:valAx>
        <c:axId val="1408819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nl-BE" sz="1400" dirty="0"/>
                  <a:t>Aantal</a:t>
                </a:r>
                <a:r>
                  <a:rPr lang="nl-BE" sz="1400" baseline="0" dirty="0"/>
                  <a:t> klonen</a:t>
                </a:r>
                <a:endParaRPr lang="nl-BE" sz="1400" dirty="0"/>
              </a:p>
            </c:rich>
          </c:tx>
          <c:overlay val="0"/>
          <c:spPr>
            <a:noFill/>
          </c:spPr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1408674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nl-B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/>
              <a:t>Ranking op basis van gemiddelde mortaliteit na 24 uur bij de tweede test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Blad1!$X$875</c:f>
              <c:strCache>
                <c:ptCount val="1"/>
                <c:pt idx="0">
                  <c:v>0-10%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Blad1!$W$875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Blad1!$X$876</c:f>
              <c:strCache>
                <c:ptCount val="1"/>
                <c:pt idx="0">
                  <c:v>11-20%</c:v>
                </c:pt>
              </c:strCache>
            </c:strRef>
          </c:tx>
          <c:spPr>
            <a:solidFill>
              <a:srgbClr val="FB3753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Blad1!$W$876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2"/>
          <c:order val="2"/>
          <c:tx>
            <c:strRef>
              <c:f>Blad1!$X$877</c:f>
              <c:strCache>
                <c:ptCount val="1"/>
                <c:pt idx="0">
                  <c:v>21-30%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Blad1!$W$877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Blad1!$X$878</c:f>
              <c:strCache>
                <c:ptCount val="1"/>
                <c:pt idx="0">
                  <c:v>31-40%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Blad1!$W$878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4"/>
          <c:order val="4"/>
          <c:tx>
            <c:strRef>
              <c:f>Blad1!$X$879</c:f>
              <c:strCache>
                <c:ptCount val="1"/>
                <c:pt idx="0">
                  <c:v>41-50%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Blad1!$W$879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5"/>
          <c:order val="5"/>
          <c:tx>
            <c:strRef>
              <c:f>Blad1!$X$880</c:f>
              <c:strCache>
                <c:ptCount val="1"/>
                <c:pt idx="0">
                  <c:v>51-60%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Blad1!$W$880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6"/>
          <c:order val="6"/>
          <c:tx>
            <c:strRef>
              <c:f>Blad1!$X$881</c:f>
              <c:strCache>
                <c:ptCount val="1"/>
                <c:pt idx="0">
                  <c:v>61-70%</c:v>
                </c:pt>
              </c:strCache>
            </c:strRef>
          </c:tx>
          <c:spPr>
            <a:solidFill>
              <a:srgbClr val="6600CC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Blad1!$W$881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7"/>
          <c:order val="7"/>
          <c:tx>
            <c:strRef>
              <c:f>Blad1!$X$882</c:f>
              <c:strCache>
                <c:ptCount val="1"/>
                <c:pt idx="0">
                  <c:v>71-80%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Blad1!$W$882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8"/>
          <c:order val="8"/>
          <c:tx>
            <c:strRef>
              <c:f>Blad1!$X$883</c:f>
              <c:strCache>
                <c:ptCount val="1"/>
                <c:pt idx="0">
                  <c:v>81-90%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Blad1!$W$883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9"/>
          <c:order val="9"/>
          <c:tx>
            <c:strRef>
              <c:f>Blad1!$X$884</c:f>
              <c:strCache>
                <c:ptCount val="1"/>
                <c:pt idx="0">
                  <c:v>91-100%</c:v>
                </c:pt>
              </c:strCache>
            </c:strRef>
          </c:tx>
          <c:spPr>
            <a:solidFill>
              <a:srgbClr val="BBB705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Blad1!$W$884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153984"/>
        <c:axId val="144168448"/>
      </c:barChart>
      <c:catAx>
        <c:axId val="1441539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nl-BE" sz="1400" dirty="0"/>
                  <a:t>Gemiddelde mortaliteit</a:t>
                </a:r>
                <a:r>
                  <a:rPr lang="nl-BE" sz="1400" baseline="0" dirty="0"/>
                  <a:t> na 24 uur</a:t>
                </a:r>
                <a:endParaRPr lang="nl-BE" sz="1400" dirty="0"/>
              </a:p>
            </c:rich>
          </c:tx>
          <c:overlay val="0"/>
        </c:title>
        <c:majorTickMark val="out"/>
        <c:minorTickMark val="none"/>
        <c:tickLblPos val="none"/>
        <c:crossAx val="144168448"/>
        <c:crosses val="autoZero"/>
        <c:auto val="1"/>
        <c:lblAlgn val="ctr"/>
        <c:lblOffset val="100"/>
        <c:noMultiLvlLbl val="0"/>
      </c:catAx>
      <c:valAx>
        <c:axId val="1441684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nl-BE" sz="1400" dirty="0"/>
                  <a:t>Aantal klonen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1441539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nl-BE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0.28875</cdr:x>
      <cdr:y>0.4773</cdr:y>
    </cdr:from>
    <cdr:to>
      <cdr:x>0.51624</cdr:x>
      <cdr:y>0.4773</cdr:y>
    </cdr:to>
    <cdr:sp macro="" textlink="">
      <cdr:nvSpPr>
        <cdr:cNvPr id="3" name="Rechte verbindingslijn 2"/>
        <cdr:cNvSpPr/>
      </cdr:nvSpPr>
      <cdr:spPr>
        <a:xfrm xmlns:a="http://schemas.openxmlformats.org/drawingml/2006/main">
          <a:off x="2376264" y="2160240"/>
          <a:ext cx="1872208" cy="0"/>
        </a:xfrm>
        <a:prstGeom xmlns:a="http://schemas.openxmlformats.org/drawingml/2006/main" prst="line">
          <a:avLst/>
        </a:prstGeom>
        <a:ln xmlns:a="http://schemas.openxmlformats.org/drawingml/2006/main" w="317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BE"/>
        </a:p>
      </cdr:txBody>
    </cdr:sp>
  </cdr:relSizeAnchor>
  <cdr:relSizeAnchor xmlns:cdr="http://schemas.openxmlformats.org/drawingml/2006/chartDrawing">
    <cdr:from>
      <cdr:x>0.51624</cdr:x>
      <cdr:y>0.4773</cdr:y>
    </cdr:from>
    <cdr:to>
      <cdr:x>0.51624</cdr:x>
      <cdr:y>0.84323</cdr:y>
    </cdr:to>
    <cdr:sp macro="" textlink="">
      <cdr:nvSpPr>
        <cdr:cNvPr id="5" name="Rechte verbindingslijn 4"/>
        <cdr:cNvSpPr/>
      </cdr:nvSpPr>
      <cdr:spPr>
        <a:xfrm xmlns:a="http://schemas.openxmlformats.org/drawingml/2006/main">
          <a:off x="4248472" y="2160240"/>
          <a:ext cx="0" cy="1656184"/>
        </a:xfrm>
        <a:prstGeom xmlns:a="http://schemas.openxmlformats.org/drawingml/2006/main" prst="line">
          <a:avLst/>
        </a:prstGeom>
        <a:ln xmlns:a="http://schemas.openxmlformats.org/drawingml/2006/main" w="317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BE"/>
        </a:p>
      </cdr:txBody>
    </cdr:sp>
  </cdr:relSizeAnchor>
  <cdr:relSizeAnchor xmlns:cdr="http://schemas.openxmlformats.org/drawingml/2006/chartDrawing">
    <cdr:from>
      <cdr:x>0.52625</cdr:x>
      <cdr:y>0.48362</cdr:y>
    </cdr:from>
    <cdr:to>
      <cdr:x>0.745</cdr:x>
      <cdr:y>0.54726</cdr:y>
    </cdr:to>
    <cdr:sp macro="" textlink="">
      <cdr:nvSpPr>
        <cdr:cNvPr id="4" name="Tekstvak 3"/>
        <cdr:cNvSpPr txBox="1"/>
      </cdr:nvSpPr>
      <cdr:spPr>
        <a:xfrm xmlns:a="http://schemas.openxmlformats.org/drawingml/2006/main">
          <a:off x="4330824" y="2188840"/>
          <a:ext cx="1800200" cy="28803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l-BE" sz="1800" dirty="0" smtClean="0"/>
            <a:t>1742,37; 50,00%</a:t>
          </a:r>
          <a:endParaRPr lang="nl-BE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2DBA9-43A8-4A45-B204-78639C2A3957}" type="datetimeFigureOut">
              <a:rPr lang="nl-BE" smtClean="0"/>
              <a:pPr/>
              <a:t>21/06/2012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D06A4-DCCC-496E-BB6A-6C54CB3C097E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51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10</a:t>
            </a:fld>
            <a:endParaRPr lang="nl-B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11</a:t>
            </a:fld>
            <a:endParaRPr lang="nl-B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12</a:t>
            </a:fld>
            <a:endParaRPr lang="nl-B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13</a:t>
            </a:fld>
            <a:endParaRPr lang="nl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14</a:t>
            </a:fld>
            <a:endParaRPr lang="nl-B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15</a:t>
            </a:fld>
            <a:endParaRPr lang="nl-B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16</a:t>
            </a:fld>
            <a:endParaRPr lang="nl-B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17</a:t>
            </a:fld>
            <a:endParaRPr lang="nl-B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18</a:t>
            </a:fld>
            <a:endParaRPr lang="nl-B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19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20</a:t>
            </a:fld>
            <a:endParaRPr lang="nl-B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21</a:t>
            </a:fld>
            <a:endParaRPr lang="nl-B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22</a:t>
            </a:fld>
            <a:endParaRPr lang="nl-B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23</a:t>
            </a:fld>
            <a:endParaRPr lang="nl-B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24</a:t>
            </a:fld>
            <a:endParaRPr lang="nl-B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25</a:t>
            </a:fld>
            <a:endParaRPr lang="nl-B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26</a:t>
            </a:fld>
            <a:endParaRPr lang="nl-B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27</a:t>
            </a:fld>
            <a:endParaRPr lang="nl-B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28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3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5</a:t>
            </a:fld>
            <a:endParaRPr lang="nl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6</a:t>
            </a:fld>
            <a:endParaRPr lang="nl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7</a:t>
            </a:fld>
            <a:endParaRPr lang="nl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8</a:t>
            </a:fld>
            <a:endParaRPr lang="nl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D06A4-DCCC-496E-BB6A-6C54CB3C097E}" type="slidenum">
              <a:rPr lang="nl-BE" smtClean="0"/>
              <a:pPr/>
              <a:t>9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8BC-85FA-4CC5-B474-C4CCB9941D09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59E5-78A5-44FF-89EF-EC7599D78296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01B9-B115-4628-9222-D0EA58A490B8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013F-E56D-4CB8-B5B4-0AA042B81F57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61458-E97F-43DC-81C0-D18B98FADB13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1316-4F69-4D80-B322-D5D17B864FD2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24E-4418-4ED6-BA1C-42A7F46D64C5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FED8-8686-413C-9FF1-918979BC9EA1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77C2-466A-43EC-A3D0-EF5F4A59F880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CD820-793B-4704-B240-E5DDD2422E40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22D1-4D58-4508-884F-11B37907B572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86BC2-FF68-4236-8202-8047C08F217A}" type="datetime1">
              <a:rPr lang="nl-BE" smtClean="0"/>
              <a:pPr/>
              <a:t>21/06/2012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BE" smtClean="0"/>
              <a:t>Auteurs: Wouter Vermeesch, Tom Maes en Miguel Leuridon  Academiejaar 2011-2012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CD0C9-0CEF-4BED-8FB6-0874A27CEC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99592" y="1916832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/>
              <a:t>Genetische basis van tolerantie aan cadmium in een natuurlijke watervlo</a:t>
            </a:r>
            <a:r>
              <a:rPr lang="nl-BE" sz="2800" b="1" i="1" dirty="0" smtClean="0"/>
              <a:t> </a:t>
            </a:r>
            <a:r>
              <a:rPr lang="nl-BE" sz="2800" b="1" dirty="0" smtClean="0"/>
              <a:t>populatie</a:t>
            </a:r>
            <a:endParaRPr lang="nl-BE" sz="2800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2915816" y="2852936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100" dirty="0" smtClean="0"/>
              <a:t>Bachelorproef biomedische laboratoriumtechnologie</a:t>
            </a:r>
            <a:endParaRPr lang="nl-BE" sz="2100" dirty="0"/>
          </a:p>
        </p:txBody>
      </p:sp>
      <p:pic>
        <p:nvPicPr>
          <p:cNvPr id="6" name="Picture 2" descr="http://www.scitechstory.com/images/waterfle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64" b="93636" l="5578" r="96016">
                        <a14:foregroundMark x1="9163" y1="81818" x2="9163" y2="81818"/>
                        <a14:foregroundMark x1="10757" y1="86364" x2="10757" y2="86364"/>
                        <a14:foregroundMark x1="8765" y1="85455" x2="8765" y2="85455"/>
                        <a14:foregroundMark x1="8765" y1="85000" x2="9163" y2="82273"/>
                        <a14:foregroundMark x1="8367" y1="87727" x2="8367" y2="87727"/>
                        <a14:foregroundMark x1="11155" y1="89091" x2="11155" y2="89091"/>
                        <a14:foregroundMark x1="11155" y1="90455" x2="11155" y2="90455"/>
                        <a14:foregroundMark x1="11155" y1="88182" x2="11155" y2="88182"/>
                        <a14:foregroundMark x1="13944" y1="80909" x2="13944" y2="80909"/>
                        <a14:foregroundMark x1="35857" y1="73182" x2="35857" y2="73182"/>
                        <a14:foregroundMark x1="34263" y1="73182" x2="34263" y2="73182"/>
                        <a14:foregroundMark x1="30279" y1="81818" x2="30279" y2="81818"/>
                        <a14:foregroundMark x1="28287" y1="80000" x2="28287" y2="80000"/>
                        <a14:foregroundMark x1="32669" y1="73636" x2="32669" y2="73636"/>
                        <a14:foregroundMark x1="18327" y1="82727" x2="18327" y2="82727"/>
                        <a14:foregroundMark x1="25100" y1="91364" x2="25100" y2="91364"/>
                        <a14:foregroundMark x1="26295" y1="89091" x2="26295" y2="89091"/>
                        <a14:foregroundMark x1="16335" y1="92273" x2="16335" y2="92273"/>
                        <a14:backgroundMark x1="27092" y1="65909" x2="27092" y2="65909"/>
                        <a14:backgroundMark x1="14343" y1="76364" x2="14343" y2="76364"/>
                        <a14:backgroundMark x1="18725" y1="80909" x2="18725" y2="80909"/>
                        <a14:backgroundMark x1="15936" y1="71364" x2="15936" y2="71364"/>
                        <a14:backgroundMark x1="15936" y1="69545" x2="15936" y2="69545"/>
                        <a14:backgroundMark x1="12749" y1="89091" x2="12749" y2="89091"/>
                        <a14:backgroundMark x1="9562" y1="87727" x2="9562" y2="87727"/>
                        <a14:backgroundMark x1="13147" y1="84091" x2="13147" y2="84091"/>
                        <a14:backgroundMark x1="12749" y1="82727" x2="12749" y2="82727"/>
                        <a14:backgroundMark x1="12351" y1="81364" x2="12351" y2="81364"/>
                        <a14:backgroundMark x1="9960" y1="85909" x2="9960" y2="85909"/>
                        <a14:backgroundMark x1="29084" y1="70909" x2="29084" y2="70909"/>
                        <a14:backgroundMark x1="25100" y1="80000" x2="25100" y2="80000"/>
                        <a14:backgroundMark x1="19522" y1="82727" x2="19522" y2="82727"/>
                        <a14:backgroundMark x1="26693" y1="90000" x2="26693" y2="90000"/>
                        <a14:backgroundMark x1="27092" y1="89091" x2="27092" y2="89091"/>
                        <a14:backgroundMark x1="25498" y1="92273" x2="25498" y2="92273"/>
                        <a14:backgroundMark x1="25896" y1="91364" x2="25896" y2="91364"/>
                        <a14:backgroundMark x1="16733" y1="92273" x2="16733" y2="922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44243" y="3792661"/>
            <a:ext cx="23907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 descr="howestlogo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066373" cy="853370"/>
          </a:xfrm>
          <a:prstGeom prst="rect">
            <a:avLst/>
          </a:prstGeom>
        </p:spPr>
      </p:pic>
      <p:pic>
        <p:nvPicPr>
          <p:cNvPr id="16386" name="Picture 2" descr="logo_eng_resize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9500" y="0"/>
            <a:ext cx="1714500" cy="942976"/>
          </a:xfrm>
          <a:prstGeom prst="rect">
            <a:avLst/>
          </a:prstGeom>
          <a:noFill/>
        </p:spPr>
      </p:pic>
      <p:sp>
        <p:nvSpPr>
          <p:cNvPr id="7" name="Tekstvak 6"/>
          <p:cNvSpPr txBox="1"/>
          <p:nvPr/>
        </p:nvSpPr>
        <p:spPr>
          <a:xfrm>
            <a:off x="611560" y="3789040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Stagementor: </a:t>
            </a:r>
          </a:p>
          <a:p>
            <a:r>
              <a:rPr lang="nl-BE" dirty="0" smtClean="0"/>
              <a:t>Dieter De Coninck</a:t>
            </a:r>
          </a:p>
          <a:p>
            <a:endParaRPr lang="nl-BE" dirty="0" smtClean="0"/>
          </a:p>
          <a:p>
            <a:r>
              <a:rPr lang="nl-BE" b="1" dirty="0" smtClean="0"/>
              <a:t>Stageplaats:</a:t>
            </a:r>
          </a:p>
          <a:p>
            <a:r>
              <a:rPr lang="nl-BE" dirty="0" smtClean="0"/>
              <a:t>Laboratorium voor milieutoxicologie en </a:t>
            </a:r>
            <a:r>
              <a:rPr lang="nl-BE" dirty="0" err="1" smtClean="0"/>
              <a:t>aquatische</a:t>
            </a:r>
            <a:r>
              <a:rPr lang="nl-BE" dirty="0" smtClean="0"/>
              <a:t> ecologie (</a:t>
            </a:r>
            <a:r>
              <a:rPr lang="nl-BE" dirty="0" err="1" smtClean="0"/>
              <a:t>UGent</a:t>
            </a:r>
            <a:r>
              <a:rPr lang="nl-BE" dirty="0" smtClean="0"/>
              <a:t>)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nl-BE" dirty="0" smtClean="0"/>
              <a:t>Natuurlijke populatie van 250 klonen kweken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nl-BE" dirty="0" smtClean="0"/>
              <a:t>Natuurlijke populatie </a:t>
            </a:r>
            <a:r>
              <a:rPr lang="nl-BE" i="1" dirty="0" err="1" smtClean="0"/>
              <a:t>Daphnia</a:t>
            </a:r>
            <a:r>
              <a:rPr lang="nl-BE" i="1" dirty="0" smtClean="0"/>
              <a:t> </a:t>
            </a:r>
            <a:r>
              <a:rPr lang="nl-BE" i="1" dirty="0" err="1" smtClean="0"/>
              <a:t>magna</a:t>
            </a:r>
            <a:endParaRPr lang="nl-BE" i="1" dirty="0" smtClean="0"/>
          </a:p>
          <a:p>
            <a:pPr>
              <a:spcAft>
                <a:spcPts val="600"/>
              </a:spcAft>
            </a:pPr>
            <a:r>
              <a:rPr lang="nl-BE" dirty="0" smtClean="0"/>
              <a:t>Populatie van 250 klonen</a:t>
            </a:r>
          </a:p>
          <a:p>
            <a:pPr>
              <a:spcAft>
                <a:spcPts val="600"/>
              </a:spcAft>
            </a:pPr>
            <a:r>
              <a:rPr lang="nl-BE" dirty="0" smtClean="0"/>
              <a:t>10 moeders per kloon</a:t>
            </a:r>
          </a:p>
          <a:p>
            <a:pPr>
              <a:spcAft>
                <a:spcPts val="600"/>
              </a:spcAft>
            </a:pPr>
            <a:r>
              <a:rPr lang="nl-BE" dirty="0" smtClean="0"/>
              <a:t>M4 medium</a:t>
            </a:r>
          </a:p>
          <a:p>
            <a:pPr>
              <a:spcAft>
                <a:spcPts val="600"/>
              </a:spcAft>
            </a:pPr>
            <a:r>
              <a:rPr lang="nl-BE" dirty="0" smtClean="0"/>
              <a:t>Voeding: dagelijks 0,5 ml 5 mg/ml (DW) algenmix</a:t>
            </a:r>
          </a:p>
          <a:p>
            <a:endParaRPr lang="nl-BE" i="1" dirty="0" smtClean="0"/>
          </a:p>
          <a:p>
            <a:endParaRPr lang="nl-BE" dirty="0" smtClean="0"/>
          </a:p>
          <a:p>
            <a:pPr>
              <a:buNone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Samenstelling M4 medium (1/2)</a:t>
            </a:r>
            <a:endParaRPr lang="nl-BE" dirty="0"/>
          </a:p>
        </p:txBody>
      </p:sp>
      <p:pic>
        <p:nvPicPr>
          <p:cNvPr id="5" name="Tijdelijke aanduiding voor inhoud 4" descr="m4medium A-A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03648" y="1052736"/>
            <a:ext cx="6624736" cy="5324749"/>
          </a:xfrm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Samenstelling M4 medium (2/2)</a:t>
            </a:r>
            <a:endParaRPr lang="nl-BE" dirty="0"/>
          </a:p>
        </p:txBody>
      </p:sp>
      <p:pic>
        <p:nvPicPr>
          <p:cNvPr id="5" name="Tijdelijke aanduiding voor inhoud 4" descr="M4medium C-DOC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1162302"/>
            <a:ext cx="7200800" cy="5143429"/>
          </a:xfrm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nl-BE" dirty="0" smtClean="0"/>
              <a:t>LC</a:t>
            </a:r>
            <a:r>
              <a:rPr lang="nl-BE" baseline="-25000" dirty="0" smtClean="0"/>
              <a:t>50</a:t>
            </a:r>
            <a:r>
              <a:rPr lang="nl-BE" dirty="0" smtClean="0"/>
              <a:t> van populatie voor cadmium bepalen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graphicFrame>
        <p:nvGraphicFramePr>
          <p:cNvPr id="8" name="Tijdelijke aanduiding voor inhoud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Model </a:t>
            </a:r>
            <a:r>
              <a:rPr lang="nl-BE" dirty="0" err="1" smtClean="0"/>
              <a:t>dosis-responscurve</a:t>
            </a:r>
            <a:endParaRPr lang="nl-BE" dirty="0"/>
          </a:p>
        </p:txBody>
      </p:sp>
      <p:pic>
        <p:nvPicPr>
          <p:cNvPr id="5" name="Tijdelijke aanduiding voor inhoud 4" descr="doseresponse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556792"/>
            <a:ext cx="7616845" cy="4468549"/>
          </a:xfrm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Acute </a:t>
            </a:r>
            <a:r>
              <a:rPr lang="nl-BE" dirty="0" err="1" smtClean="0"/>
              <a:t>toxiciteitstest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nl-BE" dirty="0" smtClean="0"/>
              <a:t>10 </a:t>
            </a:r>
            <a:r>
              <a:rPr lang="nl-BE" i="1" dirty="0" err="1" smtClean="0"/>
              <a:t>Daphnia</a:t>
            </a:r>
            <a:r>
              <a:rPr lang="nl-BE" dirty="0" smtClean="0"/>
              <a:t> (24-48u oud) per bekertje (50 ml medium)</a:t>
            </a:r>
          </a:p>
          <a:p>
            <a:pPr>
              <a:spcAft>
                <a:spcPts val="600"/>
              </a:spcAft>
            </a:pPr>
            <a:r>
              <a:rPr lang="nl-BE" dirty="0" smtClean="0"/>
              <a:t>3 bekertjes </a:t>
            </a:r>
            <a:r>
              <a:rPr lang="nl-BE" dirty="0" err="1" smtClean="0"/>
              <a:t>toxicantmedium</a:t>
            </a:r>
            <a:r>
              <a:rPr lang="nl-BE" dirty="0" smtClean="0"/>
              <a:t> + 1 bekertje controlemedium per geteste kloon</a:t>
            </a:r>
          </a:p>
          <a:p>
            <a:pPr>
              <a:spcAft>
                <a:spcPts val="600"/>
              </a:spcAft>
            </a:pPr>
            <a:r>
              <a:rPr lang="nl-BE" dirty="0" err="1" smtClean="0"/>
              <a:t>Screening</a:t>
            </a:r>
            <a:r>
              <a:rPr lang="nl-BE" dirty="0" smtClean="0"/>
              <a:t> na 24u en 48u</a:t>
            </a:r>
          </a:p>
          <a:p>
            <a:pPr>
              <a:spcAft>
                <a:spcPts val="600"/>
              </a:spcAft>
            </a:pPr>
            <a:r>
              <a:rPr lang="nl-BE" dirty="0" err="1" smtClean="0"/>
              <a:t>Toxicantmedium</a:t>
            </a:r>
            <a:r>
              <a:rPr lang="nl-BE" dirty="0" smtClean="0"/>
              <a:t> = 2 mg/L cadmium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691680" y="1268760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/>
              <a:t>Opzet van de test</a:t>
            </a:r>
            <a:endParaRPr lang="nl-BE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Acute </a:t>
            </a:r>
            <a:r>
              <a:rPr lang="nl-BE" dirty="0" err="1" smtClean="0"/>
              <a:t>toxiciteitstest</a:t>
            </a:r>
            <a:r>
              <a:rPr lang="nl-BE" dirty="0" smtClean="0"/>
              <a:t> 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pic>
        <p:nvPicPr>
          <p:cNvPr id="6" name="Afbeelding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2627784" y="548680"/>
            <a:ext cx="381642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nl-BE" dirty="0" smtClean="0"/>
              <a:t>Acute </a:t>
            </a:r>
            <a:r>
              <a:rPr lang="nl-BE" dirty="0" err="1" smtClean="0"/>
              <a:t>toxiciteitstest</a:t>
            </a:r>
            <a:r>
              <a:rPr lang="nl-BE" dirty="0" smtClean="0"/>
              <a:t>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graphicFrame>
        <p:nvGraphicFramePr>
          <p:cNvPr id="10" name="Tijdelijke aanduiding voor inhoud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7308304" y="1268760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00" b="1" dirty="0" smtClean="0"/>
              <a:t>Mortaliteitsklasse</a:t>
            </a:r>
            <a:endParaRPr lang="nl-BE" sz="1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nl-BE" dirty="0" smtClean="0"/>
              <a:t>Acute </a:t>
            </a:r>
            <a:r>
              <a:rPr lang="nl-BE" dirty="0" err="1" smtClean="0"/>
              <a:t>toxiciteitstest</a:t>
            </a:r>
            <a:r>
              <a:rPr lang="nl-BE" dirty="0" smtClean="0"/>
              <a:t>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pic>
        <p:nvPicPr>
          <p:cNvPr id="9" name="Tijdelijke aanduiding voor inhoud 8" descr="highlight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59591" y="1268760"/>
            <a:ext cx="8182487" cy="4752528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 beide tests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ijdelijke aanduiding voor inhoud 7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Resultaten AAS analyse</a:t>
            </a:r>
            <a:endParaRPr lang="nl-BE" dirty="0"/>
          </a:p>
        </p:txBody>
      </p:sp>
      <p:pic>
        <p:nvPicPr>
          <p:cNvPr id="5" name="Tijdelijke aanduiding voor inhoud 4" descr="aas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35696" y="1772816"/>
            <a:ext cx="5261832" cy="3142878"/>
          </a:xfrm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Vergelijken op DNA niveau</a:t>
            </a:r>
            <a:br>
              <a:rPr lang="nl-BE" dirty="0" smtClean="0"/>
            </a:br>
            <a:r>
              <a:rPr lang="nl-BE" dirty="0" smtClean="0"/>
              <a:t>(verder onderzoek)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endParaRPr lang="nl-BE" dirty="0" smtClean="0"/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nl-BE" dirty="0" err="1" smtClean="0"/>
              <a:t>Sequeneren</a:t>
            </a:r>
            <a:r>
              <a:rPr lang="nl-BE" dirty="0" smtClean="0"/>
              <a:t> van DNA van 10 minst- en meest gevoelige klonen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Verschillen in genoom zoeken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Verschillende genen + kennis mechanisme van cadmium toxiciteit = genetische basis ontdekt</a:t>
            </a:r>
          </a:p>
          <a:p>
            <a:pPr marL="514350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Besluit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nl-BE" dirty="0" smtClean="0"/>
              <a:t>Bereikt: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LC</a:t>
            </a:r>
            <a:r>
              <a:rPr lang="nl-BE" baseline="-25000" dirty="0" smtClean="0"/>
              <a:t>50 </a:t>
            </a:r>
            <a:r>
              <a:rPr lang="nl-BE" dirty="0" smtClean="0"/>
              <a:t>cadmium bepaald</a:t>
            </a:r>
          </a:p>
          <a:p>
            <a:pPr lvl="1">
              <a:spcAft>
                <a:spcPts val="600"/>
              </a:spcAft>
            </a:pPr>
            <a:r>
              <a:rPr lang="nl-BE" dirty="0" err="1" smtClean="0"/>
              <a:t>Ranking</a:t>
            </a:r>
            <a:r>
              <a:rPr lang="nl-BE" dirty="0" smtClean="0"/>
              <a:t> op basis van gevoeligheid bepaald</a:t>
            </a:r>
          </a:p>
          <a:p>
            <a:pPr>
              <a:spcAft>
                <a:spcPts val="600"/>
              </a:spcAft>
            </a:pPr>
            <a:r>
              <a:rPr lang="nl-BE" smtClean="0"/>
              <a:t>Toekomst:</a:t>
            </a:r>
            <a:endParaRPr lang="nl-BE" dirty="0" smtClean="0"/>
          </a:p>
          <a:p>
            <a:pPr lvl="1">
              <a:spcAft>
                <a:spcPts val="600"/>
              </a:spcAft>
            </a:pPr>
            <a:r>
              <a:rPr lang="nl-BE" dirty="0" err="1" smtClean="0"/>
              <a:t>Sequeneren</a:t>
            </a:r>
            <a:r>
              <a:rPr lang="nl-BE" dirty="0" smtClean="0"/>
              <a:t> en vergelijken van de klonen op DNA niveau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Genetische basis </a:t>
            </a:r>
            <a:r>
              <a:rPr lang="nl-BE" dirty="0" err="1" smtClean="0"/>
              <a:t>co-tolerantie</a:t>
            </a:r>
            <a:r>
              <a:rPr lang="nl-BE" dirty="0" smtClean="0"/>
              <a:t> achterhalen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99592" y="1916832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/>
              <a:t>Genetische basis van tolerantie aan cadmium in een natuurlijke watervlo</a:t>
            </a:r>
            <a:r>
              <a:rPr lang="nl-BE" sz="2800" b="1" i="1" dirty="0" smtClean="0"/>
              <a:t> </a:t>
            </a:r>
            <a:r>
              <a:rPr lang="nl-BE" sz="2800" b="1" dirty="0" smtClean="0"/>
              <a:t>populatie</a:t>
            </a:r>
            <a:endParaRPr lang="nl-BE" sz="2800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2915816" y="2852936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100" dirty="0" smtClean="0"/>
              <a:t>Bachelorproef biomedische laboratoriumtechnologie</a:t>
            </a:r>
            <a:endParaRPr lang="nl-BE" sz="2100" dirty="0"/>
          </a:p>
        </p:txBody>
      </p:sp>
      <p:pic>
        <p:nvPicPr>
          <p:cNvPr id="6" name="Picture 2" descr="http://www.scitechstory.com/images/waterfle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64" b="93636" l="5578" r="96016">
                        <a14:foregroundMark x1="9163" y1="81818" x2="9163" y2="81818"/>
                        <a14:foregroundMark x1="10757" y1="86364" x2="10757" y2="86364"/>
                        <a14:foregroundMark x1="8765" y1="85455" x2="8765" y2="85455"/>
                        <a14:foregroundMark x1="8765" y1="85000" x2="9163" y2="82273"/>
                        <a14:foregroundMark x1="8367" y1="87727" x2="8367" y2="87727"/>
                        <a14:foregroundMark x1="11155" y1="89091" x2="11155" y2="89091"/>
                        <a14:foregroundMark x1="11155" y1="90455" x2="11155" y2="90455"/>
                        <a14:foregroundMark x1="11155" y1="88182" x2="11155" y2="88182"/>
                        <a14:foregroundMark x1="13944" y1="80909" x2="13944" y2="80909"/>
                        <a14:foregroundMark x1="35857" y1="73182" x2="35857" y2="73182"/>
                        <a14:foregroundMark x1="34263" y1="73182" x2="34263" y2="73182"/>
                        <a14:foregroundMark x1="30279" y1="81818" x2="30279" y2="81818"/>
                        <a14:foregroundMark x1="28287" y1="80000" x2="28287" y2="80000"/>
                        <a14:foregroundMark x1="32669" y1="73636" x2="32669" y2="73636"/>
                        <a14:foregroundMark x1="18327" y1="82727" x2="18327" y2="82727"/>
                        <a14:foregroundMark x1="25100" y1="91364" x2="25100" y2="91364"/>
                        <a14:foregroundMark x1="26295" y1="89091" x2="26295" y2="89091"/>
                        <a14:foregroundMark x1="16335" y1="92273" x2="16335" y2="92273"/>
                        <a14:backgroundMark x1="27092" y1="65909" x2="27092" y2="65909"/>
                        <a14:backgroundMark x1="14343" y1="76364" x2="14343" y2="76364"/>
                        <a14:backgroundMark x1="18725" y1="80909" x2="18725" y2="80909"/>
                        <a14:backgroundMark x1="15936" y1="71364" x2="15936" y2="71364"/>
                        <a14:backgroundMark x1="15936" y1="69545" x2="15936" y2="69545"/>
                        <a14:backgroundMark x1="12749" y1="89091" x2="12749" y2="89091"/>
                        <a14:backgroundMark x1="9562" y1="87727" x2="9562" y2="87727"/>
                        <a14:backgroundMark x1="13147" y1="84091" x2="13147" y2="84091"/>
                        <a14:backgroundMark x1="12749" y1="82727" x2="12749" y2="82727"/>
                        <a14:backgroundMark x1="12351" y1="81364" x2="12351" y2="81364"/>
                        <a14:backgroundMark x1="9960" y1="85909" x2="9960" y2="85909"/>
                        <a14:backgroundMark x1="29084" y1="70909" x2="29084" y2="70909"/>
                        <a14:backgroundMark x1="25100" y1="80000" x2="25100" y2="80000"/>
                        <a14:backgroundMark x1="19522" y1="82727" x2="19522" y2="82727"/>
                        <a14:backgroundMark x1="26693" y1="90000" x2="26693" y2="90000"/>
                        <a14:backgroundMark x1="27092" y1="89091" x2="27092" y2="89091"/>
                        <a14:backgroundMark x1="25498" y1="92273" x2="25498" y2="92273"/>
                        <a14:backgroundMark x1="25896" y1="91364" x2="25896" y2="91364"/>
                        <a14:backgroundMark x1="16733" y1="92273" x2="16733" y2="922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44243" y="3792661"/>
            <a:ext cx="23907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 descr="howestlogo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066373" cy="853370"/>
          </a:xfrm>
          <a:prstGeom prst="rect">
            <a:avLst/>
          </a:prstGeom>
        </p:spPr>
      </p:pic>
      <p:pic>
        <p:nvPicPr>
          <p:cNvPr id="16386" name="Picture 2" descr="logo_eng_resize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9500" y="0"/>
            <a:ext cx="1714500" cy="942976"/>
          </a:xfrm>
          <a:prstGeom prst="rect">
            <a:avLst/>
          </a:prstGeom>
          <a:noFill/>
        </p:spPr>
      </p:pic>
      <p:sp>
        <p:nvSpPr>
          <p:cNvPr id="7" name="Tekstvak 6"/>
          <p:cNvSpPr txBox="1"/>
          <p:nvPr/>
        </p:nvSpPr>
        <p:spPr>
          <a:xfrm>
            <a:off x="611560" y="3789040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Stagementor: </a:t>
            </a:r>
          </a:p>
          <a:p>
            <a:r>
              <a:rPr lang="nl-BE" dirty="0" smtClean="0"/>
              <a:t>Dieter De Coninck</a:t>
            </a:r>
          </a:p>
          <a:p>
            <a:endParaRPr lang="nl-BE" dirty="0" smtClean="0"/>
          </a:p>
          <a:p>
            <a:r>
              <a:rPr lang="nl-BE" b="1" dirty="0" smtClean="0"/>
              <a:t>Stageplaats:</a:t>
            </a:r>
          </a:p>
          <a:p>
            <a:r>
              <a:rPr lang="nl-BE" dirty="0" smtClean="0"/>
              <a:t>Laboratorium voor milieutoxicologie en </a:t>
            </a:r>
            <a:r>
              <a:rPr lang="nl-BE" dirty="0" err="1" smtClean="0"/>
              <a:t>aquatische</a:t>
            </a:r>
            <a:r>
              <a:rPr lang="nl-BE" dirty="0" smtClean="0"/>
              <a:t> ecologie (</a:t>
            </a:r>
            <a:r>
              <a:rPr lang="nl-BE" dirty="0" err="1" smtClean="0"/>
              <a:t>UGent</a:t>
            </a:r>
            <a:r>
              <a:rPr lang="nl-BE" dirty="0" smtClean="0"/>
              <a:t>)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Inleiding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r>
              <a:rPr lang="nl-BE" i="1" dirty="0" err="1" smtClean="0"/>
              <a:t>Daphnia</a:t>
            </a:r>
            <a:r>
              <a:rPr lang="nl-BE" i="1" dirty="0" smtClean="0"/>
              <a:t> </a:t>
            </a:r>
            <a:r>
              <a:rPr lang="nl-BE" i="1" dirty="0" err="1" smtClean="0"/>
              <a:t>magna</a:t>
            </a:r>
            <a:r>
              <a:rPr lang="nl-BE" i="1" dirty="0" smtClean="0"/>
              <a:t> </a:t>
            </a:r>
            <a:r>
              <a:rPr lang="nl-BE" dirty="0" smtClean="0"/>
              <a:t>= grootste soort (5 mm)</a:t>
            </a:r>
          </a:p>
          <a:p>
            <a:r>
              <a:rPr lang="nl-BE" dirty="0" smtClean="0"/>
              <a:t>Reproductie via </a:t>
            </a:r>
            <a:r>
              <a:rPr lang="nl-BE" dirty="0" err="1" smtClean="0"/>
              <a:t>parthenogenese</a:t>
            </a:r>
            <a:endParaRPr lang="nl-BE" dirty="0" smtClean="0"/>
          </a:p>
          <a:p>
            <a:pPr lvl="1">
              <a:buNone/>
            </a:pPr>
            <a:r>
              <a:rPr lang="nl-BE" dirty="0" smtClean="0">
                <a:latin typeface="Times New Roman"/>
                <a:cs typeface="Times New Roman"/>
              </a:rPr>
              <a:t>►</a:t>
            </a:r>
            <a:r>
              <a:rPr lang="nl-BE" dirty="0" smtClean="0">
                <a:latin typeface="+mj-lt"/>
                <a:cs typeface="Times New Roman"/>
              </a:rPr>
              <a:t>Dochters = klonen van de moeder</a:t>
            </a:r>
          </a:p>
          <a:p>
            <a:r>
              <a:rPr lang="nl-BE" dirty="0" smtClean="0">
                <a:latin typeface="+mj-lt"/>
                <a:cs typeface="Times New Roman"/>
              </a:rPr>
              <a:t>Voeden via </a:t>
            </a:r>
            <a:r>
              <a:rPr lang="nl-BE" dirty="0" err="1" smtClean="0">
                <a:latin typeface="+mj-lt"/>
                <a:cs typeface="Times New Roman"/>
              </a:rPr>
              <a:t>filter-feeding</a:t>
            </a:r>
            <a:r>
              <a:rPr lang="nl-BE" dirty="0" smtClean="0">
                <a:latin typeface="+mj-lt"/>
                <a:cs typeface="Times New Roman"/>
              </a:rPr>
              <a:t> (0,5 µm </a:t>
            </a:r>
            <a:r>
              <a:rPr lang="nl-BE" dirty="0" err="1" smtClean="0">
                <a:latin typeface="+mj-lt"/>
                <a:cs typeface="Times New Roman"/>
              </a:rPr>
              <a:t>max</a:t>
            </a:r>
            <a:r>
              <a:rPr lang="nl-BE" dirty="0" smtClean="0">
                <a:latin typeface="+mj-lt"/>
                <a:cs typeface="Times New Roman"/>
              </a:rPr>
              <a:t> partikelgrootte)</a:t>
            </a:r>
            <a:endParaRPr lang="nl-BE" dirty="0" smtClean="0">
              <a:latin typeface="+mj-lt"/>
            </a:endParaRPr>
          </a:p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pic>
        <p:nvPicPr>
          <p:cNvPr id="5" name="Picture 2" descr="http://www.scitechstory.com/images/waterfle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64" b="93636" l="5578" r="96016">
                        <a14:foregroundMark x1="9163" y1="81818" x2="9163" y2="81818"/>
                        <a14:foregroundMark x1="10757" y1="86364" x2="10757" y2="86364"/>
                        <a14:foregroundMark x1="8765" y1="85455" x2="8765" y2="85455"/>
                        <a14:foregroundMark x1="8765" y1="85000" x2="9163" y2="82273"/>
                        <a14:foregroundMark x1="8367" y1="87727" x2="8367" y2="87727"/>
                        <a14:foregroundMark x1="11155" y1="89091" x2="11155" y2="89091"/>
                        <a14:foregroundMark x1="11155" y1="90455" x2="11155" y2="90455"/>
                        <a14:foregroundMark x1="11155" y1="88182" x2="11155" y2="88182"/>
                        <a14:foregroundMark x1="13944" y1="80909" x2="13944" y2="80909"/>
                        <a14:foregroundMark x1="35857" y1="73182" x2="35857" y2="73182"/>
                        <a14:foregroundMark x1="34263" y1="73182" x2="34263" y2="73182"/>
                        <a14:foregroundMark x1="30279" y1="81818" x2="30279" y2="81818"/>
                        <a14:foregroundMark x1="28287" y1="80000" x2="28287" y2="80000"/>
                        <a14:foregroundMark x1="32669" y1="73636" x2="32669" y2="73636"/>
                        <a14:foregroundMark x1="18327" y1="82727" x2="18327" y2="82727"/>
                        <a14:foregroundMark x1="25100" y1="91364" x2="25100" y2="91364"/>
                        <a14:foregroundMark x1="26295" y1="89091" x2="26295" y2="89091"/>
                        <a14:foregroundMark x1="16335" y1="92273" x2="16335" y2="92273"/>
                        <a14:backgroundMark x1="27092" y1="65909" x2="27092" y2="65909"/>
                        <a14:backgroundMark x1="14343" y1="76364" x2="14343" y2="76364"/>
                        <a14:backgroundMark x1="18725" y1="80909" x2="18725" y2="80909"/>
                        <a14:backgroundMark x1="15936" y1="71364" x2="15936" y2="71364"/>
                        <a14:backgroundMark x1="15936" y1="69545" x2="15936" y2="69545"/>
                        <a14:backgroundMark x1="12749" y1="89091" x2="12749" y2="89091"/>
                        <a14:backgroundMark x1="9562" y1="87727" x2="9562" y2="87727"/>
                        <a14:backgroundMark x1="13147" y1="84091" x2="13147" y2="84091"/>
                        <a14:backgroundMark x1="12749" y1="82727" x2="12749" y2="82727"/>
                        <a14:backgroundMark x1="12351" y1="81364" x2="12351" y2="81364"/>
                        <a14:backgroundMark x1="9960" y1="85909" x2="9960" y2="85909"/>
                        <a14:backgroundMark x1="29084" y1="70909" x2="29084" y2="70909"/>
                        <a14:backgroundMark x1="25100" y1="80000" x2="25100" y2="80000"/>
                        <a14:backgroundMark x1="19522" y1="82727" x2="19522" y2="82727"/>
                        <a14:backgroundMark x1="26693" y1="90000" x2="26693" y2="90000"/>
                        <a14:backgroundMark x1="27092" y1="89091" x2="27092" y2="89091"/>
                        <a14:backgroundMark x1="25498" y1="92273" x2="25498" y2="92273"/>
                        <a14:backgroundMark x1="25896" y1="91364" x2="25896" y2="91364"/>
                        <a14:backgroundMark x1="16733" y1="92273" x2="16733" y2="922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48299" y="4008685"/>
            <a:ext cx="23907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Inleiding</a:t>
            </a:r>
            <a:endParaRPr lang="nl-BE" dirty="0"/>
          </a:p>
        </p:txBody>
      </p:sp>
      <p:sp>
        <p:nvSpPr>
          <p:cNvPr id="5" name="Tijdelijke aanduiding voor inhoud 7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nl-BE" sz="2700" dirty="0" smtClean="0"/>
              <a:t>Cadmium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Zwaar metaal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Veroorzaakt oxidatieve stress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Calcium antagonist =&gt; verstoring van de groei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  <p:sp>
        <p:nvSpPr>
          <p:cNvPr id="7" name="Tijdelijke aanduiding voor inhoud 8"/>
          <p:cNvSpPr>
            <a:spLocks noGrp="1"/>
          </p:cNvSpPr>
          <p:nvPr>
            <p:ph sz="half" idx="2"/>
          </p:nvPr>
        </p:nvSpPr>
        <p:spPr>
          <a:xfrm>
            <a:off x="4648200" y="2204864"/>
            <a:ext cx="4038600" cy="392129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nl-BE" sz="2700" dirty="0" err="1" smtClean="0"/>
              <a:t>Cyanobacteriën</a:t>
            </a:r>
            <a:r>
              <a:rPr lang="nl-BE" sz="2700" dirty="0" smtClean="0"/>
              <a:t> (</a:t>
            </a:r>
            <a:r>
              <a:rPr lang="nl-BE" sz="2700" i="1" dirty="0" err="1" smtClean="0"/>
              <a:t>Microcystis</a:t>
            </a:r>
            <a:r>
              <a:rPr lang="nl-BE" sz="2700" i="1" dirty="0" smtClean="0"/>
              <a:t> </a:t>
            </a:r>
            <a:r>
              <a:rPr lang="nl-BE" sz="2700" i="1" dirty="0" err="1" smtClean="0"/>
              <a:t>aeruginosa</a:t>
            </a:r>
            <a:r>
              <a:rPr lang="nl-BE" sz="2700" i="1" dirty="0" smtClean="0"/>
              <a:t>)</a:t>
            </a:r>
            <a:endParaRPr lang="nl-BE" sz="2700" dirty="0" smtClean="0"/>
          </a:p>
          <a:p>
            <a:pPr lvl="1">
              <a:spcAft>
                <a:spcPts val="600"/>
              </a:spcAft>
            </a:pPr>
            <a:r>
              <a:rPr lang="nl-BE" dirty="0" smtClean="0"/>
              <a:t>Produceren toxines</a:t>
            </a:r>
          </a:p>
          <a:p>
            <a:pPr lvl="1">
              <a:spcAft>
                <a:spcPts val="600"/>
              </a:spcAft>
            </a:pPr>
            <a:r>
              <a:rPr lang="nl-BE" dirty="0" smtClean="0"/>
              <a:t>Kunnen ecosystemen verstoren</a:t>
            </a:r>
            <a:endParaRPr lang="nl-BE" dirty="0"/>
          </a:p>
        </p:txBody>
      </p:sp>
      <p:sp>
        <p:nvSpPr>
          <p:cNvPr id="9" name="Tekstvak 8"/>
          <p:cNvSpPr txBox="1"/>
          <p:nvPr/>
        </p:nvSpPr>
        <p:spPr>
          <a:xfrm>
            <a:off x="683568" y="1556792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 err="1" smtClean="0"/>
              <a:t>Co-tolerantie</a:t>
            </a:r>
            <a:r>
              <a:rPr lang="nl-BE" sz="2800" dirty="0" smtClean="0"/>
              <a:t> geobserveerd aan:</a:t>
            </a:r>
            <a:endParaRPr lang="nl-BE" sz="2800" dirty="0"/>
          </a:p>
        </p:txBody>
      </p:sp>
      <p:pic>
        <p:nvPicPr>
          <p:cNvPr id="11" name="Afbeelding 10" descr="microcyst.jpg"/>
          <p:cNvPicPr>
            <a:picLocks noChangeAspect="1"/>
          </p:cNvPicPr>
          <p:nvPr/>
        </p:nvPicPr>
        <p:blipFill>
          <a:blip r:embed="rId3" cstate="print"/>
          <a:srcRect l="15613" t="9508" r="8977" b="8618"/>
          <a:stretch>
            <a:fillRect/>
          </a:stretch>
        </p:blipFill>
        <p:spPr>
          <a:xfrm>
            <a:off x="5940152" y="4437112"/>
            <a:ext cx="2736304" cy="222813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Probleemstelling</a:t>
            </a:r>
            <a:endParaRPr lang="nl-BE" dirty="0"/>
          </a:p>
        </p:txBody>
      </p:sp>
      <p:sp>
        <p:nvSpPr>
          <p:cNvPr id="15" name="Tijdelijke aanduiding voor inhoud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Probleem:</a:t>
            </a:r>
          </a:p>
          <a:p>
            <a:pPr lvl="1"/>
            <a:r>
              <a:rPr lang="nl-BE" dirty="0" smtClean="0"/>
              <a:t>Genetische basis van de </a:t>
            </a:r>
            <a:r>
              <a:rPr lang="nl-BE" dirty="0" err="1" smtClean="0"/>
              <a:t>co-tolerantie</a:t>
            </a:r>
            <a:r>
              <a:rPr lang="nl-BE" dirty="0" smtClean="0"/>
              <a:t> onbekend</a:t>
            </a:r>
          </a:p>
          <a:p>
            <a:endParaRPr lang="nl-BE" dirty="0" smtClean="0"/>
          </a:p>
          <a:p>
            <a:r>
              <a:rPr lang="nl-BE" dirty="0" smtClean="0"/>
              <a:t>Doel:</a:t>
            </a:r>
          </a:p>
          <a:p>
            <a:pPr lvl="1"/>
            <a:r>
              <a:rPr lang="nl-BE" dirty="0" smtClean="0"/>
              <a:t>Ontrafelen van deze genetische basis </a:t>
            </a:r>
          </a:p>
          <a:p>
            <a:pPr lvl="1">
              <a:buNone/>
            </a:pPr>
            <a:r>
              <a:rPr lang="nl-BE" dirty="0" smtClean="0">
                <a:latin typeface="Times New Roman"/>
                <a:cs typeface="Times New Roman"/>
              </a:rPr>
              <a:t>	►</a:t>
            </a:r>
            <a:r>
              <a:rPr lang="nl-BE" dirty="0" smtClean="0"/>
              <a:t> Tolerantie aan cadmium onderzoeken</a:t>
            </a:r>
            <a:endParaRPr lang="nl-BE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Inhoudsopgave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Inleiding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Probleemstelling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Aanpak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Natuurlijke populatie van 250 klonen kweken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LC</a:t>
            </a:r>
            <a:r>
              <a:rPr lang="nl-BE" sz="2600" i="1" baseline="-25000" dirty="0" smtClean="0"/>
              <a:t>50</a:t>
            </a:r>
            <a:r>
              <a:rPr lang="nl-BE" sz="2600" i="1" dirty="0" smtClean="0"/>
              <a:t> van populatie voor cadmium bepalen</a:t>
            </a:r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Acute </a:t>
            </a:r>
            <a:r>
              <a:rPr lang="nl-BE" sz="2600" i="1" dirty="0" err="1" smtClean="0"/>
              <a:t>toxiciteitstest</a:t>
            </a:r>
            <a:endParaRPr lang="nl-BE" sz="2600" i="1" dirty="0" smtClean="0"/>
          </a:p>
          <a:p>
            <a:pPr marL="914400" lvl="1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sz="2600" i="1" dirty="0" smtClean="0"/>
              <a:t>Vergelijken op DNA niveau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nl-BE" dirty="0" smtClean="0"/>
              <a:t>Besluit</a:t>
            </a:r>
          </a:p>
          <a:p>
            <a:pPr marL="914400" lvl="1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Aanpak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BE" dirty="0" smtClean="0"/>
              <a:t>Natuurlijke populatie van 250 klonen kweken</a:t>
            </a:r>
          </a:p>
          <a:p>
            <a:pPr marL="514350" indent="-514350">
              <a:buFont typeface="+mj-lt"/>
              <a:buAutoNum type="arabicPeriod"/>
            </a:pPr>
            <a:endParaRPr lang="nl-BE" dirty="0" smtClean="0"/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LC</a:t>
            </a:r>
            <a:r>
              <a:rPr lang="nl-BE" baseline="-25000" dirty="0" smtClean="0"/>
              <a:t>50</a:t>
            </a:r>
            <a:r>
              <a:rPr lang="nl-BE" dirty="0" smtClean="0"/>
              <a:t> van populatie voor cadmium bepalen</a:t>
            </a:r>
          </a:p>
          <a:p>
            <a:pPr marL="514350" indent="-514350">
              <a:buFont typeface="+mj-lt"/>
              <a:buAutoNum type="arabicPeriod"/>
            </a:pPr>
            <a:endParaRPr lang="nl-BE" dirty="0" smtClean="0"/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Acute </a:t>
            </a:r>
            <a:r>
              <a:rPr lang="nl-BE" dirty="0" err="1" smtClean="0"/>
              <a:t>toxiciteitstest</a:t>
            </a:r>
            <a:r>
              <a:rPr lang="nl-BE" dirty="0" smtClean="0"/>
              <a:t>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nl-BE" dirty="0" smtClean="0"/>
              <a:t> Top tien minst- en meest gevoelige klonen</a:t>
            </a:r>
          </a:p>
          <a:p>
            <a:pPr marL="914400" lvl="1" indent="-514350">
              <a:buFont typeface="Wingdings" pitchFamily="2" charset="2"/>
              <a:buChar char="Ø"/>
            </a:pPr>
            <a:endParaRPr lang="nl-BE" dirty="0" smtClean="0"/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Vergelijken op DNA niveau</a:t>
            </a:r>
          </a:p>
          <a:p>
            <a:pPr marL="514350" indent="-514350">
              <a:buFont typeface="+mj-lt"/>
              <a:buAutoNum type="arabicPeriod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Miguel Leuridon</a:t>
            </a:r>
          </a:p>
          <a:p>
            <a:r>
              <a:rPr lang="nl-BE" dirty="0" smtClean="0">
                <a:solidFill>
                  <a:schemeClr val="bg1"/>
                </a:solidFill>
              </a:rPr>
              <a:t>Academiejaar 2011-2012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Aangepast 2">
      <a:dk1>
        <a:srgbClr val="000000"/>
      </a:dk1>
      <a:lt1>
        <a:srgbClr val="000000"/>
      </a:lt1>
      <a:dk2>
        <a:srgbClr val="79DEFA"/>
      </a:dk2>
      <a:lt2>
        <a:srgbClr val="93F5F9"/>
      </a:lt2>
      <a:accent1>
        <a:srgbClr val="1280E6"/>
      </a:accent1>
      <a:accent2>
        <a:srgbClr val="89DEFF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ademiejaar xmlns="22e78e1c-e40d-4f35-8d6f-16ad3463fab3">2011-2012</Academiejaa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33941395550B43AA55D408D701C79D" ma:contentTypeVersion="1" ma:contentTypeDescription="Een nieuw document maken." ma:contentTypeScope="" ma:versionID="0445ddad62d2cbad843c982b382d9e03">
  <xsd:schema xmlns:xsd="http://www.w3.org/2001/XMLSchema" xmlns:xs="http://www.w3.org/2001/XMLSchema" xmlns:p="http://schemas.microsoft.com/office/2006/metadata/properties" xmlns:ns2="22e78e1c-e40d-4f35-8d6f-16ad3463fab3" targetNamespace="http://schemas.microsoft.com/office/2006/metadata/properties" ma:root="true" ma:fieldsID="90c86dbe49aa71adbf491604545909b5" ns2:_="">
    <xsd:import namespace="22e78e1c-e40d-4f35-8d6f-16ad3463fab3"/>
    <xsd:element name="properties">
      <xsd:complexType>
        <xsd:sequence>
          <xsd:element name="documentManagement">
            <xsd:complexType>
              <xsd:all>
                <xsd:element ref="ns2:Academieja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78e1c-e40d-4f35-8d6f-16ad3463fab3" elementFormDefault="qualified">
    <xsd:import namespace="http://schemas.microsoft.com/office/2006/documentManagement/types"/>
    <xsd:import namespace="http://schemas.microsoft.com/office/infopath/2007/PartnerControls"/>
    <xsd:element name="Academiejaar" ma:index="8" nillable="true" ma:displayName="Academiejaar" ma:default="2011-2012" ma:description="Academiejaar" ma:format="Dropdown" ma:internalName="Academiejaar">
      <xsd:simpleType>
        <xsd:restriction base="dms:Choice">
          <xsd:enumeration value="2010-2011"/>
          <xsd:enumeration value="2011-2012"/>
          <xsd:enumeration value="2012-2013"/>
          <xsd:enumeration value="2013-2014"/>
          <xsd:enumeration value="2014-201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8B16D4-9B6B-493C-A802-2ECA63732033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2e78e1c-e40d-4f35-8d6f-16ad3463fab3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C403D10-7003-408A-B876-8B946BCA3F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22600C-EE6D-48C6-A4D4-1196615F7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e78e1c-e40d-4f35-8d6f-16ad3463fa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2098</TotalTime>
  <Words>727</Words>
  <Application>Microsoft Office PowerPoint</Application>
  <PresentationFormat>Diavoorstelling (4:3)</PresentationFormat>
  <Paragraphs>253</Paragraphs>
  <Slides>28</Slides>
  <Notes>28</Notes>
  <HiddenSlides>4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  <vt:variant>
        <vt:lpstr>Aangepaste voorstellingen</vt:lpstr>
      </vt:variant>
      <vt:variant>
        <vt:i4>1</vt:i4>
      </vt:variant>
    </vt:vector>
  </HeadingPairs>
  <TitlesOfParts>
    <vt:vector size="30" baseType="lpstr">
      <vt:lpstr>Office-thema</vt:lpstr>
      <vt:lpstr>PowerPoint-presentatie</vt:lpstr>
      <vt:lpstr>Inhoudsopgave</vt:lpstr>
      <vt:lpstr>Inhoudsopgave</vt:lpstr>
      <vt:lpstr>Inleiding</vt:lpstr>
      <vt:lpstr>Inleiding</vt:lpstr>
      <vt:lpstr>Inhoudsopgave</vt:lpstr>
      <vt:lpstr>Probleemstelling</vt:lpstr>
      <vt:lpstr>Inhoudsopgave</vt:lpstr>
      <vt:lpstr>Aanpak</vt:lpstr>
      <vt:lpstr>Inhoudsopgave</vt:lpstr>
      <vt:lpstr>Natuurlijke populatie van 250 klonen kweken</vt:lpstr>
      <vt:lpstr>Samenstelling M4 medium (1/2)</vt:lpstr>
      <vt:lpstr>Samenstelling M4 medium (2/2)</vt:lpstr>
      <vt:lpstr>Inhoudsopgave</vt:lpstr>
      <vt:lpstr>LC50 van populatie voor cadmium bepalen</vt:lpstr>
      <vt:lpstr>Model dosis-responscurve</vt:lpstr>
      <vt:lpstr>Inhoudsopgave</vt:lpstr>
      <vt:lpstr>Acute toxiciteitstest</vt:lpstr>
      <vt:lpstr>Acute toxiciteitstest </vt:lpstr>
      <vt:lpstr>Acute toxiciteitstest </vt:lpstr>
      <vt:lpstr>Acute toxiciteitstest </vt:lpstr>
      <vt:lpstr>Resultaten beide tests</vt:lpstr>
      <vt:lpstr>Resultaten AAS analyse</vt:lpstr>
      <vt:lpstr>Inhoudsopgave</vt:lpstr>
      <vt:lpstr>Vergelijken op DNA niveau (verder onderzoek)</vt:lpstr>
      <vt:lpstr>Inhoudsopgave</vt:lpstr>
      <vt:lpstr>Besluit</vt:lpstr>
      <vt:lpstr>PowerPoint-presentatie</vt:lpstr>
      <vt:lpstr>Aangepaste voorstelling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Project: Ontwikkeling van een HPLC/UV – methode voor de scheiding en identificatie van  betametasone – valeraat en dexamethasone</dc:title>
  <dc:creator>migkill</dc:creator>
  <cp:lastModifiedBy>Demeyere Mieke</cp:lastModifiedBy>
  <cp:revision>292</cp:revision>
  <dcterms:created xsi:type="dcterms:W3CDTF">2011-04-24T17:14:10Z</dcterms:created>
  <dcterms:modified xsi:type="dcterms:W3CDTF">2012-06-21T09:11:43Z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0x0101003433941395550B43AA55D408D701C79D</vt:lpwstr>
  </property>
</Properties>
</file>