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8" r:id="rId7"/>
    <p:sldId id="269" r:id="rId8"/>
    <p:sldId id="259" r:id="rId9"/>
    <p:sldId id="266" r:id="rId10"/>
    <p:sldId id="261" r:id="rId11"/>
    <p:sldId id="265" r:id="rId12"/>
    <p:sldId id="262" r:id="rId13"/>
    <p:sldId id="263" r:id="rId14"/>
    <p:sldId id="267" r:id="rId15"/>
    <p:sldId id="268" r:id="rId16"/>
    <p:sldId id="275" r:id="rId17"/>
    <p:sldId id="276" r:id="rId18"/>
    <p:sldId id="270" r:id="rId19"/>
    <p:sldId id="264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>
      <p:cViewPr varScale="1">
        <p:scale>
          <a:sx n="114" d="100"/>
          <a:sy n="11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70422-B26C-4E56-98F9-5DCE2BF8DDF3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FE2FE-4C3D-47E0-9712-C9B67324ABF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294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FFC1E-56D4-4D67-A4A6-EB8A1FD7D82D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267F9-6652-42EF-9E3F-8D3D11DD8B4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576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267F9-6652-42EF-9E3F-8D3D11DD8B49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8DF8-FADC-437A-B258-58702B157810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B585-216D-4573-8A89-2B8AF59E07F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8DF8-FADC-437A-B258-58702B157810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B585-216D-4573-8A89-2B8AF59E07F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8DF8-FADC-437A-B258-58702B157810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B585-216D-4573-8A89-2B8AF59E07F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8DF8-FADC-437A-B258-58702B157810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B585-216D-4573-8A89-2B8AF59E07F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8DF8-FADC-437A-B258-58702B157810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B585-216D-4573-8A89-2B8AF59E07F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8DF8-FADC-437A-B258-58702B157810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B585-216D-4573-8A89-2B8AF59E07F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8DF8-FADC-437A-B258-58702B157810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B585-216D-4573-8A89-2B8AF59E07F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8DF8-FADC-437A-B258-58702B157810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B585-216D-4573-8A89-2B8AF59E07F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8DF8-FADC-437A-B258-58702B157810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B585-216D-4573-8A89-2B8AF59E07F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8DF8-FADC-437A-B258-58702B157810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B585-216D-4573-8A89-2B8AF59E07F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8DF8-FADC-437A-B258-58702B157810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B585-216D-4573-8A89-2B8AF59E07F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58DF8-FADC-437A-B258-58702B157810}" type="datetimeFigureOut">
              <a:rPr lang="nl-BE" smtClean="0"/>
              <a:pPr/>
              <a:t>22/06/2011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BB585-216D-4573-8A89-2B8AF59E07F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lang="nl-BE" sz="3600" dirty="0" smtClean="0">
                <a:latin typeface="Arial" pitchFamily="34" charset="0"/>
                <a:cs typeface="Arial" pitchFamily="34" charset="0"/>
              </a:rPr>
              <a:t>Evolutie van groenwieren: diepe fylogenetische relaties in de </a:t>
            </a:r>
            <a:r>
              <a:rPr lang="nl-BE" sz="3600" dirty="0" err="1" smtClean="0">
                <a:latin typeface="Arial" pitchFamily="34" charset="0"/>
                <a:cs typeface="Arial" pitchFamily="34" charset="0"/>
              </a:rPr>
              <a:t>Chlorophyta</a:t>
            </a:r>
            <a:r>
              <a:rPr lang="nl-BE" sz="36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nl-BE" sz="3600" dirty="0" err="1" smtClean="0">
                <a:latin typeface="Arial" pitchFamily="34" charset="0"/>
                <a:cs typeface="Arial" pitchFamily="34" charset="0"/>
              </a:rPr>
              <a:t>speciatie</a:t>
            </a:r>
            <a:r>
              <a:rPr lang="nl-BE" sz="3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nl-BE" sz="3600" i="1" dirty="0" err="1" smtClean="0">
                <a:latin typeface="Arial" pitchFamily="34" charset="0"/>
                <a:cs typeface="Arial" pitchFamily="34" charset="0"/>
              </a:rPr>
              <a:t>Halimeda</a:t>
            </a:r>
            <a:endParaRPr lang="nl-BE" sz="3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2636912"/>
            <a:ext cx="4104456" cy="1944216"/>
          </a:xfrm>
        </p:spPr>
        <p:txBody>
          <a:bodyPr>
            <a:normAutofit/>
          </a:bodyPr>
          <a:lstStyle/>
          <a:p>
            <a:r>
              <a:rPr lang="nl-BE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Eeckhout</a:t>
            </a:r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Justine </a:t>
            </a:r>
          </a:p>
          <a:p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Universiteit Gent, onderzoeksgroep </a:t>
            </a:r>
            <a:r>
              <a:rPr lang="nl-BE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Algologie</a:t>
            </a:r>
            <a:endParaRPr lang="nl-B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4725144"/>
            <a:ext cx="1503363" cy="1574800"/>
          </a:xfrm>
          <a:prstGeom prst="rect">
            <a:avLst/>
          </a:prstGeom>
          <a:noFill/>
          <a:ln/>
        </p:spPr>
      </p:pic>
      <p:pic>
        <p:nvPicPr>
          <p:cNvPr id="5" name="Afbeelding 35" descr="logo_howes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941168"/>
            <a:ext cx="2489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http://www.aquariaveldhuis.nl/domeinen/aquariaveldhuis/www/ftp/aquariumbouw/zeewater/Halimeda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80928"/>
            <a:ext cx="2698929" cy="210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smtClean="0">
                <a:latin typeface="Arial" pitchFamily="34" charset="0"/>
                <a:cs typeface="Arial" pitchFamily="34" charset="0"/>
              </a:rPr>
              <a:t>Conclusie</a:t>
            </a:r>
            <a:endParaRPr lang="nl-B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pPr marL="216000" indent="-216000">
              <a:buFont typeface="Wingdings" pitchFamily="2" charset="2"/>
              <a:buChar char="Ø"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Fylogenetische boom van EF1a-gen bevestigt de </a:t>
            </a:r>
            <a:r>
              <a:rPr lang="nl-BE" sz="2400" dirty="0" err="1" smtClean="0">
                <a:latin typeface="Arial" pitchFamily="34" charset="0"/>
                <a:cs typeface="Arial" pitchFamily="34" charset="0"/>
              </a:rPr>
              <a:t>verwantschappen</a:t>
            </a:r>
            <a:r>
              <a:rPr lang="nl-BE" sz="2400" dirty="0" smtClean="0">
                <a:latin typeface="Arial" pitchFamily="34" charset="0"/>
                <a:cs typeface="Arial" pitchFamily="34" charset="0"/>
              </a:rPr>
              <a:t> op basis van 18S </a:t>
            </a:r>
            <a:r>
              <a:rPr lang="nl-BE" sz="2400" dirty="0" err="1" smtClean="0">
                <a:latin typeface="Arial" pitchFamily="34" charset="0"/>
                <a:cs typeface="Arial" pitchFamily="34" charset="0"/>
              </a:rPr>
              <a:t>rDNA</a:t>
            </a:r>
            <a:endParaRPr lang="nl-BE" sz="2400" i="1" dirty="0" smtClean="0">
              <a:latin typeface="Arial" pitchFamily="34" charset="0"/>
              <a:cs typeface="Arial" pitchFamily="34" charset="0"/>
            </a:endParaRPr>
          </a:p>
          <a:p>
            <a:pPr marL="216000" indent="-216000">
              <a:buFont typeface="Wingdings" pitchFamily="2" charset="2"/>
              <a:buChar char="Ø"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Om hybride </a:t>
            </a:r>
            <a:r>
              <a:rPr lang="nl-BE" sz="2400" dirty="0" err="1" smtClean="0">
                <a:latin typeface="Arial" pitchFamily="34" charset="0"/>
                <a:cs typeface="Arial" pitchFamily="34" charset="0"/>
              </a:rPr>
              <a:t>speciatie</a:t>
            </a:r>
            <a:r>
              <a:rPr lang="nl-BE" sz="2400" dirty="0" smtClean="0">
                <a:latin typeface="Arial" pitchFamily="34" charset="0"/>
                <a:cs typeface="Arial" pitchFamily="34" charset="0"/>
              </a:rPr>
              <a:t> te achterhalen moeten meerdere nucleaire genen onderzocht worden</a:t>
            </a:r>
          </a:p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395536" y="1268760"/>
            <a:ext cx="85827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 Hybride </a:t>
            </a:r>
            <a:r>
              <a:rPr lang="nl-BE" sz="2400" dirty="0" err="1" smtClean="0">
                <a:latin typeface="Arial" pitchFamily="34" charset="0"/>
                <a:cs typeface="Arial" pitchFamily="34" charset="0"/>
              </a:rPr>
              <a:t>speciatie</a:t>
            </a:r>
            <a:r>
              <a:rPr lang="nl-BE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nl-BE" sz="2400" i="1" dirty="0" err="1" smtClean="0">
                <a:latin typeface="Arial" pitchFamily="34" charset="0"/>
                <a:cs typeface="Arial" pitchFamily="34" charset="0"/>
              </a:rPr>
              <a:t>Halimeda</a:t>
            </a:r>
            <a:r>
              <a:rPr lang="nl-BE" sz="2400" dirty="0" smtClean="0">
                <a:latin typeface="Arial" pitchFamily="34" charset="0"/>
                <a:cs typeface="Arial" pitchFamily="34" charset="0"/>
              </a:rPr>
              <a:t> op basis van nucleaire genen</a:t>
            </a:r>
          </a:p>
          <a:p>
            <a:endParaRPr lang="nl-BE" dirty="0"/>
          </a:p>
        </p:txBody>
      </p:sp>
      <p:pic>
        <p:nvPicPr>
          <p:cNvPr id="6" name="Tijdelijke aanduiding voor inhoud 3" descr="halimeda4just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077072"/>
            <a:ext cx="6120680" cy="247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 smtClean="0">
                <a:latin typeface="Arial" pitchFamily="34" charset="0"/>
                <a:cs typeface="Arial" pitchFamily="34" charset="0"/>
              </a:rPr>
              <a:t>Fylogenetisch onderzoek in de </a:t>
            </a:r>
            <a:r>
              <a:rPr lang="nl-BE" sz="3200" dirty="0" err="1" smtClean="0">
                <a:latin typeface="Arial" pitchFamily="34" charset="0"/>
                <a:cs typeface="Arial" pitchFamily="34" charset="0"/>
              </a:rPr>
              <a:t>Chlorophyta</a:t>
            </a:r>
            <a:endParaRPr lang="nl-B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13 stalen</a:t>
            </a:r>
          </a:p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Zeven chloroplastgenen worden onderzocht</a:t>
            </a:r>
          </a:p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Zes genen geven bruikbare sequenties waarvan fylogenetische boom van gemaakt wordt</a:t>
            </a:r>
          </a:p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Op basis van RNA =&gt;geen positieve resultaten</a:t>
            </a:r>
          </a:p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Totaal alignement van 10535 posities</a:t>
            </a:r>
          </a:p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Zowel boom op basis van DNA sequenties als op aminozuur sequenties 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nl-BE" sz="3200" dirty="0" smtClean="0">
                <a:latin typeface="Arial" pitchFamily="34" charset="0"/>
                <a:cs typeface="Arial" pitchFamily="34" charset="0"/>
              </a:rPr>
              <a:t>Groenwierfylogenie</a:t>
            </a:r>
            <a:endParaRPr lang="nl-BE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Tijdelijke aanduiding voor inhoud 4" descr="BI_tre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607128" cy="5572864"/>
          </a:xfrm>
        </p:spPr>
      </p:pic>
      <p:pic>
        <p:nvPicPr>
          <p:cNvPr id="6" name="Afbeelding 5" descr="aa_tr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052736"/>
            <a:ext cx="4375468" cy="570315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6488668"/>
            <a:ext cx="16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Dna</a:t>
            </a:r>
            <a:r>
              <a:rPr lang="nl-BE" dirty="0" smtClean="0"/>
              <a:t> sequenties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5796136" y="6488668"/>
            <a:ext cx="228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Aminozuur sequenties</a:t>
            </a:r>
            <a:endParaRPr lang="nl-B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867758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628800"/>
            <a:ext cx="87489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kstvak 13"/>
          <p:cNvSpPr txBox="1"/>
          <p:nvPr/>
        </p:nvSpPr>
        <p:spPr>
          <a:xfrm>
            <a:off x="7236296" y="184482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DNA</a:t>
            </a:r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7668344" y="4437112"/>
            <a:ext cx="1209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Aminozuur</a:t>
            </a:r>
            <a:endParaRPr lang="nl-BE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Groenwierfylogenie</a:t>
            </a:r>
            <a:endParaRPr kumimoji="0" lang="nl-B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" name="Tijdelijke aanduiding voor inhoud 4" descr="BI_tr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607128" cy="5572864"/>
          </a:xfrm>
          <a:prstGeom prst="rect">
            <a:avLst/>
          </a:prstGeom>
        </p:spPr>
      </p:pic>
      <p:pic>
        <p:nvPicPr>
          <p:cNvPr id="14" name="Afbeelding 13" descr="aa_tr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052736"/>
            <a:ext cx="4375468" cy="5703156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899592" y="6488668"/>
            <a:ext cx="16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Dna</a:t>
            </a:r>
            <a:r>
              <a:rPr lang="nl-BE" dirty="0" smtClean="0"/>
              <a:t> sequenties</a:t>
            </a:r>
            <a:endParaRPr lang="nl-BE" dirty="0"/>
          </a:p>
        </p:txBody>
      </p:sp>
      <p:sp>
        <p:nvSpPr>
          <p:cNvPr id="16" name="Tekstvak 15"/>
          <p:cNvSpPr txBox="1"/>
          <p:nvPr/>
        </p:nvSpPr>
        <p:spPr>
          <a:xfrm>
            <a:off x="5796136" y="6488668"/>
            <a:ext cx="228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Aminozuur sequenties</a:t>
            </a:r>
            <a:endParaRPr lang="nl-BE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6632"/>
            <a:ext cx="7344816" cy="200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869160"/>
            <a:ext cx="8280920" cy="184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348880"/>
            <a:ext cx="8208912" cy="224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kstvak 20"/>
          <p:cNvSpPr txBox="1"/>
          <p:nvPr/>
        </p:nvSpPr>
        <p:spPr>
          <a:xfrm>
            <a:off x="6804248" y="332656"/>
            <a:ext cx="1209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Aminozuur</a:t>
            </a:r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7020272" y="328498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DNA</a:t>
            </a:r>
            <a:endParaRPr lang="nl-BE" dirty="0"/>
          </a:p>
        </p:txBody>
      </p:sp>
      <p:sp>
        <p:nvSpPr>
          <p:cNvPr id="23" name="Tekstvak 22"/>
          <p:cNvSpPr txBox="1"/>
          <p:nvPr/>
        </p:nvSpPr>
        <p:spPr>
          <a:xfrm>
            <a:off x="7236296" y="508518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DNA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Groenwierfylogenie</a:t>
            </a:r>
            <a:endParaRPr kumimoji="0" lang="nl-B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" name="Tijdelijke aanduiding voor inhoud 4" descr="BI_tr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607128" cy="5572864"/>
          </a:xfrm>
          <a:prstGeom prst="rect">
            <a:avLst/>
          </a:prstGeom>
        </p:spPr>
      </p:pic>
      <p:pic>
        <p:nvPicPr>
          <p:cNvPr id="14" name="Afbeelding 13" descr="aa_tr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052736"/>
            <a:ext cx="4375468" cy="5703156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899592" y="6488668"/>
            <a:ext cx="16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Dna</a:t>
            </a:r>
            <a:r>
              <a:rPr lang="nl-BE" dirty="0" smtClean="0"/>
              <a:t> sequenties</a:t>
            </a:r>
            <a:endParaRPr lang="nl-BE" dirty="0"/>
          </a:p>
        </p:txBody>
      </p:sp>
      <p:sp>
        <p:nvSpPr>
          <p:cNvPr id="16" name="Tekstvak 15"/>
          <p:cNvSpPr txBox="1"/>
          <p:nvPr/>
        </p:nvSpPr>
        <p:spPr>
          <a:xfrm>
            <a:off x="5796136" y="6488668"/>
            <a:ext cx="228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Aminozuur sequenties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smtClean="0">
                <a:latin typeface="Arial" pitchFamily="34" charset="0"/>
                <a:cs typeface="Arial" pitchFamily="34" charset="0"/>
              </a:rPr>
              <a:t>Conclusie</a:t>
            </a:r>
            <a:endParaRPr lang="nl-B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marL="216000" indent="-216000">
              <a:buFont typeface="Wingdings" pitchFamily="2" charset="2"/>
              <a:buChar char="Ø"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De fylogenetische </a:t>
            </a:r>
            <a:r>
              <a:rPr lang="nl-BE" sz="2400" dirty="0" err="1" smtClean="0">
                <a:latin typeface="Arial" pitchFamily="34" charset="0"/>
                <a:cs typeface="Arial" pitchFamily="34" charset="0"/>
              </a:rPr>
              <a:t>verwantschappen</a:t>
            </a:r>
            <a:r>
              <a:rPr lang="nl-BE" sz="2400" dirty="0" smtClean="0">
                <a:latin typeface="Arial" pitchFamily="34" charset="0"/>
                <a:cs typeface="Arial" pitchFamily="34" charset="0"/>
              </a:rPr>
              <a:t> binnen de </a:t>
            </a:r>
            <a:r>
              <a:rPr lang="nl-BE" sz="2400" dirty="0" err="1" smtClean="0">
                <a:latin typeface="Arial" pitchFamily="34" charset="0"/>
                <a:cs typeface="Arial" pitchFamily="34" charset="0"/>
              </a:rPr>
              <a:t>Chlorophyceae</a:t>
            </a:r>
            <a:r>
              <a:rPr lang="nl-BE" sz="2400" dirty="0" smtClean="0">
                <a:latin typeface="Arial" pitchFamily="34" charset="0"/>
                <a:cs typeface="Arial" pitchFamily="34" charset="0"/>
              </a:rPr>
              <a:t> zijn opgehelderd </a:t>
            </a:r>
          </a:p>
          <a:p>
            <a:pPr marL="216000" indent="-216000">
              <a:buFont typeface="Wingdings" pitchFamily="2" charset="2"/>
              <a:buChar char="Ø"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Slechts enkele relaties binnen de </a:t>
            </a:r>
            <a:r>
              <a:rPr lang="nl-BE" sz="2400" dirty="0" err="1" smtClean="0">
                <a:latin typeface="Arial" pitchFamily="34" charset="0"/>
                <a:cs typeface="Arial" pitchFamily="34" charset="0"/>
              </a:rPr>
              <a:t>Trebouxiophyceae</a:t>
            </a:r>
            <a:r>
              <a:rPr lang="nl-BE" sz="2400" dirty="0" smtClean="0">
                <a:latin typeface="Arial" pitchFamily="34" charset="0"/>
                <a:cs typeface="Arial" pitchFamily="34" charset="0"/>
              </a:rPr>
              <a:t> zijn achterhaald</a:t>
            </a:r>
          </a:p>
          <a:p>
            <a:pPr marL="216000" indent="-216000">
              <a:buFont typeface="Wingdings" pitchFamily="2" charset="2"/>
              <a:buChar char="Ø"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Analyse van meer genen zal nodig zijn om de </a:t>
            </a:r>
            <a:r>
              <a:rPr lang="nl-BE" sz="2400" dirty="0" err="1" smtClean="0">
                <a:latin typeface="Arial" pitchFamily="34" charset="0"/>
                <a:cs typeface="Arial" pitchFamily="34" charset="0"/>
              </a:rPr>
              <a:t>fylogenie</a:t>
            </a:r>
            <a:r>
              <a:rPr lang="nl-BE" sz="2400" dirty="0" smtClean="0">
                <a:latin typeface="Arial" pitchFamily="34" charset="0"/>
                <a:cs typeface="Arial" pitchFamily="34" charset="0"/>
              </a:rPr>
              <a:t> van deze groep op te helderen   </a:t>
            </a:r>
          </a:p>
          <a:p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360000" y="1340768"/>
            <a:ext cx="87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buFont typeface="Wingdings" pitchFamily="2" charset="2"/>
              <a:buChar char="§"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Diepe fylogenetische relaties binnen de </a:t>
            </a:r>
            <a:r>
              <a:rPr lang="nl-BE" sz="2400" dirty="0" err="1" smtClean="0">
                <a:latin typeface="Arial" pitchFamily="34" charset="0"/>
                <a:cs typeface="Arial" pitchFamily="34" charset="0"/>
              </a:rPr>
              <a:t>Chlorophyta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683568" y="5733256"/>
            <a:ext cx="4792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Verder onderzoek is noodzakelijk!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600" dirty="0" smtClean="0">
                <a:latin typeface="Arial" pitchFamily="34" charset="0"/>
                <a:cs typeface="Arial" pitchFamily="34" charset="0"/>
              </a:rPr>
              <a:t>Evolutie van groenwieren: diepe fylogenetische relaties in de </a:t>
            </a:r>
            <a:r>
              <a:rPr lang="nl-BE" sz="3600" dirty="0" err="1" smtClean="0">
                <a:latin typeface="Arial" pitchFamily="34" charset="0"/>
                <a:cs typeface="Arial" pitchFamily="34" charset="0"/>
              </a:rPr>
              <a:t>Chlorophyta</a:t>
            </a:r>
            <a:r>
              <a:rPr lang="nl-BE" sz="36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nl-BE" sz="3600" dirty="0" err="1" smtClean="0">
                <a:latin typeface="Arial" pitchFamily="34" charset="0"/>
                <a:cs typeface="Arial" pitchFamily="34" charset="0"/>
              </a:rPr>
              <a:t>speciatie</a:t>
            </a:r>
            <a:r>
              <a:rPr lang="nl-BE" sz="3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nl-BE" sz="3600" i="1" dirty="0" err="1" smtClean="0">
                <a:latin typeface="Arial" pitchFamily="34" charset="0"/>
                <a:cs typeface="Arial" pitchFamily="34" charset="0"/>
              </a:rPr>
              <a:t>Halimeda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916832"/>
            <a:ext cx="3960440" cy="1440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BE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Eeckhout</a:t>
            </a:r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Justine </a:t>
            </a:r>
          </a:p>
          <a:p>
            <a:pPr algn="ctr">
              <a:buNone/>
            </a:pPr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Universiteit Gent,</a:t>
            </a:r>
          </a:p>
          <a:p>
            <a:pPr>
              <a:buNone/>
            </a:pPr>
            <a:r>
              <a:rPr lang="nl-B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Onderzoeksgroep </a:t>
            </a:r>
            <a:r>
              <a:rPr lang="nl-BE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Algologie</a:t>
            </a:r>
            <a:endParaRPr lang="nl-BE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nl-BE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4149080"/>
            <a:ext cx="1503363" cy="1574800"/>
          </a:xfrm>
          <a:prstGeom prst="rect">
            <a:avLst/>
          </a:prstGeom>
          <a:noFill/>
          <a:ln/>
        </p:spPr>
      </p:pic>
      <p:pic>
        <p:nvPicPr>
          <p:cNvPr id="5" name="Afbeelding 35" descr="logo_howes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437112"/>
            <a:ext cx="2489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http://www.aquariaveldhuis.nl/domeinen/aquariaveldhuis/www/ftp/aquariumbouw/zeewater/Halimeda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348880"/>
            <a:ext cx="2698929" cy="210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http://www.clfs.umd.edu/labs/delwiche/pubs/endosymbiosis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92696"/>
            <a:ext cx="3920948" cy="50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ingezoemt alig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7553666" cy="331236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stand:Aminoacids tabl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5553075" cy="57054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latin typeface="Arial" pitchFamily="34" charset="0"/>
                <a:cs typeface="Arial" pitchFamily="34" charset="0"/>
              </a:rPr>
              <a:t>Overzicht</a:t>
            </a:r>
            <a:endParaRPr lang="nl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4896544"/>
          </a:xfrm>
        </p:spPr>
        <p:txBody>
          <a:bodyPr>
            <a:noAutofit/>
          </a:bodyPr>
          <a:lstStyle/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Situering</a:t>
            </a:r>
          </a:p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Probleemstelling en doel</a:t>
            </a:r>
          </a:p>
          <a:p>
            <a:pPr>
              <a:buNone/>
            </a:pPr>
            <a:endParaRPr lang="nl-B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Moleculair onderzoek</a:t>
            </a:r>
          </a:p>
          <a:p>
            <a:pPr lvl="1">
              <a:buFont typeface="Wingdings" pitchFamily="2" charset="2"/>
              <a:buChar char="Ø"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Fylogenetisch onderzoek in </a:t>
            </a:r>
            <a:r>
              <a:rPr lang="nl-BE" sz="2400" i="1" dirty="0" err="1" smtClean="0">
                <a:latin typeface="Arial" pitchFamily="34" charset="0"/>
                <a:cs typeface="Arial" pitchFamily="34" charset="0"/>
              </a:rPr>
              <a:t>Halimeda</a:t>
            </a:r>
            <a:endParaRPr lang="nl-BE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Conclusie </a:t>
            </a:r>
          </a:p>
          <a:p>
            <a:pPr lvl="1">
              <a:buFont typeface="Wingdings" pitchFamily="2" charset="2"/>
              <a:buChar char="Ø"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Hybride </a:t>
            </a:r>
            <a:r>
              <a:rPr lang="nl-BE" sz="2400" dirty="0" err="1" smtClean="0">
                <a:latin typeface="Arial" pitchFamily="34" charset="0"/>
                <a:cs typeface="Arial" pitchFamily="34" charset="0"/>
              </a:rPr>
              <a:t>speciatie</a:t>
            </a:r>
            <a:r>
              <a:rPr lang="nl-BE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nl-BE" sz="2400" i="1" dirty="0" err="1" smtClean="0">
                <a:latin typeface="Arial" pitchFamily="34" charset="0"/>
                <a:cs typeface="Arial" pitchFamily="34" charset="0"/>
              </a:rPr>
              <a:t>Halimeda</a:t>
            </a:r>
            <a:r>
              <a:rPr lang="nl-BE" sz="2400" dirty="0" smtClean="0">
                <a:latin typeface="Arial" pitchFamily="34" charset="0"/>
                <a:cs typeface="Arial" pitchFamily="34" charset="0"/>
              </a:rPr>
              <a:t> op basis van nucleaire genen</a:t>
            </a:r>
          </a:p>
          <a:p>
            <a:pPr lvl="1">
              <a:buNone/>
            </a:pPr>
            <a:endParaRPr lang="nl-B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Fylogenetisch onderzoek in de </a:t>
            </a:r>
            <a:r>
              <a:rPr lang="nl-BE" sz="2400" dirty="0" err="1" smtClean="0">
                <a:latin typeface="Arial" pitchFamily="34" charset="0"/>
                <a:cs typeface="Arial" pitchFamily="34" charset="0"/>
              </a:rPr>
              <a:t>Chlorophyta</a:t>
            </a:r>
            <a:endParaRPr lang="nl-B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Conclusie </a:t>
            </a:r>
          </a:p>
          <a:p>
            <a:pPr lvl="1">
              <a:buFont typeface="Wingdings" pitchFamily="2" charset="2"/>
              <a:buChar char="Ø"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Diepe fylogenetische relaties binnen de </a:t>
            </a:r>
            <a:r>
              <a:rPr lang="nl-BE" sz="2400" dirty="0" err="1" smtClean="0">
                <a:latin typeface="Arial" pitchFamily="34" charset="0"/>
                <a:cs typeface="Arial" pitchFamily="34" charset="0"/>
              </a:rPr>
              <a:t>Chlorophyta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Verschillende niveaus van het wetenschappelijk classificatiesystee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2458176" cy="6309320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4355976" y="55172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4716016" y="3356992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Zoogdieren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716016" y="4005064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Primaten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788024" y="4653136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err="1" smtClean="0">
                <a:latin typeface="Arial" pitchFamily="34" charset="0"/>
                <a:cs typeface="Arial" pitchFamily="34" charset="0"/>
              </a:rPr>
              <a:t>Mensachtigen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788024" y="5373216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Homo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788024" y="6093296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Homo Sapiens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716016" y="263691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 smtClean="0">
                <a:latin typeface="Arial" pitchFamily="34" charset="0"/>
                <a:cs typeface="Arial" pitchFamily="34" charset="0"/>
              </a:rPr>
              <a:t>Chordadieren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716016" y="1916832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Dieren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716016" y="1340768"/>
            <a:ext cx="210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Eukaryoten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>
                <a:latin typeface="Arial" pitchFamily="34" charset="0"/>
                <a:cs typeface="Arial" pitchFamily="34" charset="0"/>
              </a:rPr>
              <a:t>Situering</a:t>
            </a:r>
            <a:endParaRPr lang="nl-B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184576"/>
          </a:xfrm>
        </p:spPr>
        <p:txBody>
          <a:bodyPr>
            <a:normAutofit/>
          </a:bodyPr>
          <a:lstStyle/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Algen: diverse groep van </a:t>
            </a:r>
            <a:r>
              <a:rPr lang="nl-BE" sz="2400" dirty="0" err="1" smtClean="0">
                <a:latin typeface="Arial" pitchFamily="34" charset="0"/>
                <a:cs typeface="Arial" pitchFamily="34" charset="0"/>
              </a:rPr>
              <a:t>autotrofe</a:t>
            </a:r>
            <a:r>
              <a:rPr lang="nl-BE" sz="2400" dirty="0" smtClean="0">
                <a:latin typeface="Arial" pitchFamily="34" charset="0"/>
                <a:cs typeface="Arial" pitchFamily="34" charset="0"/>
              </a:rPr>
              <a:t> eukaryoten die voornamelijk in waterig milieu leven</a:t>
            </a:r>
          </a:p>
          <a:p>
            <a:endParaRPr lang="nl-BE" sz="2400" dirty="0" smtClean="0">
              <a:latin typeface="Arial" pitchFamily="34" charset="0"/>
              <a:cs typeface="Arial" pitchFamily="34" charset="0"/>
            </a:endParaRPr>
          </a:p>
          <a:p>
            <a:endParaRPr lang="nl-BE" sz="2400" dirty="0" smtClean="0">
              <a:latin typeface="Arial" pitchFamily="34" charset="0"/>
              <a:cs typeface="Arial" pitchFamily="34" charset="0"/>
            </a:endParaRPr>
          </a:p>
          <a:p>
            <a:endParaRPr lang="nl-B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Evolutie op basis van morfologische kenmerken </a:t>
            </a:r>
          </a:p>
          <a:p>
            <a:endParaRPr lang="nl-B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Evolutie op basis van moleculair fylogenetisch onderzoek </a:t>
            </a:r>
            <a:endParaRPr lang="nl-BE" sz="2400" dirty="0" smtClean="0"/>
          </a:p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Hybriden ontstaan wanneer twee verschillende soorten met elkaar kruisen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IJL-OMLAAG 5"/>
          <p:cNvSpPr/>
          <p:nvPr/>
        </p:nvSpPr>
        <p:spPr>
          <a:xfrm>
            <a:off x="3851920" y="3789040"/>
            <a:ext cx="14401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 descr="http://www.natuurinformatie.nl/sites/ecomare.devleet/contents/i000149/blaaswier-2057-og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72816"/>
            <a:ext cx="27363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>
                <a:latin typeface="Arial" pitchFamily="34" charset="0"/>
                <a:cs typeface="Arial" pitchFamily="34" charset="0"/>
              </a:rPr>
              <a:t>Situering</a:t>
            </a:r>
            <a:endParaRPr lang="nl-B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nl-BE" sz="2400" i="1" dirty="0" err="1" smtClean="0">
                <a:latin typeface="Arial" pitchFamily="34" charset="0"/>
                <a:cs typeface="Arial" pitchFamily="34" charset="0"/>
              </a:rPr>
              <a:t>Halimeda</a:t>
            </a:r>
            <a:r>
              <a:rPr lang="nl-BE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sz="2400" dirty="0" smtClean="0">
                <a:latin typeface="Arial" pitchFamily="34" charset="0"/>
                <a:cs typeface="Arial" pitchFamily="34" charset="0"/>
              </a:rPr>
              <a:t>binnen de groep </a:t>
            </a:r>
            <a:r>
              <a:rPr lang="nl-BE" sz="2400" dirty="0" err="1" smtClean="0">
                <a:latin typeface="Arial" pitchFamily="34" charset="0"/>
                <a:cs typeface="Arial" pitchFamily="34" charset="0"/>
              </a:rPr>
              <a:t>Bryopsidales</a:t>
            </a:r>
            <a:r>
              <a:rPr lang="nl-BE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nl-BE" sz="2400" dirty="0" err="1" smtClean="0">
                <a:latin typeface="Arial" pitchFamily="34" charset="0"/>
                <a:cs typeface="Arial" pitchFamily="34" charset="0"/>
              </a:rPr>
              <a:t>Ulvophyceae</a:t>
            </a:r>
            <a:r>
              <a:rPr lang="nl-BE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 Zeer groot ondanks het maar bestaat uit één enkele cel</a:t>
            </a:r>
          </a:p>
          <a:p>
            <a:endParaRPr lang="nl-BE" dirty="0"/>
          </a:p>
        </p:txBody>
      </p:sp>
      <p:pic>
        <p:nvPicPr>
          <p:cNvPr id="5" name="Afbeelding 4" descr="Fig_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6012160" cy="4536504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1403648" y="3140968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314" name="Picture 2" descr="http://oceanexplorer.noaa.gov/explorations/04algae/background/algal_meadows/media/halimeda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276872"/>
            <a:ext cx="1728192" cy="2304256"/>
          </a:xfrm>
          <a:prstGeom prst="rect">
            <a:avLst/>
          </a:prstGeom>
          <a:noFill/>
        </p:spPr>
      </p:pic>
      <p:pic>
        <p:nvPicPr>
          <p:cNvPr id="7" name="Afbeelding 6" descr="trebouxiphyceae_mu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5013176"/>
            <a:ext cx="2264686" cy="1512168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6876256" y="5589240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>
                <a:latin typeface="Arial" pitchFamily="34" charset="0"/>
                <a:cs typeface="Arial" pitchFamily="34" charset="0"/>
              </a:rPr>
              <a:t>Probleemstelling</a:t>
            </a:r>
            <a:endParaRPr lang="nl-BE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ijdelijke aanduiding voor inhoud 3" descr="halimeda4just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8964488" cy="3631239"/>
          </a:xfrm>
        </p:spPr>
      </p:pic>
      <p:sp>
        <p:nvSpPr>
          <p:cNvPr id="5" name="Tekstvak 4"/>
          <p:cNvSpPr txBox="1"/>
          <p:nvPr/>
        </p:nvSpPr>
        <p:spPr>
          <a:xfrm>
            <a:off x="539552" y="11967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err="1" smtClean="0"/>
              <a:t>Halimeda</a:t>
            </a:r>
            <a:endParaRPr lang="nl-BE" i="1" dirty="0"/>
          </a:p>
        </p:txBody>
      </p:sp>
      <p:sp>
        <p:nvSpPr>
          <p:cNvPr id="6" name="Rechteraccolade 5"/>
          <p:cNvSpPr/>
          <p:nvPr/>
        </p:nvSpPr>
        <p:spPr>
          <a:xfrm>
            <a:off x="3059832" y="1844824"/>
            <a:ext cx="216024" cy="648072"/>
          </a:xfrm>
          <a:prstGeom prst="righ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eraccolade 7"/>
          <p:cNvSpPr/>
          <p:nvPr/>
        </p:nvSpPr>
        <p:spPr>
          <a:xfrm>
            <a:off x="8100392" y="2276872"/>
            <a:ext cx="144016" cy="648072"/>
          </a:xfrm>
          <a:prstGeom prst="righ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1475656" y="5661249"/>
            <a:ext cx="6314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rial" pitchFamily="34" charset="0"/>
                <a:cs typeface="Arial" pitchFamily="34" charset="0"/>
              </a:rPr>
              <a:t>Doel: Hybride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speciatie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onderzoeken in het </a:t>
            </a:r>
            <a:r>
              <a:rPr lang="nl-BE" i="1" dirty="0" err="1" smtClean="0">
                <a:latin typeface="Arial" pitchFamily="34" charset="0"/>
                <a:cs typeface="Arial" pitchFamily="34" charset="0"/>
              </a:rPr>
              <a:t>Halimeda</a:t>
            </a:r>
            <a:endParaRPr lang="nl-BE" i="1" dirty="0" smtClean="0">
              <a:latin typeface="Arial" pitchFamily="34" charset="0"/>
              <a:cs typeface="Arial" pitchFamily="34" charset="0"/>
            </a:endParaRP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72" y="188640"/>
            <a:ext cx="3754760" cy="1210146"/>
          </a:xfrm>
        </p:spPr>
        <p:txBody>
          <a:bodyPr>
            <a:normAutofit/>
          </a:bodyPr>
          <a:lstStyle/>
          <a:p>
            <a:r>
              <a:rPr lang="nl-BE" sz="3600" dirty="0" smtClean="0">
                <a:latin typeface="Arial" pitchFamily="34" charset="0"/>
                <a:cs typeface="Arial" pitchFamily="34" charset="0"/>
              </a:rPr>
              <a:t>Probleemstelling</a:t>
            </a:r>
            <a:endParaRPr lang="nl-B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60032" y="1340768"/>
            <a:ext cx="4176464" cy="5040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nl-BE" sz="2400" dirty="0" err="1" smtClean="0">
                <a:latin typeface="Arial" pitchFamily="34" charset="0"/>
                <a:cs typeface="Arial" pitchFamily="34" charset="0"/>
              </a:rPr>
              <a:t>Chlorophyta</a:t>
            </a:r>
            <a:r>
              <a:rPr lang="nl-BE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nl-BE" sz="2400" dirty="0" err="1" smtClean="0">
                <a:latin typeface="Arial" pitchFamily="34" charset="0"/>
                <a:cs typeface="Arial" pitchFamily="34" charset="0"/>
              </a:rPr>
              <a:t>Trebouxiophyceae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Fig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4605165" cy="6858000"/>
          </a:xfrm>
          <a:prstGeom prst="rect">
            <a:avLst/>
          </a:prstGeom>
        </p:spPr>
      </p:pic>
      <p:sp>
        <p:nvSpPr>
          <p:cNvPr id="5" name="Rechteraccolade 4"/>
          <p:cNvSpPr/>
          <p:nvPr/>
        </p:nvSpPr>
        <p:spPr>
          <a:xfrm>
            <a:off x="3491880" y="2348880"/>
            <a:ext cx="288032" cy="1368152"/>
          </a:xfrm>
          <a:prstGeom prst="righ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4932040" y="386104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rial" pitchFamily="34" charset="0"/>
                <a:cs typeface="Arial" pitchFamily="34" charset="0"/>
              </a:rPr>
              <a:t>Doel: Diepe fylogenetische relaties achterhalen in de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Chlorophyta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Trebouxiophyceae</a:t>
            </a:r>
            <a:endParaRPr lang="nl-BE" dirty="0" smtClean="0">
              <a:latin typeface="Arial" pitchFamily="34" charset="0"/>
              <a:cs typeface="Arial" pitchFamily="34" charset="0"/>
            </a:endParaRPr>
          </a:p>
          <a:p>
            <a:endParaRPr lang="nl-BE" dirty="0"/>
          </a:p>
        </p:txBody>
      </p:sp>
      <p:pic>
        <p:nvPicPr>
          <p:cNvPr id="7" name="Afbeelding 6" descr="trebouxiphyceae_det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988840"/>
            <a:ext cx="2108568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nl-BE" sz="3600" dirty="0" smtClean="0">
                <a:latin typeface="Arial" pitchFamily="34" charset="0"/>
                <a:cs typeface="Arial" pitchFamily="34" charset="0"/>
              </a:rPr>
              <a:t>Moleculair onderzoek</a:t>
            </a:r>
            <a:endParaRPr lang="nl-B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059832" y="1196752"/>
            <a:ext cx="292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Groenwierstalen verzamelen 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3347864" y="2132856"/>
            <a:ext cx="19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DNA/RNA extractie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3995936" y="299695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PCR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3563888" y="3861048"/>
            <a:ext cx="174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Gelelektroforese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2267744" y="4725144"/>
            <a:ext cx="131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Sequeneren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2195736" y="5517232"/>
            <a:ext cx="10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Aligneren</a:t>
            </a:r>
            <a:endParaRPr lang="nl-BE" dirty="0"/>
          </a:p>
        </p:txBody>
      </p:sp>
      <p:sp>
        <p:nvSpPr>
          <p:cNvPr id="10" name="Tekstvak 9"/>
          <p:cNvSpPr txBox="1"/>
          <p:nvPr/>
        </p:nvSpPr>
        <p:spPr>
          <a:xfrm>
            <a:off x="2843808" y="6309320"/>
            <a:ext cx="421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Construeren van een fylogenetische boom 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5580112" y="4725144"/>
            <a:ext cx="2609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PCR, extractie of kloneren</a:t>
            </a:r>
            <a:endParaRPr lang="nl-BE" dirty="0"/>
          </a:p>
        </p:txBody>
      </p:sp>
      <p:sp>
        <p:nvSpPr>
          <p:cNvPr id="12" name="PIJL-OMLAAG 11"/>
          <p:cNvSpPr/>
          <p:nvPr/>
        </p:nvSpPr>
        <p:spPr>
          <a:xfrm>
            <a:off x="4139952" y="1628800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PIJL-OMLAAG 12"/>
          <p:cNvSpPr/>
          <p:nvPr/>
        </p:nvSpPr>
        <p:spPr>
          <a:xfrm>
            <a:off x="4139952" y="2492896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PIJL-OMLAAG 13"/>
          <p:cNvSpPr/>
          <p:nvPr/>
        </p:nvSpPr>
        <p:spPr>
          <a:xfrm>
            <a:off x="4139952" y="3356992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PIJL-OMLAAG 14"/>
          <p:cNvSpPr/>
          <p:nvPr/>
        </p:nvSpPr>
        <p:spPr>
          <a:xfrm rot="2732217">
            <a:off x="3268573" y="4176369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IJL-OMLAAG 15"/>
          <p:cNvSpPr/>
          <p:nvPr/>
        </p:nvSpPr>
        <p:spPr>
          <a:xfrm>
            <a:off x="2627784" y="5085184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PIJL-OMLAAG 16"/>
          <p:cNvSpPr/>
          <p:nvPr/>
        </p:nvSpPr>
        <p:spPr>
          <a:xfrm rot="18877538">
            <a:off x="3196354" y="5832776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PIJL-OMLAAG 17"/>
          <p:cNvSpPr/>
          <p:nvPr/>
        </p:nvSpPr>
        <p:spPr>
          <a:xfrm rot="18819428">
            <a:off x="5285806" y="4103223"/>
            <a:ext cx="28803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PIJL-OMLAAG 18"/>
          <p:cNvSpPr/>
          <p:nvPr/>
        </p:nvSpPr>
        <p:spPr>
          <a:xfrm rot="16200000">
            <a:off x="4352065" y="4441023"/>
            <a:ext cx="288032" cy="10002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Gebogen pijl 27"/>
          <p:cNvSpPr/>
          <p:nvPr/>
        </p:nvSpPr>
        <p:spPr>
          <a:xfrm flipH="1">
            <a:off x="6876256" y="3140968"/>
            <a:ext cx="648072" cy="158417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 smtClean="0">
                <a:latin typeface="Arial" pitchFamily="34" charset="0"/>
                <a:cs typeface="Arial" pitchFamily="34" charset="0"/>
              </a:rPr>
              <a:t>Fylogenetisch onderzoek in </a:t>
            </a:r>
            <a:r>
              <a:rPr lang="nl-BE" sz="3200" i="1" dirty="0" err="1" smtClean="0">
                <a:latin typeface="Arial" pitchFamily="34" charset="0"/>
                <a:cs typeface="Arial" pitchFamily="34" charset="0"/>
              </a:rPr>
              <a:t>Halimeda</a:t>
            </a:r>
            <a:endParaRPr lang="nl-BE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12/15 stalen </a:t>
            </a:r>
          </a:p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Vier nucleaire genen worden onderzocht (EF1a, G6PI, </a:t>
            </a:r>
            <a:r>
              <a:rPr lang="nl-BE" sz="2400" dirty="0" err="1" smtClean="0">
                <a:latin typeface="Arial" pitchFamily="34" charset="0"/>
                <a:cs typeface="Arial" pitchFamily="34" charset="0"/>
              </a:rPr>
              <a:t>GapA</a:t>
            </a:r>
            <a:r>
              <a:rPr lang="nl-BE" sz="2400" dirty="0" smtClean="0">
                <a:latin typeface="Arial" pitchFamily="34" charset="0"/>
                <a:cs typeface="Arial" pitchFamily="34" charset="0"/>
              </a:rPr>
              <a:t> en Rpl3)</a:t>
            </a:r>
          </a:p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Slecht twee genen (EF1a en G6PI) geven geslaagde sequentie</a:t>
            </a:r>
          </a:p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Totaal alignement van EF1a van 1031 posities</a:t>
            </a:r>
          </a:p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Enkel van EF1a kan een fylogenetische boom gemaakt worden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/>
          <a:lstStyle/>
          <a:p>
            <a:endParaRPr lang="nl-B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971600" y="1196752"/>
            <a:ext cx="22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Speciatie</a:t>
            </a:r>
            <a:r>
              <a:rPr lang="nl-BE" dirty="0" smtClean="0"/>
              <a:t> in </a:t>
            </a:r>
            <a:r>
              <a:rPr lang="nl-BE" i="1" dirty="0" err="1" smtClean="0"/>
              <a:t>Halimeda</a:t>
            </a:r>
            <a:endParaRPr lang="nl-BE" i="1" dirty="0"/>
          </a:p>
        </p:txBody>
      </p:sp>
      <p:pic>
        <p:nvPicPr>
          <p:cNvPr id="7" name="Tijdelijke aanduiding voor inhoud 3" descr="halimeda4just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8964488" cy="3631239"/>
          </a:xfrm>
          <a:prstGeom prst="rect">
            <a:avLst/>
          </a:prstGeom>
        </p:spPr>
      </p:pic>
      <p:pic>
        <p:nvPicPr>
          <p:cNvPr id="6" name="Tijdelijke aanduiding voor inhoud 5" descr="EF1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700808"/>
            <a:ext cx="5040560" cy="3600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kstvak 7"/>
          <p:cNvSpPr txBox="1"/>
          <p:nvPr/>
        </p:nvSpPr>
        <p:spPr>
          <a:xfrm>
            <a:off x="1691680" y="55172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EF1A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6660232" y="544522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18S </a:t>
            </a:r>
            <a:r>
              <a:rPr lang="nl-BE" dirty="0" err="1" smtClean="0"/>
              <a:t>rDNA</a:t>
            </a:r>
            <a:endParaRPr lang="nl-BE" dirty="0"/>
          </a:p>
        </p:txBody>
      </p:sp>
      <p:sp>
        <p:nvSpPr>
          <p:cNvPr id="10" name="Rechteraccolade 9"/>
          <p:cNvSpPr/>
          <p:nvPr/>
        </p:nvSpPr>
        <p:spPr>
          <a:xfrm>
            <a:off x="3203848" y="2780928"/>
            <a:ext cx="144016" cy="432048"/>
          </a:xfrm>
          <a:prstGeom prst="righ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eraccolade 10"/>
          <p:cNvSpPr/>
          <p:nvPr/>
        </p:nvSpPr>
        <p:spPr>
          <a:xfrm>
            <a:off x="7956376" y="2276872"/>
            <a:ext cx="144016" cy="648072"/>
          </a:xfrm>
          <a:prstGeom prst="righ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3941395550B43AA55D408D701C79D" ma:contentTypeVersion="0" ma:contentTypeDescription="Een nieuw document maken." ma:contentTypeScope="" ma:versionID="f4cfcee8dfb8623257ffbb065d1bee6a">
  <xsd:schema xmlns:xsd="http://www.w3.org/2001/XMLSchema" xmlns:p="http://schemas.microsoft.com/office/2006/metadata/properties" targetNamespace="http://schemas.microsoft.com/office/2006/metadata/properties" ma:root="true" ma:fieldsID="ca1bcb3b561ae58cd9cff1f1a643d2b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2FCACAA-9EED-4155-B1E3-A6976EC6AF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5B5313-C673-4332-8697-136579DAC2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8E26C74-2508-46CC-9E63-20213A20D26A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384</Words>
  <Application>Microsoft Office PowerPoint</Application>
  <PresentationFormat>Diavoorstelling (4:3)</PresentationFormat>
  <Paragraphs>96</Paragraphs>
  <Slides>20</Slides>
  <Notes>1</Notes>
  <HiddenSlides>4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Office-thema</vt:lpstr>
      <vt:lpstr>Evolutie van groenwieren: diepe fylogenetische relaties in de Chlorophyta en speciatie in Halimeda</vt:lpstr>
      <vt:lpstr>Overzicht</vt:lpstr>
      <vt:lpstr>Situering</vt:lpstr>
      <vt:lpstr>Situering</vt:lpstr>
      <vt:lpstr>Probleemstelling</vt:lpstr>
      <vt:lpstr>Probleemstelling</vt:lpstr>
      <vt:lpstr>Moleculair onderzoek</vt:lpstr>
      <vt:lpstr>Fylogenetisch onderzoek in Halimeda</vt:lpstr>
      <vt:lpstr>PowerPoint-presentatie</vt:lpstr>
      <vt:lpstr>Conclusie</vt:lpstr>
      <vt:lpstr>Fylogenetisch onderzoek in de Chlorophyta</vt:lpstr>
      <vt:lpstr>Groenwierfylogenie</vt:lpstr>
      <vt:lpstr>PowerPoint-presentatie</vt:lpstr>
      <vt:lpstr>PowerPoint-presentatie</vt:lpstr>
      <vt:lpstr>Conclusie</vt:lpstr>
      <vt:lpstr>Evolutie van groenwieren: diepe fylogenetische relaties in de Chlorophyta en speciatie in Halimeda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Evolutie van groenwieren: diepe fylogenetische relaties in de Chlorophyta en speciatie in Halimeda</dc:title>
  <dc:creator>eigenaar</dc:creator>
  <cp:lastModifiedBy>Mieke.Demeyere</cp:lastModifiedBy>
  <cp:revision>85</cp:revision>
  <dcterms:created xsi:type="dcterms:W3CDTF">2011-06-06T13:10:37Z</dcterms:created>
  <dcterms:modified xsi:type="dcterms:W3CDTF">2011-06-22T12:38:50Z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0x0101003433941395550B43AA55D408D701C79D</vt:lpwstr>
  </property>
</Properties>
</file>