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charts/chart3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Override PartName="/ppt/diagrams/colors2.xml" ContentType="application/vnd.openxmlformats-officedocument.drawingml.diagramColors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0.xml" ContentType="application/vnd.openxmlformats-officedocument.presentationml.slideLayout+xml"/>
  <Default Extension="gif" ContentType="image/gif"/>
  <Override PartName="/ppt/diagrams/layout2.xml" ContentType="application/vnd.openxmlformats-officedocument.drawingml.diagram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handoutMasterIdLst>
    <p:handoutMasterId r:id="rId42"/>
  </p:handoutMasterIdLst>
  <p:sldIdLst>
    <p:sldId id="256" r:id="rId2"/>
    <p:sldId id="302" r:id="rId3"/>
    <p:sldId id="258" r:id="rId4"/>
    <p:sldId id="269" r:id="rId5"/>
    <p:sldId id="260" r:id="rId6"/>
    <p:sldId id="270" r:id="rId7"/>
    <p:sldId id="310" r:id="rId8"/>
    <p:sldId id="267" r:id="rId9"/>
    <p:sldId id="309" r:id="rId10"/>
    <p:sldId id="268" r:id="rId11"/>
    <p:sldId id="271" r:id="rId12"/>
    <p:sldId id="306" r:id="rId13"/>
    <p:sldId id="275" r:id="rId14"/>
    <p:sldId id="274" r:id="rId15"/>
    <p:sldId id="281" r:id="rId16"/>
    <p:sldId id="288" r:id="rId17"/>
    <p:sldId id="283" r:id="rId18"/>
    <p:sldId id="312" r:id="rId19"/>
    <p:sldId id="284" r:id="rId20"/>
    <p:sldId id="285" r:id="rId21"/>
    <p:sldId id="304" r:id="rId22"/>
    <p:sldId id="307" r:id="rId23"/>
    <p:sldId id="287" r:id="rId24"/>
    <p:sldId id="289" r:id="rId25"/>
    <p:sldId id="311" r:id="rId26"/>
    <p:sldId id="300" r:id="rId27"/>
    <p:sldId id="303" r:id="rId28"/>
    <p:sldId id="301" r:id="rId29"/>
    <p:sldId id="313" r:id="rId30"/>
    <p:sldId id="314" r:id="rId31"/>
    <p:sldId id="315" r:id="rId32"/>
    <p:sldId id="316" r:id="rId33"/>
    <p:sldId id="319" r:id="rId34"/>
    <p:sldId id="320" r:id="rId35"/>
    <p:sldId id="317" r:id="rId36"/>
    <p:sldId id="321" r:id="rId37"/>
    <p:sldId id="322" r:id="rId38"/>
    <p:sldId id="318" r:id="rId39"/>
    <p:sldId id="324" r:id="rId40"/>
    <p:sldId id="323" r:id="rId4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FF33"/>
    <a:srgbClr val="00642D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Stijl, gemiddeld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125E5076-3810-47DD-B79F-674D7AD40C01}" styleName="Stijl, donker 1 - Accent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37CE84F3-28C3-443E-9E96-99CF82512B78}" styleName="Stijl, donker 1 - Accent 2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wholeTbl>
    <a:band1H>
      <a:tcStyle>
        <a:tcBdr/>
        <a:fill>
          <a:solidFill>
            <a:schemeClr val="accent2">
              <a:shade val="60000"/>
            </a:schemeClr>
          </a:solidFill>
        </a:fill>
      </a:tcStyle>
    </a:band1H>
    <a:band1V>
      <a:tcStyle>
        <a:tcBdr/>
        <a:fill>
          <a:solidFill>
            <a:schemeClr val="accent2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2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2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2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8FD4443E-F989-4FC4-A0C8-D5A2AF1F390B}" styleName="Stijl, donker 1 - Accent 5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wholeTbl>
    <a:band1H>
      <a:tcStyle>
        <a:tcBdr/>
        <a:fill>
          <a:solidFill>
            <a:schemeClr val="accent5">
              <a:shade val="60000"/>
            </a:schemeClr>
          </a:solidFill>
        </a:fill>
      </a:tcStyle>
    </a:band1H>
    <a:band1V>
      <a:tcStyle>
        <a:tcBdr/>
        <a:fill>
          <a:solidFill>
            <a:schemeClr val="accent5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5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5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5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638B1855-1B75-4FBE-930C-398BA8C253C6}" styleName="Stijl, thema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C2FFA5D-87B4-456A-9821-1D502468CF0F}" styleName="Stijl, thema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69C7853C-536D-4A76-A0AE-DD22124D55A5}" styleName="Stijl, thema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2D5ABB26-0587-4C30-8999-92F81FD0307C}" styleName="Geen stijl, geen raster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8FB837D-C827-4EFA-A057-4D05807E0F7C}" styleName="Stijl, thema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AF606853-7671-496A-8E4F-DF71F8EC918B}" styleName="Stijl, donker 1 - Accent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7E9639D4-E3E2-4D34-9284-5A2195B3D0D7}" styleName="Stijl, lich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912C8C85-51F0-491E-9774-3900AFEF0FD7}" styleName="Stijl, licht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775DCB02-9BB8-47FD-8907-85C794F793BA}" styleName="Stijl, thema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39" autoAdjust="0"/>
    <p:restoredTop sz="94640" autoAdjust="0"/>
  </p:normalViewPr>
  <p:slideViewPr>
    <p:cSldViewPr>
      <p:cViewPr varScale="1">
        <p:scale>
          <a:sx n="111" d="100"/>
          <a:sy n="111" d="100"/>
        </p:scale>
        <p:origin x="-1614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2648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312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Thijme\Desktop\results%20bachelorproef\laatste%20resultaten\definitief\detection%20limit%20AAS.xls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Thijme\Desktop\results%20bachelorproef\laatste%20resultaten\definitief\determination_linear_range_cd.xls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Thijme\Desktop\results%20bachelorproef\laatste%20resultaten\definitief\determination_linear_range_Hg%20THIJME.xls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nl-NL"/>
  <c:chart>
    <c:plotArea>
      <c:layout>
        <c:manualLayout>
          <c:layoutTarget val="inner"/>
          <c:xMode val="edge"/>
          <c:yMode val="edge"/>
          <c:x val="7.2388831437437018E-2"/>
          <c:y val="3.5593220338983052E-2"/>
          <c:w val="0.90589451913133401"/>
          <c:h val="0.79661016949152541"/>
        </c:manualLayout>
      </c:layout>
      <c:scatterChart>
        <c:scatterStyle val="lineMarker"/>
        <c:ser>
          <c:idx val="0"/>
          <c:order val="0"/>
          <c:tx>
            <c:v>regression</c:v>
          </c:tx>
          <c:spPr>
            <a:ln w="28575">
              <a:noFill/>
            </a:ln>
          </c:spPr>
          <c:marker>
            <c:symbol val="diamond"/>
            <c:size val="5"/>
            <c:spPr>
              <a:solidFill>
                <a:srgbClr val="000080"/>
              </a:solidFill>
              <a:ln>
                <a:solidFill>
                  <a:srgbClr val="000080"/>
                </a:solidFill>
                <a:prstDash val="solid"/>
              </a:ln>
            </c:spPr>
          </c:marker>
          <c:trendline>
            <c:spPr>
              <a:ln w="12700">
                <a:solidFill>
                  <a:srgbClr val="000080"/>
                </a:solidFill>
                <a:prstDash val="solid"/>
              </a:ln>
            </c:spPr>
            <c:trendlineType val="linear"/>
          </c:trendline>
          <c:xVal>
            <c:numRef>
              <c:f>calculations!$C$5:$C$9</c:f>
              <c:numCache>
                <c:formatCode>General</c:formatCode>
                <c:ptCount val="5"/>
                <c:pt idx="0">
                  <c:v>0</c:v>
                </c:pt>
                <c:pt idx="1">
                  <c:v>0.1</c:v>
                </c:pt>
                <c:pt idx="2">
                  <c:v>0.2</c:v>
                </c:pt>
                <c:pt idx="3">
                  <c:v>0.30000000000000032</c:v>
                </c:pt>
                <c:pt idx="4">
                  <c:v>0.4</c:v>
                </c:pt>
              </c:numCache>
            </c:numRef>
          </c:xVal>
          <c:yVal>
            <c:numRef>
              <c:f>calculations!$D$5:$D$9</c:f>
              <c:numCache>
                <c:formatCode>General</c:formatCode>
                <c:ptCount val="5"/>
                <c:pt idx="0">
                  <c:v>0</c:v>
                </c:pt>
                <c:pt idx="1">
                  <c:v>1.9000000000000242E-2</c:v>
                </c:pt>
                <c:pt idx="2">
                  <c:v>3.7000000000000567E-2</c:v>
                </c:pt>
                <c:pt idx="3">
                  <c:v>5.5000000000000132E-2</c:v>
                </c:pt>
                <c:pt idx="4">
                  <c:v>7.2000000000000133E-2</c:v>
                </c:pt>
              </c:numCache>
            </c:numRef>
          </c:yVal>
        </c:ser>
        <c:ser>
          <c:idx val="1"/>
          <c:order val="1"/>
          <c:tx>
            <c:v>95%confidence under</c:v>
          </c:tx>
          <c:spPr>
            <a:ln w="25400">
              <a:solidFill>
                <a:srgbClr val="333399"/>
              </a:solidFill>
              <a:prstDash val="sysDash"/>
            </a:ln>
          </c:spPr>
          <c:marker>
            <c:symbol val="none"/>
          </c:marker>
          <c:xVal>
            <c:numRef>
              <c:f>calculations!$P$5:$P$9</c:f>
              <c:numCache>
                <c:formatCode>0</c:formatCode>
                <c:ptCount val="5"/>
                <c:pt idx="0">
                  <c:v>-2.6642354032777992E-2</c:v>
                </c:pt>
                <c:pt idx="1">
                  <c:v>7.5436963254787992E-2</c:v>
                </c:pt>
                <c:pt idx="2">
                  <c:v>0.17654564758907246</c:v>
                </c:pt>
                <c:pt idx="3">
                  <c:v>0.2765456475890698</c:v>
                </c:pt>
                <c:pt idx="4">
                  <c:v>0.37543696325479675</c:v>
                </c:pt>
              </c:numCache>
            </c:numRef>
          </c:xVal>
          <c:yVal>
            <c:numRef>
              <c:f>calculations!$G$5:$G$9</c:f>
              <c:numCache>
                <c:formatCode>General</c:formatCode>
                <c:ptCount val="5"/>
                <c:pt idx="0">
                  <c:v>1.28571428571429E-3</c:v>
                </c:pt>
                <c:pt idx="1">
                  <c:v>1.8771428571428581E-2</c:v>
                </c:pt>
                <c:pt idx="2">
                  <c:v>3.6257142857143571E-2</c:v>
                </c:pt>
                <c:pt idx="3">
                  <c:v>5.3742857142857162E-2</c:v>
                </c:pt>
                <c:pt idx="4">
                  <c:v>7.1228571428571433E-2</c:v>
                </c:pt>
              </c:numCache>
            </c:numRef>
          </c:yVal>
          <c:smooth val="1"/>
        </c:ser>
        <c:ser>
          <c:idx val="2"/>
          <c:order val="2"/>
          <c:tx>
            <c:v>95%confidence upper</c:v>
          </c:tx>
          <c:spPr>
            <a:ln w="25400">
              <a:solidFill>
                <a:srgbClr val="333399"/>
              </a:solidFill>
              <a:prstDash val="sysDash"/>
            </a:ln>
          </c:spPr>
          <c:marker>
            <c:symbol val="none"/>
          </c:marker>
          <c:xVal>
            <c:numRef>
              <c:f>calculations!$Q$5:$Q$9</c:f>
              <c:numCache>
                <c:formatCode>0</c:formatCode>
                <c:ptCount val="5"/>
                <c:pt idx="0">
                  <c:v>2.6642354032777992E-2</c:v>
                </c:pt>
                <c:pt idx="1">
                  <c:v>0.12456303674521531</c:v>
                </c:pt>
                <c:pt idx="2">
                  <c:v>0.22345435241093345</c:v>
                </c:pt>
                <c:pt idx="3">
                  <c:v>0.32345435241093018</c:v>
                </c:pt>
                <c:pt idx="4">
                  <c:v>0.42456303674521328</c:v>
                </c:pt>
              </c:numCache>
            </c:numRef>
          </c:xVal>
          <c:yVal>
            <c:numRef>
              <c:f>calculations!$G$5:$G$9</c:f>
              <c:numCache>
                <c:formatCode>General</c:formatCode>
                <c:ptCount val="5"/>
                <c:pt idx="0">
                  <c:v>1.28571428571429E-3</c:v>
                </c:pt>
                <c:pt idx="1">
                  <c:v>1.8771428571428581E-2</c:v>
                </c:pt>
                <c:pt idx="2">
                  <c:v>3.6257142857143571E-2</c:v>
                </c:pt>
                <c:pt idx="3">
                  <c:v>5.3742857142857162E-2</c:v>
                </c:pt>
                <c:pt idx="4">
                  <c:v>7.1228571428571433E-2</c:v>
                </c:pt>
              </c:numCache>
            </c:numRef>
          </c:yVal>
          <c:smooth val="1"/>
        </c:ser>
        <c:axId val="52822784"/>
        <c:axId val="52824704"/>
      </c:scatterChart>
      <c:valAx>
        <c:axId val="52822784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GB"/>
                  <a:t>concentation ( mg/kg)</a:t>
                </a:r>
              </a:p>
            </c:rich>
          </c:tx>
          <c:layout>
            <c:manualLayout>
              <c:xMode val="edge"/>
              <c:yMode val="edge"/>
              <c:x val="0.4705274043433299"/>
              <c:y val="0.884745762711869"/>
            </c:manualLayout>
          </c:layout>
          <c:spPr>
            <a:noFill/>
            <a:ln w="25400">
              <a:noFill/>
            </a:ln>
          </c:spPr>
        </c:title>
        <c:numFmt formatCode="General" sourceLinked="1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nl-NL"/>
          </a:p>
        </c:txPr>
        <c:crossAx val="52824704"/>
        <c:crosses val="autoZero"/>
        <c:crossBetween val="midCat"/>
      </c:valAx>
      <c:valAx>
        <c:axId val="52824704"/>
        <c:scaling>
          <c:orientation val="minMax"/>
          <c:min val="0"/>
        </c:scaling>
        <c:axPos val="l"/>
        <c:majorGridlines>
          <c:spPr>
            <a:ln w="3175">
              <a:solidFill>
                <a:srgbClr val="00000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GB"/>
                  <a:t>respons</a:t>
                </a:r>
              </a:p>
            </c:rich>
          </c:tx>
          <c:layout>
            <c:manualLayout>
              <c:xMode val="edge"/>
              <c:yMode val="edge"/>
              <c:x val="5.9741063932762933E-3"/>
              <c:y val="0.37254483134589073"/>
            </c:manualLayout>
          </c:layout>
          <c:spPr>
            <a:noFill/>
            <a:ln w="25400">
              <a:noFill/>
            </a:ln>
          </c:spPr>
        </c:title>
        <c:numFmt formatCode="General" sourceLinked="1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nl-NL"/>
          </a:p>
        </c:txPr>
        <c:crossAx val="52822784"/>
        <c:crosses val="autoZero"/>
        <c:crossBetween val="midCat"/>
      </c:valAx>
      <c:spPr>
        <a:solidFill>
          <a:srgbClr val="FFFFFF"/>
        </a:solidFill>
        <a:ln w="12700">
          <a:solidFill>
            <a:srgbClr val="808080"/>
          </a:solidFill>
          <a:prstDash val="solid"/>
        </a:ln>
      </c:spPr>
    </c:plotArea>
    <c:legend>
      <c:legendPos val="b"/>
      <c:layout>
        <c:manualLayout>
          <c:xMode val="edge"/>
          <c:yMode val="edge"/>
          <c:x val="4.0730895440464453E-2"/>
          <c:y val="0.95423728813559361"/>
          <c:w val="0.88277359768936403"/>
          <c:h val="4.0677966101694885E-2"/>
        </c:manualLayout>
      </c:layout>
      <c:spPr>
        <a:solidFill>
          <a:srgbClr val="FFFFFF"/>
        </a:solidFill>
        <a:ln w="3175">
          <a:solidFill>
            <a:srgbClr val="000000"/>
          </a:solidFill>
          <a:prstDash val="solid"/>
        </a:ln>
      </c:spPr>
      <c:txPr>
        <a:bodyPr/>
        <a:lstStyle/>
        <a:p>
          <a:pPr>
            <a:defRPr sz="920" b="0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nl-NL"/>
        </a:p>
      </c:txPr>
    </c:legend>
    <c:plotVisOnly val="1"/>
    <c:dispBlanksAs val="gap"/>
  </c:chart>
  <c:spPr>
    <a:noFill/>
    <a:ln w="9525">
      <a:noFill/>
    </a:ln>
  </c:spPr>
  <c:txPr>
    <a:bodyPr/>
    <a:lstStyle/>
    <a:p>
      <a:pPr>
        <a:defRPr sz="12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nl-NL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nl-NL"/>
  <c:chart>
    <c:title>
      <c:tx>
        <c:rich>
          <a:bodyPr/>
          <a:lstStyle/>
          <a:p>
            <a:pPr>
              <a:defRPr/>
            </a:pPr>
            <a:r>
              <a:rPr lang="en-GB"/>
              <a:t>linear Range </a:t>
            </a:r>
          </a:p>
        </c:rich>
      </c:tx>
      <c:layout/>
    </c:title>
    <c:plotArea>
      <c:layout/>
      <c:scatterChart>
        <c:scatterStyle val="lineMarker"/>
        <c:ser>
          <c:idx val="0"/>
          <c:order val="0"/>
          <c:tx>
            <c:strRef>
              <c:f>Blad1!$E$6</c:f>
              <c:strCache>
                <c:ptCount val="1"/>
                <c:pt idx="0">
                  <c:v>respons factor</c:v>
                </c:pt>
              </c:strCache>
            </c:strRef>
          </c:tx>
          <c:spPr>
            <a:ln>
              <a:noFill/>
            </a:ln>
            <a:effectLst>
              <a:outerShdw blurRad="39000" dist="25400" dir="5400000" rotWithShape="0">
                <a:srgbClr val="000000">
                  <a:alpha val="38000"/>
                </a:srgbClr>
              </a:outerShdw>
            </a:effectLst>
          </c:spPr>
          <c:marker>
            <c:spPr>
              <a:gradFill rotWithShape="1">
                <a:gsLst>
                  <a:gs pos="0">
                    <a:schemeClr val="accent2">
                      <a:shade val="47500"/>
                      <a:satMod val="137000"/>
                    </a:schemeClr>
                  </a:gs>
                  <a:gs pos="55000">
                    <a:schemeClr val="accent2">
                      <a:shade val="69000"/>
                      <a:satMod val="137000"/>
                    </a:schemeClr>
                  </a:gs>
                  <a:gs pos="100000">
                    <a:schemeClr val="accent2">
                      <a:shade val="98000"/>
                      <a:satMod val="137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39000" dist="25400" dir="5400000" rotWithShape="0">
                  <a:srgbClr val="000000">
                    <a:alpha val="38000"/>
                  </a:srgbClr>
                </a:outerShdw>
              </a:effectLst>
              <a:scene3d>
                <a:camera prst="orthographicFront" fov="0">
                  <a:rot lat="0" lon="0" rev="0"/>
                </a:camera>
                <a:lightRig rig="threePt" dir="t">
                  <a:rot lat="0" lon="0" rev="1800000"/>
                </a:lightRig>
              </a:scene3d>
              <a:sp3d prstMaterial="matte">
                <a:bevelT h="20000"/>
              </a:sp3d>
            </c:spPr>
          </c:marker>
          <c:dLbls>
            <c:delete val="1"/>
          </c:dLbls>
          <c:xVal>
            <c:numRef>
              <c:f>Blad1!$C$8:$C$16</c:f>
              <c:numCache>
                <c:formatCode>General</c:formatCode>
                <c:ptCount val="9"/>
                <c:pt idx="0">
                  <c:v>0.1</c:v>
                </c:pt>
                <c:pt idx="1">
                  <c:v>0.2</c:v>
                </c:pt>
                <c:pt idx="2">
                  <c:v>0.30000000000000032</c:v>
                </c:pt>
                <c:pt idx="3">
                  <c:v>0.4</c:v>
                </c:pt>
                <c:pt idx="4">
                  <c:v>0.5</c:v>
                </c:pt>
                <c:pt idx="5">
                  <c:v>0.9</c:v>
                </c:pt>
                <c:pt idx="6">
                  <c:v>1</c:v>
                </c:pt>
                <c:pt idx="7">
                  <c:v>1.8</c:v>
                </c:pt>
                <c:pt idx="8">
                  <c:v>2.1</c:v>
                </c:pt>
              </c:numCache>
            </c:numRef>
          </c:xVal>
          <c:yVal>
            <c:numRef>
              <c:f>Blad1!$E$8:$E$16</c:f>
              <c:numCache>
                <c:formatCode>0.0000</c:formatCode>
                <c:ptCount val="9"/>
                <c:pt idx="0">
                  <c:v>0.19000000000000003</c:v>
                </c:pt>
                <c:pt idx="1">
                  <c:v>0.18500000000000041</c:v>
                </c:pt>
                <c:pt idx="2">
                  <c:v>0.18333333333333596</c:v>
                </c:pt>
                <c:pt idx="3">
                  <c:v>0.18000000000000024</c:v>
                </c:pt>
                <c:pt idx="4">
                  <c:v>0.17400000000000004</c:v>
                </c:pt>
                <c:pt idx="5">
                  <c:v>0.14555555555555555</c:v>
                </c:pt>
                <c:pt idx="6">
                  <c:v>0.14700000000000021</c:v>
                </c:pt>
                <c:pt idx="7">
                  <c:v>0.1261111111111112</c:v>
                </c:pt>
                <c:pt idx="8">
                  <c:v>0.12095238095238096</c:v>
                </c:pt>
              </c:numCache>
            </c:numRef>
          </c:yVal>
        </c:ser>
        <c:ser>
          <c:idx val="1"/>
          <c:order val="1"/>
          <c:tx>
            <c:strRef>
              <c:f>Blad1!$F$6</c:f>
              <c:strCache>
                <c:ptCount val="1"/>
                <c:pt idx="0">
                  <c:v>mean RF</c:v>
                </c:pt>
              </c:strCache>
            </c:strRef>
          </c:tx>
          <c:spPr>
            <a:ln>
              <a:solidFill>
                <a:schemeClr val="tx1"/>
              </a:solidFill>
              <a:prstDash val="solid"/>
            </a:ln>
          </c:spPr>
          <c:marker>
            <c:symbol val="none"/>
          </c:marker>
          <c:dLbls>
            <c:delete val="1"/>
          </c:dLbls>
          <c:xVal>
            <c:numRef>
              <c:f>Blad1!$C$7:$C$16</c:f>
              <c:numCache>
                <c:formatCode>General</c:formatCode>
                <c:ptCount val="10"/>
                <c:pt idx="0">
                  <c:v>0</c:v>
                </c:pt>
                <c:pt idx="1">
                  <c:v>0.1</c:v>
                </c:pt>
                <c:pt idx="2">
                  <c:v>0.2</c:v>
                </c:pt>
                <c:pt idx="3">
                  <c:v>0.30000000000000032</c:v>
                </c:pt>
                <c:pt idx="4">
                  <c:v>0.4</c:v>
                </c:pt>
                <c:pt idx="5">
                  <c:v>0.5</c:v>
                </c:pt>
                <c:pt idx="6">
                  <c:v>0.9</c:v>
                </c:pt>
                <c:pt idx="7">
                  <c:v>1</c:v>
                </c:pt>
                <c:pt idx="8">
                  <c:v>1.8</c:v>
                </c:pt>
                <c:pt idx="9">
                  <c:v>2.1</c:v>
                </c:pt>
              </c:numCache>
            </c:numRef>
          </c:xVal>
          <c:yVal>
            <c:numRef>
              <c:f>Blad1!$F$7:$F$16</c:f>
              <c:numCache>
                <c:formatCode>0.0000</c:formatCode>
                <c:ptCount val="10"/>
                <c:pt idx="0">
                  <c:v>0.18277777777777773</c:v>
                </c:pt>
                <c:pt idx="1">
                  <c:v>0.18277777777777773</c:v>
                </c:pt>
                <c:pt idx="2">
                  <c:v>0.18277777777777773</c:v>
                </c:pt>
                <c:pt idx="3">
                  <c:v>0.18277777777777773</c:v>
                </c:pt>
                <c:pt idx="4">
                  <c:v>0.18277777777777773</c:v>
                </c:pt>
                <c:pt idx="5">
                  <c:v>0.18277777777777773</c:v>
                </c:pt>
                <c:pt idx="6">
                  <c:v>0.18277777777777773</c:v>
                </c:pt>
                <c:pt idx="7">
                  <c:v>0.18277777777777773</c:v>
                </c:pt>
                <c:pt idx="8">
                  <c:v>0.18277777777777773</c:v>
                </c:pt>
                <c:pt idx="9">
                  <c:v>0.18277777777777773</c:v>
                </c:pt>
              </c:numCache>
            </c:numRef>
          </c:yVal>
        </c:ser>
        <c:ser>
          <c:idx val="2"/>
          <c:order val="2"/>
          <c:tx>
            <c:strRef>
              <c:f>Blad1!$G$6</c:f>
              <c:strCache>
                <c:ptCount val="1"/>
                <c:pt idx="0">
                  <c:v>mean-5%</c:v>
                </c:pt>
              </c:strCache>
            </c:strRef>
          </c:tx>
          <c:spPr>
            <a:ln>
              <a:solidFill>
                <a:srgbClr val="FF0000"/>
              </a:solidFill>
              <a:prstDash val="sysDot"/>
            </a:ln>
          </c:spPr>
          <c:marker>
            <c:symbol val="none"/>
          </c:marker>
          <c:dLbls>
            <c:delete val="1"/>
          </c:dLbls>
          <c:xVal>
            <c:numRef>
              <c:f>Blad1!$C$7:$C$16</c:f>
              <c:numCache>
                <c:formatCode>General</c:formatCode>
                <c:ptCount val="10"/>
                <c:pt idx="0">
                  <c:v>0</c:v>
                </c:pt>
                <c:pt idx="1">
                  <c:v>0.1</c:v>
                </c:pt>
                <c:pt idx="2">
                  <c:v>0.2</c:v>
                </c:pt>
                <c:pt idx="3">
                  <c:v>0.30000000000000032</c:v>
                </c:pt>
                <c:pt idx="4">
                  <c:v>0.4</c:v>
                </c:pt>
                <c:pt idx="5">
                  <c:v>0.5</c:v>
                </c:pt>
                <c:pt idx="6">
                  <c:v>0.9</c:v>
                </c:pt>
                <c:pt idx="7">
                  <c:v>1</c:v>
                </c:pt>
                <c:pt idx="8">
                  <c:v>1.8</c:v>
                </c:pt>
                <c:pt idx="9">
                  <c:v>2.1</c:v>
                </c:pt>
              </c:numCache>
            </c:numRef>
          </c:xVal>
          <c:yVal>
            <c:numRef>
              <c:f>Blad1!$G$7:$G$16</c:f>
              <c:numCache>
                <c:formatCode>0.0000</c:formatCode>
                <c:ptCount val="10"/>
                <c:pt idx="0">
                  <c:v>0.17363888888888884</c:v>
                </c:pt>
                <c:pt idx="1">
                  <c:v>0.17363888888888884</c:v>
                </c:pt>
                <c:pt idx="2">
                  <c:v>0.17363888888888884</c:v>
                </c:pt>
                <c:pt idx="3">
                  <c:v>0.17363888888888884</c:v>
                </c:pt>
                <c:pt idx="4">
                  <c:v>0.17363888888888884</c:v>
                </c:pt>
                <c:pt idx="5">
                  <c:v>0.17363888888888884</c:v>
                </c:pt>
                <c:pt idx="6">
                  <c:v>0.17363888888888884</c:v>
                </c:pt>
                <c:pt idx="7">
                  <c:v>0.17363888888888884</c:v>
                </c:pt>
                <c:pt idx="8">
                  <c:v>0.17363888888888884</c:v>
                </c:pt>
                <c:pt idx="9">
                  <c:v>0.17363888888888884</c:v>
                </c:pt>
              </c:numCache>
            </c:numRef>
          </c:yVal>
        </c:ser>
        <c:ser>
          <c:idx val="3"/>
          <c:order val="3"/>
          <c:tx>
            <c:strRef>
              <c:f>Blad1!$H$6</c:f>
              <c:strCache>
                <c:ptCount val="1"/>
                <c:pt idx="0">
                  <c:v>mean+5%</c:v>
                </c:pt>
              </c:strCache>
            </c:strRef>
          </c:tx>
          <c:spPr>
            <a:ln>
              <a:solidFill>
                <a:srgbClr val="FF0000"/>
              </a:solidFill>
              <a:prstDash val="sysDot"/>
            </a:ln>
          </c:spPr>
          <c:marker>
            <c:symbol val="none"/>
          </c:marker>
          <c:dLbls>
            <c:delete val="1"/>
          </c:dLbls>
          <c:xVal>
            <c:numRef>
              <c:f>Blad1!$C$7:$C$16</c:f>
              <c:numCache>
                <c:formatCode>General</c:formatCode>
                <c:ptCount val="10"/>
                <c:pt idx="0">
                  <c:v>0</c:v>
                </c:pt>
                <c:pt idx="1">
                  <c:v>0.1</c:v>
                </c:pt>
                <c:pt idx="2">
                  <c:v>0.2</c:v>
                </c:pt>
                <c:pt idx="3">
                  <c:v>0.30000000000000032</c:v>
                </c:pt>
                <c:pt idx="4">
                  <c:v>0.4</c:v>
                </c:pt>
                <c:pt idx="5">
                  <c:v>0.5</c:v>
                </c:pt>
                <c:pt idx="6">
                  <c:v>0.9</c:v>
                </c:pt>
                <c:pt idx="7">
                  <c:v>1</c:v>
                </c:pt>
                <c:pt idx="8">
                  <c:v>1.8</c:v>
                </c:pt>
                <c:pt idx="9">
                  <c:v>2.1</c:v>
                </c:pt>
              </c:numCache>
            </c:numRef>
          </c:xVal>
          <c:yVal>
            <c:numRef>
              <c:f>Blad1!$H$7:$H$16</c:f>
              <c:numCache>
                <c:formatCode>0.0000</c:formatCode>
                <c:ptCount val="10"/>
                <c:pt idx="0">
                  <c:v>0.19191666666666671</c:v>
                </c:pt>
                <c:pt idx="1">
                  <c:v>0.19191666666666671</c:v>
                </c:pt>
                <c:pt idx="2">
                  <c:v>0.19191666666666671</c:v>
                </c:pt>
                <c:pt idx="3">
                  <c:v>0.19191666666666671</c:v>
                </c:pt>
                <c:pt idx="4">
                  <c:v>0.19191666666666671</c:v>
                </c:pt>
                <c:pt idx="5">
                  <c:v>0.19191666666666671</c:v>
                </c:pt>
                <c:pt idx="6">
                  <c:v>0.19191666666666671</c:v>
                </c:pt>
                <c:pt idx="7">
                  <c:v>0.19191666666666671</c:v>
                </c:pt>
                <c:pt idx="8">
                  <c:v>0.19191666666666671</c:v>
                </c:pt>
                <c:pt idx="9">
                  <c:v>0.19191666666666671</c:v>
                </c:pt>
              </c:numCache>
            </c:numRef>
          </c:yVal>
        </c:ser>
        <c:dLbls>
          <c:showVal val="1"/>
          <c:showCatName val="1"/>
        </c:dLbls>
        <c:axId val="61048320"/>
        <c:axId val="61050240"/>
      </c:scatterChart>
      <c:valAx>
        <c:axId val="61048320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GB"/>
                  <a:t>concentration in mg/kg</a:t>
                </a:r>
              </a:p>
            </c:rich>
          </c:tx>
          <c:layout/>
        </c:title>
        <c:numFmt formatCode="General" sourceLinked="1"/>
        <c:tickLblPos val="nextTo"/>
        <c:txPr>
          <a:bodyPr rot="0" vert="horz"/>
          <a:lstStyle/>
          <a:p>
            <a:pPr>
              <a:defRPr sz="10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nl-NL"/>
          </a:p>
        </c:txPr>
        <c:crossAx val="61050240"/>
        <c:crosses val="autoZero"/>
        <c:crossBetween val="midCat"/>
      </c:valAx>
      <c:valAx>
        <c:axId val="61050240"/>
        <c:scaling>
          <c:orientation val="minMax"/>
        </c:scaling>
        <c:axPos val="l"/>
        <c:majorGridlines/>
        <c:title>
          <c:tx>
            <c:rich>
              <a:bodyPr/>
              <a:lstStyle/>
              <a:p>
                <a:pPr>
                  <a:defRPr/>
                </a:pPr>
                <a:r>
                  <a:rPr lang="en-GB"/>
                  <a:t>Respons factor</a:t>
                </a:r>
              </a:p>
            </c:rich>
          </c:tx>
          <c:layout/>
        </c:title>
        <c:numFmt formatCode="0.0000" sourceLinked="1"/>
        <c:tickLblPos val="nextTo"/>
        <c:crossAx val="61048320"/>
        <c:crosses val="autoZero"/>
        <c:crossBetween val="midCat"/>
      </c:valAx>
    </c:plotArea>
    <c:legend>
      <c:legendPos val="r"/>
      <c:layout/>
    </c:legend>
    <c:plotVisOnly val="1"/>
    <c:dispBlanksAs val="gap"/>
  </c:chart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nl-NL"/>
  <c:chart>
    <c:title>
      <c:tx>
        <c:rich>
          <a:bodyPr/>
          <a:lstStyle/>
          <a:p>
            <a:pPr>
              <a:defRPr/>
            </a:pPr>
            <a:r>
              <a:rPr lang="en-GB"/>
              <a:t>linear range Hg</a:t>
            </a:r>
          </a:p>
        </c:rich>
      </c:tx>
      <c:layout/>
    </c:title>
    <c:plotArea>
      <c:layout/>
      <c:scatterChart>
        <c:scatterStyle val="lineMarker"/>
        <c:ser>
          <c:idx val="0"/>
          <c:order val="0"/>
          <c:tx>
            <c:strRef>
              <c:f>'[determination_linear_range_Hg THIJME.xls]Blad1'!$M$6</c:f>
              <c:strCache>
                <c:ptCount val="1"/>
                <c:pt idx="0">
                  <c:v>respons factor</c:v>
                </c:pt>
              </c:strCache>
            </c:strRef>
          </c:tx>
          <c:spPr>
            <a:ln>
              <a:solidFill>
                <a:schemeClr val="accent1"/>
              </a:solidFill>
            </a:ln>
          </c:spPr>
          <c:marker>
            <c:symbol val="square"/>
            <c:size val="7"/>
          </c:marker>
          <c:xVal>
            <c:numRef>
              <c:f>'[determination_linear_range_Hg THIJME.xls]Blad1'!$K$8:$K$12</c:f>
              <c:numCache>
                <c:formatCode>General</c:formatCode>
                <c:ptCount val="5"/>
                <c:pt idx="0">
                  <c:v>0.5</c:v>
                </c:pt>
                <c:pt idx="1">
                  <c:v>1</c:v>
                </c:pt>
                <c:pt idx="2">
                  <c:v>2</c:v>
                </c:pt>
                <c:pt idx="3">
                  <c:v>5</c:v>
                </c:pt>
                <c:pt idx="4">
                  <c:v>10</c:v>
                </c:pt>
              </c:numCache>
            </c:numRef>
          </c:xVal>
          <c:yVal>
            <c:numRef>
              <c:f>'[determination_linear_range_Hg THIJME.xls]Blad1'!$M$8:$M$12</c:f>
              <c:numCache>
                <c:formatCode>0.0000</c:formatCode>
                <c:ptCount val="5"/>
                <c:pt idx="0">
                  <c:v>2.5000000000000008E-2</c:v>
                </c:pt>
                <c:pt idx="1">
                  <c:v>2.9600000000000008E-2</c:v>
                </c:pt>
                <c:pt idx="2">
                  <c:v>2.9450000000000007E-2</c:v>
                </c:pt>
                <c:pt idx="3">
                  <c:v>2.9700000000000004E-2</c:v>
                </c:pt>
                <c:pt idx="4">
                  <c:v>2.9870000000000067E-2</c:v>
                </c:pt>
              </c:numCache>
            </c:numRef>
          </c:yVal>
        </c:ser>
        <c:ser>
          <c:idx val="1"/>
          <c:order val="1"/>
          <c:tx>
            <c:strRef>
              <c:f>'[determination_linear_range_Hg THIJME.xls]Blad1'!$N$6</c:f>
              <c:strCache>
                <c:ptCount val="1"/>
                <c:pt idx="0">
                  <c:v>mean RF</c:v>
                </c:pt>
              </c:strCache>
            </c:strRef>
          </c:tx>
          <c:spPr>
            <a:ln>
              <a:solidFill>
                <a:schemeClr val="tx1"/>
              </a:solidFill>
            </a:ln>
          </c:spPr>
          <c:marker>
            <c:symbol val="none"/>
          </c:marker>
          <c:xVal>
            <c:numRef>
              <c:f>'[determination_linear_range_Hg THIJME.xls]Blad1'!$K$7:$K$12</c:f>
              <c:numCache>
                <c:formatCode>General</c:formatCode>
                <c:ptCount val="6"/>
                <c:pt idx="0">
                  <c:v>0</c:v>
                </c:pt>
                <c:pt idx="1">
                  <c:v>0.5</c:v>
                </c:pt>
                <c:pt idx="2">
                  <c:v>1</c:v>
                </c:pt>
                <c:pt idx="3">
                  <c:v>2</c:v>
                </c:pt>
                <c:pt idx="4">
                  <c:v>5</c:v>
                </c:pt>
                <c:pt idx="5">
                  <c:v>10</c:v>
                </c:pt>
              </c:numCache>
            </c:numRef>
          </c:xVal>
          <c:yVal>
            <c:numRef>
              <c:f>'[determination_linear_range_Hg THIJME.xls]Blad1'!$N$7:$N$12</c:f>
              <c:numCache>
                <c:formatCode>0.0000</c:formatCode>
                <c:ptCount val="6"/>
                <c:pt idx="0">
                  <c:v>2.9655000000000018E-2</c:v>
                </c:pt>
                <c:pt idx="1">
                  <c:v>2.9655000000000018E-2</c:v>
                </c:pt>
                <c:pt idx="2">
                  <c:v>2.9655000000000018E-2</c:v>
                </c:pt>
                <c:pt idx="3">
                  <c:v>2.9655000000000018E-2</c:v>
                </c:pt>
                <c:pt idx="4">
                  <c:v>2.9655000000000018E-2</c:v>
                </c:pt>
                <c:pt idx="5">
                  <c:v>2.9655000000000018E-2</c:v>
                </c:pt>
              </c:numCache>
            </c:numRef>
          </c:yVal>
        </c:ser>
        <c:ser>
          <c:idx val="2"/>
          <c:order val="2"/>
          <c:tx>
            <c:strRef>
              <c:f>'[determination_linear_range_Hg THIJME.xls]Blad1'!$O$6</c:f>
              <c:strCache>
                <c:ptCount val="1"/>
                <c:pt idx="0">
                  <c:v>mean-5%</c:v>
                </c:pt>
              </c:strCache>
            </c:strRef>
          </c:tx>
          <c:spPr>
            <a:ln>
              <a:solidFill>
                <a:srgbClr val="FF0000"/>
              </a:solidFill>
              <a:prstDash val="sysDash"/>
            </a:ln>
          </c:spPr>
          <c:marker>
            <c:symbol val="dot"/>
            <c:size val="7"/>
            <c:spPr>
              <a:solidFill>
                <a:srgbClr val="FF0000"/>
              </a:solidFill>
              <a:ln>
                <a:noFill/>
              </a:ln>
            </c:spPr>
          </c:marker>
          <c:xVal>
            <c:numRef>
              <c:f>'[determination_linear_range_Hg THIJME.xls]Blad1'!$K$7:$K$12</c:f>
              <c:numCache>
                <c:formatCode>General</c:formatCode>
                <c:ptCount val="6"/>
                <c:pt idx="0">
                  <c:v>0</c:v>
                </c:pt>
                <c:pt idx="1">
                  <c:v>0.5</c:v>
                </c:pt>
                <c:pt idx="2">
                  <c:v>1</c:v>
                </c:pt>
                <c:pt idx="3">
                  <c:v>2</c:v>
                </c:pt>
                <c:pt idx="4">
                  <c:v>5</c:v>
                </c:pt>
                <c:pt idx="5">
                  <c:v>10</c:v>
                </c:pt>
              </c:numCache>
            </c:numRef>
          </c:xVal>
          <c:yVal>
            <c:numRef>
              <c:f>'[determination_linear_range_Hg THIJME.xls]Blad1'!$O$7:$O$12</c:f>
              <c:numCache>
                <c:formatCode>0.0000</c:formatCode>
                <c:ptCount val="6"/>
                <c:pt idx="0">
                  <c:v>2.8172250000000003E-2</c:v>
                </c:pt>
                <c:pt idx="1">
                  <c:v>2.8172250000000003E-2</c:v>
                </c:pt>
                <c:pt idx="2">
                  <c:v>2.8172250000000003E-2</c:v>
                </c:pt>
                <c:pt idx="3">
                  <c:v>2.8172250000000003E-2</c:v>
                </c:pt>
                <c:pt idx="4">
                  <c:v>2.8172250000000003E-2</c:v>
                </c:pt>
                <c:pt idx="5">
                  <c:v>2.8172250000000003E-2</c:v>
                </c:pt>
              </c:numCache>
            </c:numRef>
          </c:yVal>
        </c:ser>
        <c:ser>
          <c:idx val="3"/>
          <c:order val="3"/>
          <c:tx>
            <c:strRef>
              <c:f>'[determination_linear_range_Hg THIJME.xls]Blad1'!$P$6</c:f>
              <c:strCache>
                <c:ptCount val="1"/>
                <c:pt idx="0">
                  <c:v>mean+5%</c:v>
                </c:pt>
              </c:strCache>
            </c:strRef>
          </c:tx>
          <c:spPr>
            <a:ln>
              <a:solidFill>
                <a:srgbClr val="FF0000"/>
              </a:solidFill>
              <a:prstDash val="sysDash"/>
            </a:ln>
          </c:spPr>
          <c:marker>
            <c:symbol val="dot"/>
            <c:size val="7"/>
            <c:spPr>
              <a:noFill/>
              <a:ln>
                <a:solidFill>
                  <a:srgbClr val="FF0000"/>
                </a:solidFill>
                <a:prstDash val="sysDash"/>
              </a:ln>
            </c:spPr>
          </c:marker>
          <c:xVal>
            <c:numRef>
              <c:f>'[determination_linear_range_Hg THIJME.xls]Blad1'!$K$7:$K$12</c:f>
              <c:numCache>
                <c:formatCode>General</c:formatCode>
                <c:ptCount val="6"/>
                <c:pt idx="0">
                  <c:v>0</c:v>
                </c:pt>
                <c:pt idx="1">
                  <c:v>0.5</c:v>
                </c:pt>
                <c:pt idx="2">
                  <c:v>1</c:v>
                </c:pt>
                <c:pt idx="3">
                  <c:v>2</c:v>
                </c:pt>
                <c:pt idx="4">
                  <c:v>5</c:v>
                </c:pt>
                <c:pt idx="5">
                  <c:v>10</c:v>
                </c:pt>
              </c:numCache>
            </c:numRef>
          </c:xVal>
          <c:yVal>
            <c:numRef>
              <c:f>'[determination_linear_range_Hg THIJME.xls]Blad1'!$P$7:$P$12</c:f>
              <c:numCache>
                <c:formatCode>0.0000</c:formatCode>
                <c:ptCount val="6"/>
                <c:pt idx="0">
                  <c:v>3.1137750000000009E-2</c:v>
                </c:pt>
                <c:pt idx="1">
                  <c:v>3.1137750000000009E-2</c:v>
                </c:pt>
                <c:pt idx="2">
                  <c:v>3.1137750000000009E-2</c:v>
                </c:pt>
                <c:pt idx="3">
                  <c:v>3.1137750000000009E-2</c:v>
                </c:pt>
                <c:pt idx="4">
                  <c:v>3.1137750000000009E-2</c:v>
                </c:pt>
                <c:pt idx="5">
                  <c:v>3.1137750000000009E-2</c:v>
                </c:pt>
              </c:numCache>
            </c:numRef>
          </c:yVal>
        </c:ser>
        <c:axId val="61118336"/>
        <c:axId val="61407616"/>
      </c:scatterChart>
      <c:valAx>
        <c:axId val="61118336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GB"/>
                  <a:t>concentration</a:t>
                </a:r>
                <a:r>
                  <a:rPr lang="en-GB" baseline="0"/>
                  <a:t> (µg/l))</a:t>
                </a:r>
                <a:endParaRPr lang="en-GB"/>
              </a:p>
            </c:rich>
          </c:tx>
          <c:layout/>
        </c:title>
        <c:numFmt formatCode="General" sourceLinked="1"/>
        <c:majorTickMark val="none"/>
        <c:tickLblPos val="nextTo"/>
        <c:txPr>
          <a:bodyPr rot="0" vert="horz"/>
          <a:lstStyle/>
          <a:p>
            <a:pPr>
              <a:defRPr sz="10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nl-NL"/>
          </a:p>
        </c:txPr>
        <c:crossAx val="61407616"/>
        <c:crosses val="autoZero"/>
        <c:crossBetween val="midCat"/>
      </c:valAx>
      <c:valAx>
        <c:axId val="61407616"/>
        <c:scaling>
          <c:orientation val="minMax"/>
        </c:scaling>
        <c:axPos val="l"/>
        <c:majorGridlines/>
        <c:title>
          <c:tx>
            <c:rich>
              <a:bodyPr/>
              <a:lstStyle/>
              <a:p>
                <a:pPr>
                  <a:defRPr/>
                </a:pPr>
                <a:r>
                  <a:rPr lang="en-GB"/>
                  <a:t>Respons</a:t>
                </a:r>
              </a:p>
            </c:rich>
          </c:tx>
          <c:layout/>
        </c:title>
        <c:numFmt formatCode="0.0000" sourceLinked="1"/>
        <c:majorTickMark val="none"/>
        <c:tickLblPos val="nextTo"/>
        <c:crossAx val="61118336"/>
        <c:crosses val="autoZero"/>
        <c:crossBetween val="midCat"/>
      </c:valAx>
    </c:plotArea>
    <c:legend>
      <c:legendPos val="r"/>
      <c:layout/>
    </c:legend>
    <c:plotVisOnly val="1"/>
    <c:dispBlanksAs val="gap"/>
  </c:chart>
  <c:externalData r:id="rId1"/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F4EFF3D-1D6F-43FD-B253-BDD53AFA7AC1}" type="doc">
      <dgm:prSet loTypeId="urn:microsoft.com/office/officeart/2005/8/layout/radial1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7C18A05B-DEE9-42CD-BB26-867821C559D9}">
      <dgm:prSet phldrT="[Tekst]"/>
      <dgm:spPr/>
      <dgm:t>
        <a:bodyPr/>
        <a:lstStyle/>
        <a:p>
          <a:r>
            <a:rPr lang="nl-BE" b="1" dirty="0" smtClean="0">
              <a:solidFill>
                <a:schemeClr val="tx1"/>
              </a:solidFill>
            </a:rPr>
            <a:t>Cadmium</a:t>
          </a:r>
          <a:endParaRPr lang="en-GB" b="1" dirty="0">
            <a:solidFill>
              <a:schemeClr val="tx1"/>
            </a:solidFill>
          </a:endParaRPr>
        </a:p>
      </dgm:t>
    </dgm:pt>
    <dgm:pt modelId="{352F291D-14AB-4AEA-B39B-510FA4B7AB4A}" type="parTrans" cxnId="{EFE0390B-4385-4C63-95D5-047E2CD3E8EB}">
      <dgm:prSet/>
      <dgm:spPr/>
      <dgm:t>
        <a:bodyPr/>
        <a:lstStyle/>
        <a:p>
          <a:endParaRPr lang="en-GB"/>
        </a:p>
      </dgm:t>
    </dgm:pt>
    <dgm:pt modelId="{545A537D-47D9-498B-8A4C-D7CDA3A9CE79}" type="sibTrans" cxnId="{EFE0390B-4385-4C63-95D5-047E2CD3E8EB}">
      <dgm:prSet/>
      <dgm:spPr/>
      <dgm:t>
        <a:bodyPr/>
        <a:lstStyle/>
        <a:p>
          <a:endParaRPr lang="en-GB"/>
        </a:p>
      </dgm:t>
    </dgm:pt>
    <dgm:pt modelId="{E47686C2-D3CA-4E6E-B339-C7689B0A871E}">
      <dgm:prSet phldrT="[Tekst]" custT="1"/>
      <dgm:spPr/>
      <dgm:t>
        <a:bodyPr/>
        <a:lstStyle/>
        <a:p>
          <a:r>
            <a:rPr lang="nl-BE" sz="1800" b="1" dirty="0" smtClean="0"/>
            <a:t>In different kind of </a:t>
          </a:r>
          <a:r>
            <a:rPr lang="nl-BE" sz="1800" b="1" dirty="0" err="1" smtClean="0"/>
            <a:t>food</a:t>
          </a:r>
          <a:endParaRPr lang="en-GB" sz="1800" b="1" dirty="0"/>
        </a:p>
      </dgm:t>
    </dgm:pt>
    <dgm:pt modelId="{8046CE6D-ED33-4EDC-A330-2503C4475322}" type="parTrans" cxnId="{3A253F6F-B6A4-44AE-949F-E9F6DF0A84E6}">
      <dgm:prSet/>
      <dgm:spPr/>
      <dgm:t>
        <a:bodyPr/>
        <a:lstStyle/>
        <a:p>
          <a:endParaRPr lang="en-GB"/>
        </a:p>
      </dgm:t>
    </dgm:pt>
    <dgm:pt modelId="{9BDD963A-2DF2-4C9A-B0BE-1E15C832F02C}" type="sibTrans" cxnId="{3A253F6F-B6A4-44AE-949F-E9F6DF0A84E6}">
      <dgm:prSet/>
      <dgm:spPr/>
      <dgm:t>
        <a:bodyPr/>
        <a:lstStyle/>
        <a:p>
          <a:endParaRPr lang="en-GB"/>
        </a:p>
      </dgm:t>
    </dgm:pt>
    <dgm:pt modelId="{EA33F6E8-205A-4C19-B0E4-AB2A2915BD4B}">
      <dgm:prSet phldrT="[Tekst]" custT="1"/>
      <dgm:spPr/>
      <dgm:t>
        <a:bodyPr/>
        <a:lstStyle/>
        <a:p>
          <a:r>
            <a:rPr lang="nl-BE" sz="1800" b="1" dirty="0" err="1" smtClean="0"/>
            <a:t>Crucial</a:t>
          </a:r>
          <a:r>
            <a:rPr lang="nl-BE" sz="1800" b="1" dirty="0" smtClean="0"/>
            <a:t> target </a:t>
          </a:r>
          <a:r>
            <a:rPr lang="nl-BE" sz="1800" b="1" dirty="0" err="1" smtClean="0"/>
            <a:t>organs</a:t>
          </a:r>
          <a:r>
            <a:rPr lang="nl-BE" sz="1800" b="1" dirty="0" smtClean="0"/>
            <a:t> :</a:t>
          </a:r>
        </a:p>
        <a:p>
          <a:r>
            <a:rPr lang="nl-BE" sz="1800" b="1" dirty="0" err="1" smtClean="0"/>
            <a:t>Kidneys</a:t>
          </a:r>
          <a:r>
            <a:rPr lang="nl-BE" sz="1800" b="1" dirty="0" smtClean="0"/>
            <a:t> &amp; </a:t>
          </a:r>
          <a:r>
            <a:rPr lang="nl-BE" sz="1800" b="1" dirty="0" err="1" smtClean="0"/>
            <a:t>Bones</a:t>
          </a:r>
          <a:endParaRPr lang="en-GB" sz="1800" b="1" dirty="0"/>
        </a:p>
      </dgm:t>
    </dgm:pt>
    <dgm:pt modelId="{930E1675-C27D-4F93-9853-16408A071F60}" type="parTrans" cxnId="{93E4342C-C5ED-4B57-A041-76C3F0F7E405}">
      <dgm:prSet/>
      <dgm:spPr/>
      <dgm:t>
        <a:bodyPr/>
        <a:lstStyle/>
        <a:p>
          <a:endParaRPr lang="en-GB"/>
        </a:p>
      </dgm:t>
    </dgm:pt>
    <dgm:pt modelId="{470C12EF-35CE-419F-94ED-B1572EB35558}" type="sibTrans" cxnId="{93E4342C-C5ED-4B57-A041-76C3F0F7E405}">
      <dgm:prSet/>
      <dgm:spPr/>
      <dgm:t>
        <a:bodyPr/>
        <a:lstStyle/>
        <a:p>
          <a:endParaRPr lang="en-GB"/>
        </a:p>
      </dgm:t>
    </dgm:pt>
    <dgm:pt modelId="{20609923-CC9E-40D6-B709-B4B17E491516}">
      <dgm:prSet phldrT="[Tekst]" custT="1"/>
      <dgm:spPr/>
      <dgm:t>
        <a:bodyPr/>
        <a:lstStyle/>
        <a:p>
          <a:r>
            <a:rPr lang="nl-BE" sz="1800" b="1" dirty="0" err="1" smtClean="0"/>
            <a:t>Osteoporosis</a:t>
          </a:r>
          <a:endParaRPr lang="nl-BE" sz="1800" b="1" dirty="0" smtClean="0"/>
        </a:p>
        <a:p>
          <a:r>
            <a:rPr lang="nl-BE" sz="1800" b="1" dirty="0" err="1" smtClean="0"/>
            <a:t>Osteomalacia</a:t>
          </a:r>
          <a:endParaRPr lang="en-GB" sz="1800" b="1" dirty="0"/>
        </a:p>
      </dgm:t>
    </dgm:pt>
    <dgm:pt modelId="{8711A1A5-9321-4B24-979D-3538BAA125B4}" type="parTrans" cxnId="{A9065DAF-98A3-4633-BB1D-1A451E4B9D4D}">
      <dgm:prSet/>
      <dgm:spPr/>
      <dgm:t>
        <a:bodyPr/>
        <a:lstStyle/>
        <a:p>
          <a:endParaRPr lang="en-GB"/>
        </a:p>
      </dgm:t>
    </dgm:pt>
    <dgm:pt modelId="{64F99623-936C-49F0-B31D-68881651FE40}" type="sibTrans" cxnId="{A9065DAF-98A3-4633-BB1D-1A451E4B9D4D}">
      <dgm:prSet/>
      <dgm:spPr/>
      <dgm:t>
        <a:bodyPr/>
        <a:lstStyle/>
        <a:p>
          <a:endParaRPr lang="en-GB"/>
        </a:p>
      </dgm:t>
    </dgm:pt>
    <dgm:pt modelId="{6F6B63B7-28A2-47D3-9CB1-B151B2D6F3C3}">
      <dgm:prSet phldrT="[Tekst]" custT="1"/>
      <dgm:spPr/>
      <dgm:t>
        <a:bodyPr/>
        <a:lstStyle/>
        <a:p>
          <a:r>
            <a:rPr lang="nl-BE" sz="1800" b="1" dirty="0" err="1" smtClean="0"/>
            <a:t>Itai</a:t>
          </a:r>
          <a:r>
            <a:rPr lang="nl-BE" sz="1800" b="1" dirty="0" smtClean="0"/>
            <a:t> </a:t>
          </a:r>
          <a:r>
            <a:rPr lang="nl-BE" sz="1800" b="1" dirty="0" err="1" smtClean="0"/>
            <a:t>itai</a:t>
          </a:r>
          <a:r>
            <a:rPr lang="nl-BE" sz="1800" b="1" dirty="0" smtClean="0"/>
            <a:t> </a:t>
          </a:r>
          <a:r>
            <a:rPr lang="nl-BE" sz="1800" b="1" dirty="0" err="1" smtClean="0"/>
            <a:t>disease</a:t>
          </a:r>
          <a:endParaRPr lang="en-GB" sz="1800" b="1" dirty="0"/>
        </a:p>
      </dgm:t>
    </dgm:pt>
    <dgm:pt modelId="{60FCFB16-151F-4B6E-8D8E-CEF1CE1A96AC}" type="parTrans" cxnId="{D1E5FEAE-B814-414C-877A-234D39958D09}">
      <dgm:prSet/>
      <dgm:spPr/>
      <dgm:t>
        <a:bodyPr/>
        <a:lstStyle/>
        <a:p>
          <a:endParaRPr lang="en-GB"/>
        </a:p>
      </dgm:t>
    </dgm:pt>
    <dgm:pt modelId="{18BFA46D-5757-45A8-9E28-17B492C2C2D9}" type="sibTrans" cxnId="{D1E5FEAE-B814-414C-877A-234D39958D09}">
      <dgm:prSet/>
      <dgm:spPr/>
      <dgm:t>
        <a:bodyPr/>
        <a:lstStyle/>
        <a:p>
          <a:endParaRPr lang="en-GB"/>
        </a:p>
      </dgm:t>
    </dgm:pt>
    <dgm:pt modelId="{C1DFDB8E-0BE1-49A5-8B4F-DDFD4F918F34}">
      <dgm:prSet phldrT="[Tekst]" phldr="1"/>
      <dgm:spPr/>
      <dgm:t>
        <a:bodyPr/>
        <a:lstStyle/>
        <a:p>
          <a:endParaRPr lang="en-GB" dirty="0"/>
        </a:p>
      </dgm:t>
    </dgm:pt>
    <dgm:pt modelId="{F6053737-E303-4DB5-ACF4-C1B03951219A}" type="parTrans" cxnId="{36C9EF9F-A98A-41D4-8B6C-540C4C96F02A}">
      <dgm:prSet/>
      <dgm:spPr/>
      <dgm:t>
        <a:bodyPr/>
        <a:lstStyle/>
        <a:p>
          <a:endParaRPr lang="en-GB"/>
        </a:p>
      </dgm:t>
    </dgm:pt>
    <dgm:pt modelId="{2A2ED48C-ED24-4FD6-8922-30920C0A1A26}" type="sibTrans" cxnId="{36C9EF9F-A98A-41D4-8B6C-540C4C96F02A}">
      <dgm:prSet/>
      <dgm:spPr/>
      <dgm:t>
        <a:bodyPr/>
        <a:lstStyle/>
        <a:p>
          <a:endParaRPr lang="en-GB"/>
        </a:p>
      </dgm:t>
    </dgm:pt>
    <dgm:pt modelId="{87AAA7F4-578B-4B7A-99DC-605F23D09A93}">
      <dgm:prSet phldrT="[Tekst]" custT="1"/>
      <dgm:spPr/>
      <dgm:t>
        <a:bodyPr/>
        <a:lstStyle/>
        <a:p>
          <a:r>
            <a:rPr lang="nl-BE" sz="1800" b="1" dirty="0" err="1" smtClean="0"/>
            <a:t>By</a:t>
          </a:r>
          <a:r>
            <a:rPr lang="nl-BE" sz="1800" b="1" dirty="0" smtClean="0"/>
            <a:t> nature &amp; </a:t>
          </a:r>
          <a:r>
            <a:rPr lang="nl-BE" sz="1800" b="1" dirty="0" err="1" smtClean="0"/>
            <a:t>humans</a:t>
          </a:r>
          <a:endParaRPr lang="en-GB" sz="1800" b="1" dirty="0"/>
        </a:p>
      </dgm:t>
    </dgm:pt>
    <dgm:pt modelId="{E0FE2315-060A-4124-B3CE-4FB2A675F5BB}" type="parTrans" cxnId="{CDEA14C7-3485-4DB6-956B-A30A086BB839}">
      <dgm:prSet/>
      <dgm:spPr/>
      <dgm:t>
        <a:bodyPr/>
        <a:lstStyle/>
        <a:p>
          <a:endParaRPr lang="en-GB"/>
        </a:p>
      </dgm:t>
    </dgm:pt>
    <dgm:pt modelId="{CE6470C8-D2EE-4B62-9E56-6DF55691E76D}" type="sibTrans" cxnId="{CDEA14C7-3485-4DB6-956B-A30A086BB839}">
      <dgm:prSet/>
      <dgm:spPr/>
      <dgm:t>
        <a:bodyPr/>
        <a:lstStyle/>
        <a:p>
          <a:endParaRPr lang="en-GB"/>
        </a:p>
      </dgm:t>
    </dgm:pt>
    <dgm:pt modelId="{FC8B2726-B320-4D8F-9CA2-C0054A15D76B}" type="pres">
      <dgm:prSet presAssocID="{DF4EFF3D-1D6F-43FD-B253-BDD53AFA7AC1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n-GB"/>
        </a:p>
      </dgm:t>
    </dgm:pt>
    <dgm:pt modelId="{0488CA30-276D-4C02-BAC0-A15C30AFA1C0}" type="pres">
      <dgm:prSet presAssocID="{7C18A05B-DEE9-42CD-BB26-867821C559D9}" presName="centerShape" presStyleLbl="node0" presStyleIdx="0" presStyleCnt="1" custScaleX="122871" custScaleY="109678"/>
      <dgm:spPr/>
      <dgm:t>
        <a:bodyPr/>
        <a:lstStyle/>
        <a:p>
          <a:endParaRPr lang="en-GB"/>
        </a:p>
      </dgm:t>
    </dgm:pt>
    <dgm:pt modelId="{EA6AD7D7-787E-4367-AD99-B899E471E714}" type="pres">
      <dgm:prSet presAssocID="{8046CE6D-ED33-4EDC-A330-2503C4475322}" presName="Name9" presStyleLbl="parChTrans1D2" presStyleIdx="0" presStyleCnt="5"/>
      <dgm:spPr/>
      <dgm:t>
        <a:bodyPr/>
        <a:lstStyle/>
        <a:p>
          <a:endParaRPr lang="en-GB"/>
        </a:p>
      </dgm:t>
    </dgm:pt>
    <dgm:pt modelId="{10CEFF3A-11FC-45AD-A0F5-A8E12066330B}" type="pres">
      <dgm:prSet presAssocID="{8046CE6D-ED33-4EDC-A330-2503C4475322}" presName="connTx" presStyleLbl="parChTrans1D2" presStyleIdx="0" presStyleCnt="5"/>
      <dgm:spPr/>
      <dgm:t>
        <a:bodyPr/>
        <a:lstStyle/>
        <a:p>
          <a:endParaRPr lang="en-GB"/>
        </a:p>
      </dgm:t>
    </dgm:pt>
    <dgm:pt modelId="{DFD4F652-3751-43C5-85BC-E73F2FD1B041}" type="pres">
      <dgm:prSet presAssocID="{E47686C2-D3CA-4E6E-B339-C7689B0A871E}" presName="node" presStyleLbl="node1" presStyleIdx="0" presStyleCnt="5" custScaleX="154824" custScaleY="111358" custRadScaleRad="91527" custRadScaleInc="-12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B350ED62-E41B-4C44-A65B-3149A773CDAF}" type="pres">
      <dgm:prSet presAssocID="{930E1675-C27D-4F93-9853-16408A071F60}" presName="Name9" presStyleLbl="parChTrans1D2" presStyleIdx="1" presStyleCnt="5"/>
      <dgm:spPr/>
      <dgm:t>
        <a:bodyPr/>
        <a:lstStyle/>
        <a:p>
          <a:endParaRPr lang="en-GB"/>
        </a:p>
      </dgm:t>
    </dgm:pt>
    <dgm:pt modelId="{E2890787-90FB-4180-A0ED-C7E20D8A4A5D}" type="pres">
      <dgm:prSet presAssocID="{930E1675-C27D-4F93-9853-16408A071F60}" presName="connTx" presStyleLbl="parChTrans1D2" presStyleIdx="1" presStyleCnt="5"/>
      <dgm:spPr/>
      <dgm:t>
        <a:bodyPr/>
        <a:lstStyle/>
        <a:p>
          <a:endParaRPr lang="en-GB"/>
        </a:p>
      </dgm:t>
    </dgm:pt>
    <dgm:pt modelId="{A9691D3A-2EBB-4F4D-BAC6-03FAB800281D}" type="pres">
      <dgm:prSet presAssocID="{EA33F6E8-205A-4C19-B0E4-AB2A2915BD4B}" presName="node" presStyleLbl="node1" presStyleIdx="1" presStyleCnt="5" custScaleX="153865" custScaleY="119425" custRadScaleRad="124702" custRadScaleInc="4019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9776EE1A-121A-420C-BEF1-F30D4ECE74D7}" type="pres">
      <dgm:prSet presAssocID="{8711A1A5-9321-4B24-979D-3538BAA125B4}" presName="Name9" presStyleLbl="parChTrans1D2" presStyleIdx="2" presStyleCnt="5"/>
      <dgm:spPr/>
      <dgm:t>
        <a:bodyPr/>
        <a:lstStyle/>
        <a:p>
          <a:endParaRPr lang="en-GB"/>
        </a:p>
      </dgm:t>
    </dgm:pt>
    <dgm:pt modelId="{FC0156FA-86C0-4752-A172-16269D75B6AF}" type="pres">
      <dgm:prSet presAssocID="{8711A1A5-9321-4B24-979D-3538BAA125B4}" presName="connTx" presStyleLbl="parChTrans1D2" presStyleIdx="2" presStyleCnt="5"/>
      <dgm:spPr/>
      <dgm:t>
        <a:bodyPr/>
        <a:lstStyle/>
        <a:p>
          <a:endParaRPr lang="en-GB"/>
        </a:p>
      </dgm:t>
    </dgm:pt>
    <dgm:pt modelId="{BC63F37F-AB21-4684-A995-D42A6C35BD77}" type="pres">
      <dgm:prSet presAssocID="{20609923-CC9E-40D6-B709-B4B17E491516}" presName="node" presStyleLbl="node1" presStyleIdx="2" presStyleCnt="5" custScaleX="153865" custScaleY="119425" custRadScaleRad="113112" custRadScaleInc="-49545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9E8A6820-07AE-4228-9388-2DD9E8AB9211}" type="pres">
      <dgm:prSet presAssocID="{60FCFB16-151F-4B6E-8D8E-CEF1CE1A96AC}" presName="Name9" presStyleLbl="parChTrans1D2" presStyleIdx="3" presStyleCnt="5"/>
      <dgm:spPr/>
      <dgm:t>
        <a:bodyPr/>
        <a:lstStyle/>
        <a:p>
          <a:endParaRPr lang="en-GB"/>
        </a:p>
      </dgm:t>
    </dgm:pt>
    <dgm:pt modelId="{F7D7B790-E37F-4301-B8DB-F9FCB544488B}" type="pres">
      <dgm:prSet presAssocID="{60FCFB16-151F-4B6E-8D8E-CEF1CE1A96AC}" presName="connTx" presStyleLbl="parChTrans1D2" presStyleIdx="3" presStyleCnt="5"/>
      <dgm:spPr/>
      <dgm:t>
        <a:bodyPr/>
        <a:lstStyle/>
        <a:p>
          <a:endParaRPr lang="en-GB"/>
        </a:p>
      </dgm:t>
    </dgm:pt>
    <dgm:pt modelId="{3C5B7525-1B03-4ABC-8964-36C3555655C5}" type="pres">
      <dgm:prSet presAssocID="{6F6B63B7-28A2-47D3-9CB1-B151B2D6F3C3}" presName="node" presStyleLbl="node1" presStyleIdx="3" presStyleCnt="5" custScaleX="153865" custScaleY="119425" custRadScaleRad="115863" custRadScaleInc="46473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7CE3A6CE-B67D-42F0-9FB6-2638DEE7A7EF}" type="pres">
      <dgm:prSet presAssocID="{E0FE2315-060A-4124-B3CE-4FB2A675F5BB}" presName="Name9" presStyleLbl="parChTrans1D2" presStyleIdx="4" presStyleCnt="5"/>
      <dgm:spPr/>
      <dgm:t>
        <a:bodyPr/>
        <a:lstStyle/>
        <a:p>
          <a:endParaRPr lang="en-GB"/>
        </a:p>
      </dgm:t>
    </dgm:pt>
    <dgm:pt modelId="{D4CE6E9B-DEDF-400C-B72C-42EF426757CE}" type="pres">
      <dgm:prSet presAssocID="{E0FE2315-060A-4124-B3CE-4FB2A675F5BB}" presName="connTx" presStyleLbl="parChTrans1D2" presStyleIdx="4" presStyleCnt="5"/>
      <dgm:spPr/>
      <dgm:t>
        <a:bodyPr/>
        <a:lstStyle/>
        <a:p>
          <a:endParaRPr lang="en-GB"/>
        </a:p>
      </dgm:t>
    </dgm:pt>
    <dgm:pt modelId="{1E6C362D-03E9-46C8-8A9F-72E641DACF0F}" type="pres">
      <dgm:prSet presAssocID="{87AAA7F4-578B-4B7A-99DC-605F23D09A93}" presName="node" presStyleLbl="node1" presStyleIdx="4" presStyleCnt="5" custScaleX="151312" custScaleY="109644" custRadScaleRad="125475" custRadScaleInc="-8654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</dgm:ptLst>
  <dgm:cxnLst>
    <dgm:cxn modelId="{B2B2309A-2515-48A1-B1E8-4FF21E103540}" type="presOf" srcId="{6F6B63B7-28A2-47D3-9CB1-B151B2D6F3C3}" destId="{3C5B7525-1B03-4ABC-8964-36C3555655C5}" srcOrd="0" destOrd="0" presId="urn:microsoft.com/office/officeart/2005/8/layout/radial1"/>
    <dgm:cxn modelId="{9F801A40-334D-4D35-9742-504E405FEF32}" type="presOf" srcId="{930E1675-C27D-4F93-9853-16408A071F60}" destId="{B350ED62-E41B-4C44-A65B-3149A773CDAF}" srcOrd="0" destOrd="0" presId="urn:microsoft.com/office/officeart/2005/8/layout/radial1"/>
    <dgm:cxn modelId="{93E4342C-C5ED-4B57-A041-76C3F0F7E405}" srcId="{7C18A05B-DEE9-42CD-BB26-867821C559D9}" destId="{EA33F6E8-205A-4C19-B0E4-AB2A2915BD4B}" srcOrd="1" destOrd="0" parTransId="{930E1675-C27D-4F93-9853-16408A071F60}" sibTransId="{470C12EF-35CE-419F-94ED-B1572EB35558}"/>
    <dgm:cxn modelId="{6D0FBA72-4C37-4FA6-AEE0-5E9A20AB4EF7}" type="presOf" srcId="{DF4EFF3D-1D6F-43FD-B253-BDD53AFA7AC1}" destId="{FC8B2726-B320-4D8F-9CA2-C0054A15D76B}" srcOrd="0" destOrd="0" presId="urn:microsoft.com/office/officeart/2005/8/layout/radial1"/>
    <dgm:cxn modelId="{D1E5FEAE-B814-414C-877A-234D39958D09}" srcId="{7C18A05B-DEE9-42CD-BB26-867821C559D9}" destId="{6F6B63B7-28A2-47D3-9CB1-B151B2D6F3C3}" srcOrd="3" destOrd="0" parTransId="{60FCFB16-151F-4B6E-8D8E-CEF1CE1A96AC}" sibTransId="{18BFA46D-5757-45A8-9E28-17B492C2C2D9}"/>
    <dgm:cxn modelId="{0D8A0164-A25F-455F-AA52-0C36AEB584A8}" type="presOf" srcId="{930E1675-C27D-4F93-9853-16408A071F60}" destId="{E2890787-90FB-4180-A0ED-C7E20D8A4A5D}" srcOrd="1" destOrd="0" presId="urn:microsoft.com/office/officeart/2005/8/layout/radial1"/>
    <dgm:cxn modelId="{6BF98F3A-0D1E-4A31-A6DA-2C0BF3F6BC41}" type="presOf" srcId="{60FCFB16-151F-4B6E-8D8E-CEF1CE1A96AC}" destId="{9E8A6820-07AE-4228-9388-2DD9E8AB9211}" srcOrd="0" destOrd="0" presId="urn:microsoft.com/office/officeart/2005/8/layout/radial1"/>
    <dgm:cxn modelId="{A84A8BB7-1B42-42B4-B6A9-2187397026F2}" type="presOf" srcId="{8711A1A5-9321-4B24-979D-3538BAA125B4}" destId="{FC0156FA-86C0-4752-A172-16269D75B6AF}" srcOrd="1" destOrd="0" presId="urn:microsoft.com/office/officeart/2005/8/layout/radial1"/>
    <dgm:cxn modelId="{C80E74A1-3AF7-495B-BC87-1D27E7D6E00D}" type="presOf" srcId="{8711A1A5-9321-4B24-979D-3538BAA125B4}" destId="{9776EE1A-121A-420C-BEF1-F30D4ECE74D7}" srcOrd="0" destOrd="0" presId="urn:microsoft.com/office/officeart/2005/8/layout/radial1"/>
    <dgm:cxn modelId="{F0B2A256-14A0-4F73-B906-46DD324C376E}" type="presOf" srcId="{E47686C2-D3CA-4E6E-B339-C7689B0A871E}" destId="{DFD4F652-3751-43C5-85BC-E73F2FD1B041}" srcOrd="0" destOrd="0" presId="urn:microsoft.com/office/officeart/2005/8/layout/radial1"/>
    <dgm:cxn modelId="{83C2F682-3814-4535-B42B-A97B8D0E7337}" type="presOf" srcId="{60FCFB16-151F-4B6E-8D8E-CEF1CE1A96AC}" destId="{F7D7B790-E37F-4301-B8DB-F9FCB544488B}" srcOrd="1" destOrd="0" presId="urn:microsoft.com/office/officeart/2005/8/layout/radial1"/>
    <dgm:cxn modelId="{8C5A1F1F-3EE8-43FB-B727-B60FA1F6EF1D}" type="presOf" srcId="{8046CE6D-ED33-4EDC-A330-2503C4475322}" destId="{10CEFF3A-11FC-45AD-A0F5-A8E12066330B}" srcOrd="1" destOrd="0" presId="urn:microsoft.com/office/officeart/2005/8/layout/radial1"/>
    <dgm:cxn modelId="{CDEA14C7-3485-4DB6-956B-A30A086BB839}" srcId="{7C18A05B-DEE9-42CD-BB26-867821C559D9}" destId="{87AAA7F4-578B-4B7A-99DC-605F23D09A93}" srcOrd="4" destOrd="0" parTransId="{E0FE2315-060A-4124-B3CE-4FB2A675F5BB}" sibTransId="{CE6470C8-D2EE-4B62-9E56-6DF55691E76D}"/>
    <dgm:cxn modelId="{6A896819-FE54-4DEE-A3C9-CA1A4329AFDA}" type="presOf" srcId="{E0FE2315-060A-4124-B3CE-4FB2A675F5BB}" destId="{D4CE6E9B-DEDF-400C-B72C-42EF426757CE}" srcOrd="1" destOrd="0" presId="urn:microsoft.com/office/officeart/2005/8/layout/radial1"/>
    <dgm:cxn modelId="{36C9EF9F-A98A-41D4-8B6C-540C4C96F02A}" srcId="{DF4EFF3D-1D6F-43FD-B253-BDD53AFA7AC1}" destId="{C1DFDB8E-0BE1-49A5-8B4F-DDFD4F918F34}" srcOrd="1" destOrd="0" parTransId="{F6053737-E303-4DB5-ACF4-C1B03951219A}" sibTransId="{2A2ED48C-ED24-4FD6-8922-30920C0A1A26}"/>
    <dgm:cxn modelId="{A9065DAF-98A3-4633-BB1D-1A451E4B9D4D}" srcId="{7C18A05B-DEE9-42CD-BB26-867821C559D9}" destId="{20609923-CC9E-40D6-B709-B4B17E491516}" srcOrd="2" destOrd="0" parTransId="{8711A1A5-9321-4B24-979D-3538BAA125B4}" sibTransId="{64F99623-936C-49F0-B31D-68881651FE40}"/>
    <dgm:cxn modelId="{E662E1A9-58D2-4D6A-84A1-467153E9AFD9}" type="presOf" srcId="{8046CE6D-ED33-4EDC-A330-2503C4475322}" destId="{EA6AD7D7-787E-4367-AD99-B899E471E714}" srcOrd="0" destOrd="0" presId="urn:microsoft.com/office/officeart/2005/8/layout/radial1"/>
    <dgm:cxn modelId="{49F93153-52F6-42F3-8993-F4B6D3F8BE48}" type="presOf" srcId="{87AAA7F4-578B-4B7A-99DC-605F23D09A93}" destId="{1E6C362D-03E9-46C8-8A9F-72E641DACF0F}" srcOrd="0" destOrd="0" presId="urn:microsoft.com/office/officeart/2005/8/layout/radial1"/>
    <dgm:cxn modelId="{EFE0390B-4385-4C63-95D5-047E2CD3E8EB}" srcId="{DF4EFF3D-1D6F-43FD-B253-BDD53AFA7AC1}" destId="{7C18A05B-DEE9-42CD-BB26-867821C559D9}" srcOrd="0" destOrd="0" parTransId="{352F291D-14AB-4AEA-B39B-510FA4B7AB4A}" sibTransId="{545A537D-47D9-498B-8A4C-D7CDA3A9CE79}"/>
    <dgm:cxn modelId="{27DB6C2D-C135-44F6-9317-E41A72396A9A}" type="presOf" srcId="{7C18A05B-DEE9-42CD-BB26-867821C559D9}" destId="{0488CA30-276D-4C02-BAC0-A15C30AFA1C0}" srcOrd="0" destOrd="0" presId="urn:microsoft.com/office/officeart/2005/8/layout/radial1"/>
    <dgm:cxn modelId="{609A6394-4E30-4F25-BE21-0341887B7B55}" type="presOf" srcId="{E0FE2315-060A-4124-B3CE-4FB2A675F5BB}" destId="{7CE3A6CE-B67D-42F0-9FB6-2638DEE7A7EF}" srcOrd="0" destOrd="0" presId="urn:microsoft.com/office/officeart/2005/8/layout/radial1"/>
    <dgm:cxn modelId="{6F0D7ED0-7078-408C-9CFD-DD41647DC529}" type="presOf" srcId="{EA33F6E8-205A-4C19-B0E4-AB2A2915BD4B}" destId="{A9691D3A-2EBB-4F4D-BAC6-03FAB800281D}" srcOrd="0" destOrd="0" presId="urn:microsoft.com/office/officeart/2005/8/layout/radial1"/>
    <dgm:cxn modelId="{1584DD4D-40B6-4590-BF7B-7E3AEC2BC3D6}" type="presOf" srcId="{20609923-CC9E-40D6-B709-B4B17E491516}" destId="{BC63F37F-AB21-4684-A995-D42A6C35BD77}" srcOrd="0" destOrd="0" presId="urn:microsoft.com/office/officeart/2005/8/layout/radial1"/>
    <dgm:cxn modelId="{3A253F6F-B6A4-44AE-949F-E9F6DF0A84E6}" srcId="{7C18A05B-DEE9-42CD-BB26-867821C559D9}" destId="{E47686C2-D3CA-4E6E-B339-C7689B0A871E}" srcOrd="0" destOrd="0" parTransId="{8046CE6D-ED33-4EDC-A330-2503C4475322}" sibTransId="{9BDD963A-2DF2-4C9A-B0BE-1E15C832F02C}"/>
    <dgm:cxn modelId="{DA166A12-4848-4768-9A09-13FBEFA86DEF}" type="presParOf" srcId="{FC8B2726-B320-4D8F-9CA2-C0054A15D76B}" destId="{0488CA30-276D-4C02-BAC0-A15C30AFA1C0}" srcOrd="0" destOrd="0" presId="urn:microsoft.com/office/officeart/2005/8/layout/radial1"/>
    <dgm:cxn modelId="{CCAA0885-F16D-40E7-9887-37184F02E258}" type="presParOf" srcId="{FC8B2726-B320-4D8F-9CA2-C0054A15D76B}" destId="{EA6AD7D7-787E-4367-AD99-B899E471E714}" srcOrd="1" destOrd="0" presId="urn:microsoft.com/office/officeart/2005/8/layout/radial1"/>
    <dgm:cxn modelId="{293C30BE-7B3D-4737-A2E3-1951BD3C2A9F}" type="presParOf" srcId="{EA6AD7D7-787E-4367-AD99-B899E471E714}" destId="{10CEFF3A-11FC-45AD-A0F5-A8E12066330B}" srcOrd="0" destOrd="0" presId="urn:microsoft.com/office/officeart/2005/8/layout/radial1"/>
    <dgm:cxn modelId="{65DC5C7D-FF69-4EA2-AB75-9A9B1255CB7C}" type="presParOf" srcId="{FC8B2726-B320-4D8F-9CA2-C0054A15D76B}" destId="{DFD4F652-3751-43C5-85BC-E73F2FD1B041}" srcOrd="2" destOrd="0" presId="urn:microsoft.com/office/officeart/2005/8/layout/radial1"/>
    <dgm:cxn modelId="{F451FDCE-0AEF-4703-9B95-37DF6F43DB17}" type="presParOf" srcId="{FC8B2726-B320-4D8F-9CA2-C0054A15D76B}" destId="{B350ED62-E41B-4C44-A65B-3149A773CDAF}" srcOrd="3" destOrd="0" presId="urn:microsoft.com/office/officeart/2005/8/layout/radial1"/>
    <dgm:cxn modelId="{2072FDC7-C026-4B3C-9799-CF097E11BDD4}" type="presParOf" srcId="{B350ED62-E41B-4C44-A65B-3149A773CDAF}" destId="{E2890787-90FB-4180-A0ED-C7E20D8A4A5D}" srcOrd="0" destOrd="0" presId="urn:microsoft.com/office/officeart/2005/8/layout/radial1"/>
    <dgm:cxn modelId="{AF53DB98-D489-4131-944B-D8356F314041}" type="presParOf" srcId="{FC8B2726-B320-4D8F-9CA2-C0054A15D76B}" destId="{A9691D3A-2EBB-4F4D-BAC6-03FAB800281D}" srcOrd="4" destOrd="0" presId="urn:microsoft.com/office/officeart/2005/8/layout/radial1"/>
    <dgm:cxn modelId="{DB060917-81FC-4FE0-B2AE-A32F9F340C66}" type="presParOf" srcId="{FC8B2726-B320-4D8F-9CA2-C0054A15D76B}" destId="{9776EE1A-121A-420C-BEF1-F30D4ECE74D7}" srcOrd="5" destOrd="0" presId="urn:microsoft.com/office/officeart/2005/8/layout/radial1"/>
    <dgm:cxn modelId="{ED9F757A-268B-4843-9C65-70A001497762}" type="presParOf" srcId="{9776EE1A-121A-420C-BEF1-F30D4ECE74D7}" destId="{FC0156FA-86C0-4752-A172-16269D75B6AF}" srcOrd="0" destOrd="0" presId="urn:microsoft.com/office/officeart/2005/8/layout/radial1"/>
    <dgm:cxn modelId="{8B26F0C3-230C-4E93-9075-C4C9EB7412B0}" type="presParOf" srcId="{FC8B2726-B320-4D8F-9CA2-C0054A15D76B}" destId="{BC63F37F-AB21-4684-A995-D42A6C35BD77}" srcOrd="6" destOrd="0" presId="urn:microsoft.com/office/officeart/2005/8/layout/radial1"/>
    <dgm:cxn modelId="{8EF67CF5-1C26-472E-B2F5-DBBB2D9E9BD6}" type="presParOf" srcId="{FC8B2726-B320-4D8F-9CA2-C0054A15D76B}" destId="{9E8A6820-07AE-4228-9388-2DD9E8AB9211}" srcOrd="7" destOrd="0" presId="urn:microsoft.com/office/officeart/2005/8/layout/radial1"/>
    <dgm:cxn modelId="{9DB1D5B0-0724-4C04-AC5E-693D9162D06D}" type="presParOf" srcId="{9E8A6820-07AE-4228-9388-2DD9E8AB9211}" destId="{F7D7B790-E37F-4301-B8DB-F9FCB544488B}" srcOrd="0" destOrd="0" presId="urn:microsoft.com/office/officeart/2005/8/layout/radial1"/>
    <dgm:cxn modelId="{6BE78053-BEFC-439A-BF48-8620791FD566}" type="presParOf" srcId="{FC8B2726-B320-4D8F-9CA2-C0054A15D76B}" destId="{3C5B7525-1B03-4ABC-8964-36C3555655C5}" srcOrd="8" destOrd="0" presId="urn:microsoft.com/office/officeart/2005/8/layout/radial1"/>
    <dgm:cxn modelId="{13837CFE-88CE-4601-825A-B39FE4218793}" type="presParOf" srcId="{FC8B2726-B320-4D8F-9CA2-C0054A15D76B}" destId="{7CE3A6CE-B67D-42F0-9FB6-2638DEE7A7EF}" srcOrd="9" destOrd="0" presId="urn:microsoft.com/office/officeart/2005/8/layout/radial1"/>
    <dgm:cxn modelId="{3E7B2C5E-18D6-4918-81EA-CCB7D167EB4F}" type="presParOf" srcId="{7CE3A6CE-B67D-42F0-9FB6-2638DEE7A7EF}" destId="{D4CE6E9B-DEDF-400C-B72C-42EF426757CE}" srcOrd="0" destOrd="0" presId="urn:microsoft.com/office/officeart/2005/8/layout/radial1"/>
    <dgm:cxn modelId="{D44AD099-3340-4600-82C2-D8B9DFA3FF87}" type="presParOf" srcId="{FC8B2726-B320-4D8F-9CA2-C0054A15D76B}" destId="{1E6C362D-03E9-46C8-8A9F-72E641DACF0F}" srcOrd="10" destOrd="0" presId="urn:microsoft.com/office/officeart/2005/8/layout/radial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D957177-7E6B-4D5D-A806-E43FA41E3071}" type="doc">
      <dgm:prSet loTypeId="urn:microsoft.com/office/officeart/2005/8/layout/radial1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455BD7E7-EE9F-492F-8C0D-8BAF2991ED03}">
      <dgm:prSet phldrT="[Tekst]" custT="1"/>
      <dgm:spPr/>
      <dgm:t>
        <a:bodyPr/>
        <a:lstStyle/>
        <a:p>
          <a:r>
            <a:rPr lang="nl-BE" sz="2400" b="1" dirty="0" err="1" smtClean="0">
              <a:solidFill>
                <a:schemeClr val="tx1"/>
              </a:solidFill>
            </a:rPr>
            <a:t>Mercury</a:t>
          </a:r>
          <a:endParaRPr lang="en-GB" sz="2400" b="1" dirty="0">
            <a:solidFill>
              <a:schemeClr val="tx1"/>
            </a:solidFill>
          </a:endParaRPr>
        </a:p>
      </dgm:t>
    </dgm:pt>
    <dgm:pt modelId="{3EE2FC12-2328-4610-A8AB-345E655CA08D}" type="parTrans" cxnId="{A7849A1F-5DA9-46BB-8D8C-B68EC5DCE1F3}">
      <dgm:prSet/>
      <dgm:spPr/>
      <dgm:t>
        <a:bodyPr/>
        <a:lstStyle/>
        <a:p>
          <a:endParaRPr lang="en-GB"/>
        </a:p>
      </dgm:t>
    </dgm:pt>
    <dgm:pt modelId="{0CCEE96D-E6D3-4ABE-BC19-60EC8A54163E}" type="sibTrans" cxnId="{A7849A1F-5DA9-46BB-8D8C-B68EC5DCE1F3}">
      <dgm:prSet/>
      <dgm:spPr/>
      <dgm:t>
        <a:bodyPr/>
        <a:lstStyle/>
        <a:p>
          <a:endParaRPr lang="en-GB"/>
        </a:p>
      </dgm:t>
    </dgm:pt>
    <dgm:pt modelId="{F445C4F7-1555-444D-8C66-574098EAF32E}">
      <dgm:prSet phldrT="[Tekst]" custT="1"/>
      <dgm:spPr/>
      <dgm:t>
        <a:bodyPr/>
        <a:lstStyle/>
        <a:p>
          <a:r>
            <a:rPr lang="nl-BE" sz="1800" b="1" dirty="0" smtClean="0"/>
            <a:t>Nature &amp; </a:t>
          </a:r>
          <a:r>
            <a:rPr lang="nl-BE" sz="1800" b="1" dirty="0" err="1" smtClean="0"/>
            <a:t>Industry</a:t>
          </a:r>
          <a:endParaRPr lang="en-GB" sz="1800" b="1" dirty="0"/>
        </a:p>
      </dgm:t>
    </dgm:pt>
    <dgm:pt modelId="{C8CD50CB-7EF3-4A5F-9F61-BB0F805CE888}" type="parTrans" cxnId="{9EFAE7E9-268D-4E93-BD79-42EC51C4B8D7}">
      <dgm:prSet/>
      <dgm:spPr/>
      <dgm:t>
        <a:bodyPr/>
        <a:lstStyle/>
        <a:p>
          <a:endParaRPr lang="en-GB"/>
        </a:p>
      </dgm:t>
    </dgm:pt>
    <dgm:pt modelId="{A6C4C234-C044-4D0B-B48C-D0F8B964809D}" type="sibTrans" cxnId="{9EFAE7E9-268D-4E93-BD79-42EC51C4B8D7}">
      <dgm:prSet/>
      <dgm:spPr/>
      <dgm:t>
        <a:bodyPr/>
        <a:lstStyle/>
        <a:p>
          <a:endParaRPr lang="en-GB"/>
        </a:p>
      </dgm:t>
    </dgm:pt>
    <dgm:pt modelId="{384C39B6-810E-4A3D-968D-181A128716FB}">
      <dgm:prSet phldrT="[Tekst]" custT="1"/>
      <dgm:spPr/>
      <dgm:t>
        <a:bodyPr/>
        <a:lstStyle/>
        <a:p>
          <a:r>
            <a:rPr lang="nl-BE" sz="1800" b="1" dirty="0" err="1" smtClean="0"/>
            <a:t>Ataxia</a:t>
          </a:r>
          <a:r>
            <a:rPr lang="nl-BE" sz="1800" b="1" dirty="0" smtClean="0"/>
            <a:t>, tremor </a:t>
          </a:r>
          <a:endParaRPr lang="en-GB" sz="1800" b="1" dirty="0"/>
        </a:p>
      </dgm:t>
    </dgm:pt>
    <dgm:pt modelId="{9B906665-6B4F-403F-90C4-2547BBA29EA9}" type="parTrans" cxnId="{71E9CABB-6677-42A4-AD71-954CC72BF732}">
      <dgm:prSet/>
      <dgm:spPr/>
      <dgm:t>
        <a:bodyPr/>
        <a:lstStyle/>
        <a:p>
          <a:endParaRPr lang="en-GB"/>
        </a:p>
      </dgm:t>
    </dgm:pt>
    <dgm:pt modelId="{8AE7E580-8385-40EA-ACB4-45125E7C0F83}" type="sibTrans" cxnId="{71E9CABB-6677-42A4-AD71-954CC72BF732}">
      <dgm:prSet/>
      <dgm:spPr/>
      <dgm:t>
        <a:bodyPr/>
        <a:lstStyle/>
        <a:p>
          <a:endParaRPr lang="en-GB"/>
        </a:p>
      </dgm:t>
    </dgm:pt>
    <dgm:pt modelId="{2AC199B8-4DA8-4721-A167-7C188669E7E9}">
      <dgm:prSet phldrT="[Tekst]" custT="1"/>
      <dgm:spPr/>
      <dgm:t>
        <a:bodyPr/>
        <a:lstStyle/>
        <a:p>
          <a:r>
            <a:rPr lang="nl-BE" sz="1800" b="1" dirty="0" err="1" smtClean="0"/>
            <a:t>Reduction</a:t>
          </a:r>
          <a:r>
            <a:rPr lang="nl-BE" sz="1800" b="1" dirty="0" smtClean="0"/>
            <a:t> of hearing and </a:t>
          </a:r>
          <a:r>
            <a:rPr lang="nl-BE" sz="1800" b="1" dirty="0" err="1" smtClean="0"/>
            <a:t>visual</a:t>
          </a:r>
          <a:endParaRPr lang="en-GB" sz="1800" b="1" dirty="0"/>
        </a:p>
      </dgm:t>
    </dgm:pt>
    <dgm:pt modelId="{57C312BE-62F2-4BA2-92F5-7E8EB9F6CBC7}" type="parTrans" cxnId="{9BAAC0FB-EAAE-4506-B510-0B9B1FCC2CB0}">
      <dgm:prSet/>
      <dgm:spPr/>
      <dgm:t>
        <a:bodyPr/>
        <a:lstStyle/>
        <a:p>
          <a:endParaRPr lang="en-GB"/>
        </a:p>
      </dgm:t>
    </dgm:pt>
    <dgm:pt modelId="{E5622B11-C9C4-472C-B8A4-78DDF262B984}" type="sibTrans" cxnId="{9BAAC0FB-EAAE-4506-B510-0B9B1FCC2CB0}">
      <dgm:prSet/>
      <dgm:spPr/>
      <dgm:t>
        <a:bodyPr/>
        <a:lstStyle/>
        <a:p>
          <a:endParaRPr lang="en-GB"/>
        </a:p>
      </dgm:t>
    </dgm:pt>
    <dgm:pt modelId="{9D13D172-620D-4D19-BEF0-A140BBE981C6}">
      <dgm:prSet phldrT="[Tekst]" custT="1"/>
      <dgm:spPr/>
      <dgm:t>
        <a:bodyPr/>
        <a:lstStyle/>
        <a:p>
          <a:r>
            <a:rPr lang="nl-BE" sz="1800" b="1" dirty="0" smtClean="0"/>
            <a:t>Mental and </a:t>
          </a:r>
          <a:r>
            <a:rPr lang="nl-BE" sz="1800" b="1" dirty="0" err="1" smtClean="0"/>
            <a:t>physical</a:t>
          </a:r>
          <a:r>
            <a:rPr lang="nl-BE" sz="1800" b="1" dirty="0" smtClean="0"/>
            <a:t> </a:t>
          </a:r>
          <a:r>
            <a:rPr lang="nl-BE" sz="1800" b="1" dirty="0" err="1" smtClean="0"/>
            <a:t>disability</a:t>
          </a:r>
          <a:endParaRPr lang="en-GB" sz="1800" b="1" dirty="0"/>
        </a:p>
      </dgm:t>
    </dgm:pt>
    <dgm:pt modelId="{18BD73E2-8B13-400D-8EA1-0B5289D7E467}" type="parTrans" cxnId="{E28B6AE3-AF9D-4E01-956D-E8A7D8EE2FD3}">
      <dgm:prSet/>
      <dgm:spPr/>
      <dgm:t>
        <a:bodyPr/>
        <a:lstStyle/>
        <a:p>
          <a:endParaRPr lang="en-GB"/>
        </a:p>
      </dgm:t>
    </dgm:pt>
    <dgm:pt modelId="{A3E37466-7844-414B-86A4-1607138F6F60}" type="sibTrans" cxnId="{E28B6AE3-AF9D-4E01-956D-E8A7D8EE2FD3}">
      <dgm:prSet/>
      <dgm:spPr/>
      <dgm:t>
        <a:bodyPr/>
        <a:lstStyle/>
        <a:p>
          <a:endParaRPr lang="en-GB"/>
        </a:p>
      </dgm:t>
    </dgm:pt>
    <dgm:pt modelId="{0A08C713-BD06-48DB-8BD7-2BA979561595}">
      <dgm:prSet phldrT="[Tekst]" phldr="1"/>
      <dgm:spPr/>
      <dgm:t>
        <a:bodyPr/>
        <a:lstStyle/>
        <a:p>
          <a:endParaRPr lang="en-GB"/>
        </a:p>
      </dgm:t>
    </dgm:pt>
    <dgm:pt modelId="{B8F35850-0BEE-451F-A7CE-148AF58B4F9E}" type="parTrans" cxnId="{F5C56692-AC10-4DD6-900C-7FF506C44E10}">
      <dgm:prSet/>
      <dgm:spPr/>
      <dgm:t>
        <a:bodyPr/>
        <a:lstStyle/>
        <a:p>
          <a:endParaRPr lang="en-GB"/>
        </a:p>
      </dgm:t>
    </dgm:pt>
    <dgm:pt modelId="{714E5C57-F5FF-44FE-9917-02B28F05814B}" type="sibTrans" cxnId="{F5C56692-AC10-4DD6-900C-7FF506C44E10}">
      <dgm:prSet/>
      <dgm:spPr/>
      <dgm:t>
        <a:bodyPr/>
        <a:lstStyle/>
        <a:p>
          <a:endParaRPr lang="en-GB"/>
        </a:p>
      </dgm:t>
    </dgm:pt>
    <dgm:pt modelId="{B48BCF71-CDFC-44B6-8E2C-6ABE24282068}">
      <dgm:prSet phldrT="[Tekst]" custT="1"/>
      <dgm:spPr/>
      <dgm:t>
        <a:bodyPr/>
        <a:lstStyle/>
        <a:p>
          <a:r>
            <a:rPr lang="nl-BE" sz="1800" b="1" dirty="0" err="1" smtClean="0"/>
            <a:t>Methylmercury</a:t>
          </a:r>
          <a:endParaRPr lang="en-GB" sz="1800" b="1" dirty="0"/>
        </a:p>
      </dgm:t>
    </dgm:pt>
    <dgm:pt modelId="{173BB54C-6230-4E6A-918C-41F70701F411}" type="parTrans" cxnId="{463AB90F-3C22-4A7C-B593-7CD27381F250}">
      <dgm:prSet/>
      <dgm:spPr/>
      <dgm:t>
        <a:bodyPr/>
        <a:lstStyle/>
        <a:p>
          <a:endParaRPr lang="en-GB"/>
        </a:p>
      </dgm:t>
    </dgm:pt>
    <dgm:pt modelId="{4A76567E-2D32-492D-A7D1-A58A4D874A8E}" type="sibTrans" cxnId="{463AB90F-3C22-4A7C-B593-7CD27381F250}">
      <dgm:prSet/>
      <dgm:spPr/>
      <dgm:t>
        <a:bodyPr/>
        <a:lstStyle/>
        <a:p>
          <a:endParaRPr lang="en-GB"/>
        </a:p>
      </dgm:t>
    </dgm:pt>
    <dgm:pt modelId="{9A495B1F-4482-4FC8-8949-D282B047D1DB}">
      <dgm:prSet phldrT="[Tekst]" custT="1"/>
      <dgm:spPr/>
      <dgm:t>
        <a:bodyPr/>
        <a:lstStyle/>
        <a:p>
          <a:r>
            <a:rPr lang="nl-BE" sz="1800" b="1" dirty="0" smtClean="0"/>
            <a:t>Minamata </a:t>
          </a:r>
          <a:r>
            <a:rPr lang="nl-BE" sz="1800" b="1" dirty="0" err="1" smtClean="0"/>
            <a:t>bay</a:t>
          </a:r>
          <a:r>
            <a:rPr lang="nl-BE" sz="1800" b="1" dirty="0" smtClean="0"/>
            <a:t> disaster</a:t>
          </a:r>
          <a:endParaRPr lang="en-GB" sz="1800" b="1" dirty="0"/>
        </a:p>
      </dgm:t>
    </dgm:pt>
    <dgm:pt modelId="{9FE883A9-702C-4D09-9BBB-10A5113CA3FE}" type="parTrans" cxnId="{0E56AF10-CE86-4620-A24C-4D38211D98AB}">
      <dgm:prSet/>
      <dgm:spPr/>
      <dgm:t>
        <a:bodyPr/>
        <a:lstStyle/>
        <a:p>
          <a:endParaRPr lang="en-GB"/>
        </a:p>
      </dgm:t>
    </dgm:pt>
    <dgm:pt modelId="{F2599BFD-297D-44CD-92A6-CD4A2A7D719E}" type="sibTrans" cxnId="{0E56AF10-CE86-4620-A24C-4D38211D98AB}">
      <dgm:prSet/>
      <dgm:spPr/>
      <dgm:t>
        <a:bodyPr/>
        <a:lstStyle/>
        <a:p>
          <a:endParaRPr lang="en-GB"/>
        </a:p>
      </dgm:t>
    </dgm:pt>
    <dgm:pt modelId="{137A1D48-1D69-40D1-88F7-50B9985EC64B}">
      <dgm:prSet phldrT="[Tekst]" custT="1"/>
      <dgm:spPr/>
      <dgm:t>
        <a:bodyPr/>
        <a:lstStyle/>
        <a:p>
          <a:r>
            <a:rPr lang="nl-BE" sz="1800" b="1" dirty="0" err="1" smtClean="0"/>
            <a:t>Neurotxin</a:t>
          </a:r>
          <a:endParaRPr lang="en-GB" sz="1800" b="1" dirty="0"/>
        </a:p>
      </dgm:t>
    </dgm:pt>
    <dgm:pt modelId="{73380CBE-A9DE-48BD-81CC-469262DCECEE}" type="parTrans" cxnId="{D51D2ACB-F776-422D-9316-7446085ACAB2}">
      <dgm:prSet/>
      <dgm:spPr/>
      <dgm:t>
        <a:bodyPr/>
        <a:lstStyle/>
        <a:p>
          <a:endParaRPr lang="en-GB"/>
        </a:p>
      </dgm:t>
    </dgm:pt>
    <dgm:pt modelId="{A473CEAD-2BDF-462D-9F5E-C31622FCD130}" type="sibTrans" cxnId="{D51D2ACB-F776-422D-9316-7446085ACAB2}">
      <dgm:prSet/>
      <dgm:spPr/>
      <dgm:t>
        <a:bodyPr/>
        <a:lstStyle/>
        <a:p>
          <a:endParaRPr lang="en-GB"/>
        </a:p>
      </dgm:t>
    </dgm:pt>
    <dgm:pt modelId="{4D8B8AAA-3D85-471F-AA06-FCFA31EE33F5}" type="pres">
      <dgm:prSet presAssocID="{ED957177-7E6B-4D5D-A806-E43FA41E3071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n-GB"/>
        </a:p>
      </dgm:t>
    </dgm:pt>
    <dgm:pt modelId="{CEA63FA0-EF89-4DA1-9C48-9BD2012EBB60}" type="pres">
      <dgm:prSet presAssocID="{455BD7E7-EE9F-492F-8C0D-8BAF2991ED03}" presName="centerShape" presStyleLbl="node0" presStyleIdx="0" presStyleCnt="1" custScaleX="144916" custScaleY="109042"/>
      <dgm:spPr/>
      <dgm:t>
        <a:bodyPr/>
        <a:lstStyle/>
        <a:p>
          <a:endParaRPr lang="en-GB"/>
        </a:p>
      </dgm:t>
    </dgm:pt>
    <dgm:pt modelId="{C17BC7AE-0DBF-4F81-A8F9-01ED907ADFF0}" type="pres">
      <dgm:prSet presAssocID="{C8CD50CB-7EF3-4A5F-9F61-BB0F805CE888}" presName="Name9" presStyleLbl="parChTrans1D2" presStyleIdx="0" presStyleCnt="7"/>
      <dgm:spPr/>
      <dgm:t>
        <a:bodyPr/>
        <a:lstStyle/>
        <a:p>
          <a:endParaRPr lang="en-GB"/>
        </a:p>
      </dgm:t>
    </dgm:pt>
    <dgm:pt modelId="{3557D798-77B3-4F53-97F1-385BC17595D3}" type="pres">
      <dgm:prSet presAssocID="{C8CD50CB-7EF3-4A5F-9F61-BB0F805CE888}" presName="connTx" presStyleLbl="parChTrans1D2" presStyleIdx="0" presStyleCnt="7"/>
      <dgm:spPr/>
      <dgm:t>
        <a:bodyPr/>
        <a:lstStyle/>
        <a:p>
          <a:endParaRPr lang="en-GB"/>
        </a:p>
      </dgm:t>
    </dgm:pt>
    <dgm:pt modelId="{A2AD1E8A-4B69-458A-A558-AA391573FD55}" type="pres">
      <dgm:prSet presAssocID="{F445C4F7-1555-444D-8C66-574098EAF32E}" presName="node" presStyleLbl="node1" presStyleIdx="0" presStyleCnt="7" custScaleX="190066" custScaleY="133059" custRadScaleRad="95623" custRadScaleInc="51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9345278B-680A-4CDE-AEF1-17B71A95A785}" type="pres">
      <dgm:prSet presAssocID="{73380CBE-A9DE-48BD-81CC-469262DCECEE}" presName="Name9" presStyleLbl="parChTrans1D2" presStyleIdx="1" presStyleCnt="7"/>
      <dgm:spPr/>
      <dgm:t>
        <a:bodyPr/>
        <a:lstStyle/>
        <a:p>
          <a:endParaRPr lang="en-GB"/>
        </a:p>
      </dgm:t>
    </dgm:pt>
    <dgm:pt modelId="{4F620F50-9F2B-4B98-A29E-DBB068D1A4D8}" type="pres">
      <dgm:prSet presAssocID="{73380CBE-A9DE-48BD-81CC-469262DCECEE}" presName="connTx" presStyleLbl="parChTrans1D2" presStyleIdx="1" presStyleCnt="7"/>
      <dgm:spPr/>
      <dgm:t>
        <a:bodyPr/>
        <a:lstStyle/>
        <a:p>
          <a:endParaRPr lang="en-GB"/>
        </a:p>
      </dgm:t>
    </dgm:pt>
    <dgm:pt modelId="{9FEA97EF-80EB-4E02-B08A-AB672DAFF839}" type="pres">
      <dgm:prSet presAssocID="{137A1D48-1D69-40D1-88F7-50B9985EC64B}" presName="node" presStyleLbl="node1" presStyleIdx="1" presStyleCnt="7" custScaleX="142806" custScaleY="132516" custRadScaleRad="133775" custRadScaleInc="17517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618BFDB3-BD8F-4403-B9C7-CBA81758A0F7}" type="pres">
      <dgm:prSet presAssocID="{9B906665-6B4F-403F-90C4-2547BBA29EA9}" presName="Name9" presStyleLbl="parChTrans1D2" presStyleIdx="2" presStyleCnt="7"/>
      <dgm:spPr/>
      <dgm:t>
        <a:bodyPr/>
        <a:lstStyle/>
        <a:p>
          <a:endParaRPr lang="en-GB"/>
        </a:p>
      </dgm:t>
    </dgm:pt>
    <dgm:pt modelId="{86A3C061-86B8-40A4-9707-690BD9BE8351}" type="pres">
      <dgm:prSet presAssocID="{9B906665-6B4F-403F-90C4-2547BBA29EA9}" presName="connTx" presStyleLbl="parChTrans1D2" presStyleIdx="2" presStyleCnt="7"/>
      <dgm:spPr/>
      <dgm:t>
        <a:bodyPr/>
        <a:lstStyle/>
        <a:p>
          <a:endParaRPr lang="en-GB"/>
        </a:p>
      </dgm:t>
    </dgm:pt>
    <dgm:pt modelId="{265A16CE-CD2B-4FC8-A088-C0FA223A2032}" type="pres">
      <dgm:prSet presAssocID="{384C39B6-810E-4A3D-968D-181A128716FB}" presName="node" presStyleLbl="node1" presStyleIdx="2" presStyleCnt="7" custScaleX="182291" custScaleY="132668" custRadScaleRad="137812" custRadScaleInc="-24562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7B3D8E11-9F4A-44EB-B3A6-F4EB6C8D954E}" type="pres">
      <dgm:prSet presAssocID="{57C312BE-62F2-4BA2-92F5-7E8EB9F6CBC7}" presName="Name9" presStyleLbl="parChTrans1D2" presStyleIdx="3" presStyleCnt="7"/>
      <dgm:spPr/>
      <dgm:t>
        <a:bodyPr/>
        <a:lstStyle/>
        <a:p>
          <a:endParaRPr lang="en-GB"/>
        </a:p>
      </dgm:t>
    </dgm:pt>
    <dgm:pt modelId="{19AF7EF0-7E82-4EA0-8C6E-F62E51E4753E}" type="pres">
      <dgm:prSet presAssocID="{57C312BE-62F2-4BA2-92F5-7E8EB9F6CBC7}" presName="connTx" presStyleLbl="parChTrans1D2" presStyleIdx="3" presStyleCnt="7"/>
      <dgm:spPr/>
      <dgm:t>
        <a:bodyPr/>
        <a:lstStyle/>
        <a:p>
          <a:endParaRPr lang="en-GB"/>
        </a:p>
      </dgm:t>
    </dgm:pt>
    <dgm:pt modelId="{66A25437-BEA3-4272-A776-CEF36FBD1848}" type="pres">
      <dgm:prSet presAssocID="{2AC199B8-4DA8-4721-A167-7C188669E7E9}" presName="node" presStyleLbl="node1" presStyleIdx="3" presStyleCnt="7" custScaleX="182291" custScaleY="132668" custRadScaleRad="112717" custRadScaleInc="-35612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8B947055-7666-4081-A9EA-E443060FE103}" type="pres">
      <dgm:prSet presAssocID="{18BD73E2-8B13-400D-8EA1-0B5289D7E467}" presName="Name9" presStyleLbl="parChTrans1D2" presStyleIdx="4" presStyleCnt="7"/>
      <dgm:spPr/>
      <dgm:t>
        <a:bodyPr/>
        <a:lstStyle/>
        <a:p>
          <a:endParaRPr lang="en-GB"/>
        </a:p>
      </dgm:t>
    </dgm:pt>
    <dgm:pt modelId="{5C020DC4-DC4A-4061-A2CB-3C346F3309E2}" type="pres">
      <dgm:prSet presAssocID="{18BD73E2-8B13-400D-8EA1-0B5289D7E467}" presName="connTx" presStyleLbl="parChTrans1D2" presStyleIdx="4" presStyleCnt="7"/>
      <dgm:spPr/>
      <dgm:t>
        <a:bodyPr/>
        <a:lstStyle/>
        <a:p>
          <a:endParaRPr lang="en-GB"/>
        </a:p>
      </dgm:t>
    </dgm:pt>
    <dgm:pt modelId="{473545D2-36E7-454D-8A61-010BF6C7A7DA}" type="pres">
      <dgm:prSet presAssocID="{9D13D172-620D-4D19-BEF0-A140BBE981C6}" presName="node" presStyleLbl="node1" presStyleIdx="4" presStyleCnt="7" custScaleX="182291" custScaleY="132668" custRadScaleRad="111549" custRadScaleInc="32228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6DCBC4E3-2E84-452A-AB01-9FBB008E5C05}" type="pres">
      <dgm:prSet presAssocID="{173BB54C-6230-4E6A-918C-41F70701F411}" presName="Name9" presStyleLbl="parChTrans1D2" presStyleIdx="5" presStyleCnt="7"/>
      <dgm:spPr/>
      <dgm:t>
        <a:bodyPr/>
        <a:lstStyle/>
        <a:p>
          <a:endParaRPr lang="en-GB"/>
        </a:p>
      </dgm:t>
    </dgm:pt>
    <dgm:pt modelId="{9874080D-2C34-4027-9C41-7A923C196FC0}" type="pres">
      <dgm:prSet presAssocID="{173BB54C-6230-4E6A-918C-41F70701F411}" presName="connTx" presStyleLbl="parChTrans1D2" presStyleIdx="5" presStyleCnt="7"/>
      <dgm:spPr/>
      <dgm:t>
        <a:bodyPr/>
        <a:lstStyle/>
        <a:p>
          <a:endParaRPr lang="en-GB"/>
        </a:p>
      </dgm:t>
    </dgm:pt>
    <dgm:pt modelId="{DE95D557-0B03-4017-8B31-2AE067AFCD0C}" type="pres">
      <dgm:prSet presAssocID="{B48BCF71-CDFC-44B6-8E2C-6ABE24282068}" presName="node" presStyleLbl="node1" presStyleIdx="5" presStyleCnt="7" custScaleX="182291" custScaleY="132668" custRadScaleRad="132163" custRadScaleInc="23469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25705504-716F-488B-BCF5-5A4C8597BDC5}" type="pres">
      <dgm:prSet presAssocID="{9FE883A9-702C-4D09-9BBB-10A5113CA3FE}" presName="Name9" presStyleLbl="parChTrans1D2" presStyleIdx="6" presStyleCnt="7"/>
      <dgm:spPr/>
      <dgm:t>
        <a:bodyPr/>
        <a:lstStyle/>
        <a:p>
          <a:endParaRPr lang="en-GB"/>
        </a:p>
      </dgm:t>
    </dgm:pt>
    <dgm:pt modelId="{F6C481A5-6B8C-43B5-A0DC-D599E8D0ABCD}" type="pres">
      <dgm:prSet presAssocID="{9FE883A9-702C-4D09-9BBB-10A5113CA3FE}" presName="connTx" presStyleLbl="parChTrans1D2" presStyleIdx="6" presStyleCnt="7"/>
      <dgm:spPr/>
      <dgm:t>
        <a:bodyPr/>
        <a:lstStyle/>
        <a:p>
          <a:endParaRPr lang="en-GB"/>
        </a:p>
      </dgm:t>
    </dgm:pt>
    <dgm:pt modelId="{51561F81-CF56-4F5C-9730-3976A82CA42C}" type="pres">
      <dgm:prSet presAssocID="{9A495B1F-4482-4FC8-8949-D282B047D1DB}" presName="node" presStyleLbl="node1" presStyleIdx="6" presStyleCnt="7" custScaleX="182291" custScaleY="132668" custRadScaleRad="143701" custRadScaleInc="-21208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</dgm:ptLst>
  <dgm:cxnLst>
    <dgm:cxn modelId="{982F5AE1-4AAF-4143-BF07-6B92E9A68059}" type="presOf" srcId="{137A1D48-1D69-40D1-88F7-50B9985EC64B}" destId="{9FEA97EF-80EB-4E02-B08A-AB672DAFF839}" srcOrd="0" destOrd="0" presId="urn:microsoft.com/office/officeart/2005/8/layout/radial1"/>
    <dgm:cxn modelId="{E641BD74-B39E-47F9-B379-999525C2B877}" type="presOf" srcId="{455BD7E7-EE9F-492F-8C0D-8BAF2991ED03}" destId="{CEA63FA0-EF89-4DA1-9C48-9BD2012EBB60}" srcOrd="0" destOrd="0" presId="urn:microsoft.com/office/officeart/2005/8/layout/radial1"/>
    <dgm:cxn modelId="{65DAC67F-D0B7-4DD7-9424-6AA4B99E4AB7}" type="presOf" srcId="{9D13D172-620D-4D19-BEF0-A140BBE981C6}" destId="{473545D2-36E7-454D-8A61-010BF6C7A7DA}" srcOrd="0" destOrd="0" presId="urn:microsoft.com/office/officeart/2005/8/layout/radial1"/>
    <dgm:cxn modelId="{1F30D245-1700-463E-8EBC-40280AA7345D}" type="presOf" srcId="{9A495B1F-4482-4FC8-8949-D282B047D1DB}" destId="{51561F81-CF56-4F5C-9730-3976A82CA42C}" srcOrd="0" destOrd="0" presId="urn:microsoft.com/office/officeart/2005/8/layout/radial1"/>
    <dgm:cxn modelId="{4DBA402F-56C3-421A-A54C-9864D8C446F3}" type="presOf" srcId="{73380CBE-A9DE-48BD-81CC-469262DCECEE}" destId="{4F620F50-9F2B-4B98-A29E-DBB068D1A4D8}" srcOrd="1" destOrd="0" presId="urn:microsoft.com/office/officeart/2005/8/layout/radial1"/>
    <dgm:cxn modelId="{66E4D17A-206E-4B61-9B47-8D1E40FEDA9F}" type="presOf" srcId="{9B906665-6B4F-403F-90C4-2547BBA29EA9}" destId="{86A3C061-86B8-40A4-9707-690BD9BE8351}" srcOrd="1" destOrd="0" presId="urn:microsoft.com/office/officeart/2005/8/layout/radial1"/>
    <dgm:cxn modelId="{59319C13-F6BF-4D3F-BE8F-1D11FFC30758}" type="presOf" srcId="{2AC199B8-4DA8-4721-A167-7C188669E7E9}" destId="{66A25437-BEA3-4272-A776-CEF36FBD1848}" srcOrd="0" destOrd="0" presId="urn:microsoft.com/office/officeart/2005/8/layout/radial1"/>
    <dgm:cxn modelId="{E28B6AE3-AF9D-4E01-956D-E8A7D8EE2FD3}" srcId="{455BD7E7-EE9F-492F-8C0D-8BAF2991ED03}" destId="{9D13D172-620D-4D19-BEF0-A140BBE981C6}" srcOrd="4" destOrd="0" parTransId="{18BD73E2-8B13-400D-8EA1-0B5289D7E467}" sibTransId="{A3E37466-7844-414B-86A4-1607138F6F60}"/>
    <dgm:cxn modelId="{FF200BFF-5FCA-4888-9732-298F031E802E}" type="presOf" srcId="{C8CD50CB-7EF3-4A5F-9F61-BB0F805CE888}" destId="{C17BC7AE-0DBF-4F81-A8F9-01ED907ADFF0}" srcOrd="0" destOrd="0" presId="urn:microsoft.com/office/officeart/2005/8/layout/radial1"/>
    <dgm:cxn modelId="{5F3B7460-6080-4931-81DD-14E7C5286D49}" type="presOf" srcId="{C8CD50CB-7EF3-4A5F-9F61-BB0F805CE888}" destId="{3557D798-77B3-4F53-97F1-385BC17595D3}" srcOrd="1" destOrd="0" presId="urn:microsoft.com/office/officeart/2005/8/layout/radial1"/>
    <dgm:cxn modelId="{C316CF4F-1100-401D-B094-CFF5B163A7DA}" type="presOf" srcId="{ED957177-7E6B-4D5D-A806-E43FA41E3071}" destId="{4D8B8AAA-3D85-471F-AA06-FCFA31EE33F5}" srcOrd="0" destOrd="0" presId="urn:microsoft.com/office/officeart/2005/8/layout/radial1"/>
    <dgm:cxn modelId="{71E9CABB-6677-42A4-AD71-954CC72BF732}" srcId="{455BD7E7-EE9F-492F-8C0D-8BAF2991ED03}" destId="{384C39B6-810E-4A3D-968D-181A128716FB}" srcOrd="2" destOrd="0" parTransId="{9B906665-6B4F-403F-90C4-2547BBA29EA9}" sibTransId="{8AE7E580-8385-40EA-ACB4-45125E7C0F83}"/>
    <dgm:cxn modelId="{76BD26BE-8242-44D1-BD9E-1B110CD6DFC7}" type="presOf" srcId="{73380CBE-A9DE-48BD-81CC-469262DCECEE}" destId="{9345278B-680A-4CDE-AEF1-17B71A95A785}" srcOrd="0" destOrd="0" presId="urn:microsoft.com/office/officeart/2005/8/layout/radial1"/>
    <dgm:cxn modelId="{3637A226-527E-4A43-BB2B-F42338FED9B0}" type="presOf" srcId="{9FE883A9-702C-4D09-9BBB-10A5113CA3FE}" destId="{F6C481A5-6B8C-43B5-A0DC-D599E8D0ABCD}" srcOrd="1" destOrd="0" presId="urn:microsoft.com/office/officeart/2005/8/layout/radial1"/>
    <dgm:cxn modelId="{7FFCEA1D-8879-4DB0-A386-37A95A122587}" type="presOf" srcId="{384C39B6-810E-4A3D-968D-181A128716FB}" destId="{265A16CE-CD2B-4FC8-A088-C0FA223A2032}" srcOrd="0" destOrd="0" presId="urn:microsoft.com/office/officeart/2005/8/layout/radial1"/>
    <dgm:cxn modelId="{D51D2ACB-F776-422D-9316-7446085ACAB2}" srcId="{455BD7E7-EE9F-492F-8C0D-8BAF2991ED03}" destId="{137A1D48-1D69-40D1-88F7-50B9985EC64B}" srcOrd="1" destOrd="0" parTransId="{73380CBE-A9DE-48BD-81CC-469262DCECEE}" sibTransId="{A473CEAD-2BDF-462D-9F5E-C31622FCD130}"/>
    <dgm:cxn modelId="{A979EC06-D91E-479E-B3BD-327834DE23AB}" type="presOf" srcId="{173BB54C-6230-4E6A-918C-41F70701F411}" destId="{9874080D-2C34-4027-9C41-7A923C196FC0}" srcOrd="1" destOrd="0" presId="urn:microsoft.com/office/officeart/2005/8/layout/radial1"/>
    <dgm:cxn modelId="{E521B4B8-8A7A-40B2-B3CF-4FF8DE0B4B48}" type="presOf" srcId="{173BB54C-6230-4E6A-918C-41F70701F411}" destId="{6DCBC4E3-2E84-452A-AB01-9FBB008E5C05}" srcOrd="0" destOrd="0" presId="urn:microsoft.com/office/officeart/2005/8/layout/radial1"/>
    <dgm:cxn modelId="{555FC768-24D8-4622-8743-F21AC68D96E3}" type="presOf" srcId="{18BD73E2-8B13-400D-8EA1-0B5289D7E467}" destId="{8B947055-7666-4081-A9EA-E443060FE103}" srcOrd="0" destOrd="0" presId="urn:microsoft.com/office/officeart/2005/8/layout/radial1"/>
    <dgm:cxn modelId="{A7849A1F-5DA9-46BB-8D8C-B68EC5DCE1F3}" srcId="{ED957177-7E6B-4D5D-A806-E43FA41E3071}" destId="{455BD7E7-EE9F-492F-8C0D-8BAF2991ED03}" srcOrd="0" destOrd="0" parTransId="{3EE2FC12-2328-4610-A8AB-345E655CA08D}" sibTransId="{0CCEE96D-E6D3-4ABE-BC19-60EC8A54163E}"/>
    <dgm:cxn modelId="{463AB90F-3C22-4A7C-B593-7CD27381F250}" srcId="{455BD7E7-EE9F-492F-8C0D-8BAF2991ED03}" destId="{B48BCF71-CDFC-44B6-8E2C-6ABE24282068}" srcOrd="5" destOrd="0" parTransId="{173BB54C-6230-4E6A-918C-41F70701F411}" sibTransId="{4A76567E-2D32-492D-A7D1-A58A4D874A8E}"/>
    <dgm:cxn modelId="{17058541-77C5-438E-AED2-2F96DE5613C7}" type="presOf" srcId="{9B906665-6B4F-403F-90C4-2547BBA29EA9}" destId="{618BFDB3-BD8F-4403-B9C7-CBA81758A0F7}" srcOrd="0" destOrd="0" presId="urn:microsoft.com/office/officeart/2005/8/layout/radial1"/>
    <dgm:cxn modelId="{EBF4FD51-12E9-4854-9876-C1A458C5EC79}" type="presOf" srcId="{9FE883A9-702C-4D09-9BBB-10A5113CA3FE}" destId="{25705504-716F-488B-BCF5-5A4C8597BDC5}" srcOrd="0" destOrd="0" presId="urn:microsoft.com/office/officeart/2005/8/layout/radial1"/>
    <dgm:cxn modelId="{9BAAC0FB-EAAE-4506-B510-0B9B1FCC2CB0}" srcId="{455BD7E7-EE9F-492F-8C0D-8BAF2991ED03}" destId="{2AC199B8-4DA8-4721-A167-7C188669E7E9}" srcOrd="3" destOrd="0" parTransId="{57C312BE-62F2-4BA2-92F5-7E8EB9F6CBC7}" sibTransId="{E5622B11-C9C4-472C-B8A4-78DDF262B984}"/>
    <dgm:cxn modelId="{1402CD3A-4FCE-40DA-9454-8E69D3806D0C}" type="presOf" srcId="{57C312BE-62F2-4BA2-92F5-7E8EB9F6CBC7}" destId="{7B3D8E11-9F4A-44EB-B3A6-F4EB6C8D954E}" srcOrd="0" destOrd="0" presId="urn:microsoft.com/office/officeart/2005/8/layout/radial1"/>
    <dgm:cxn modelId="{9EFAE7E9-268D-4E93-BD79-42EC51C4B8D7}" srcId="{455BD7E7-EE9F-492F-8C0D-8BAF2991ED03}" destId="{F445C4F7-1555-444D-8C66-574098EAF32E}" srcOrd="0" destOrd="0" parTransId="{C8CD50CB-7EF3-4A5F-9F61-BB0F805CE888}" sibTransId="{A6C4C234-C044-4D0B-B48C-D0F8B964809D}"/>
    <dgm:cxn modelId="{29B02F8F-2215-4319-AD9F-37812875E316}" type="presOf" srcId="{57C312BE-62F2-4BA2-92F5-7E8EB9F6CBC7}" destId="{19AF7EF0-7E82-4EA0-8C6E-F62E51E4753E}" srcOrd="1" destOrd="0" presId="urn:microsoft.com/office/officeart/2005/8/layout/radial1"/>
    <dgm:cxn modelId="{9E88D74C-6C6F-4C05-8271-CF37B6123EBA}" type="presOf" srcId="{F445C4F7-1555-444D-8C66-574098EAF32E}" destId="{A2AD1E8A-4B69-458A-A558-AA391573FD55}" srcOrd="0" destOrd="0" presId="urn:microsoft.com/office/officeart/2005/8/layout/radial1"/>
    <dgm:cxn modelId="{8876060D-0ABF-42CD-87C7-3608917F5BF7}" type="presOf" srcId="{18BD73E2-8B13-400D-8EA1-0B5289D7E467}" destId="{5C020DC4-DC4A-4061-A2CB-3C346F3309E2}" srcOrd="1" destOrd="0" presId="urn:microsoft.com/office/officeart/2005/8/layout/radial1"/>
    <dgm:cxn modelId="{0E56AF10-CE86-4620-A24C-4D38211D98AB}" srcId="{455BD7E7-EE9F-492F-8C0D-8BAF2991ED03}" destId="{9A495B1F-4482-4FC8-8949-D282B047D1DB}" srcOrd="6" destOrd="0" parTransId="{9FE883A9-702C-4D09-9BBB-10A5113CA3FE}" sibTransId="{F2599BFD-297D-44CD-92A6-CD4A2A7D719E}"/>
    <dgm:cxn modelId="{AC2FFB0D-E897-492F-8AB5-3B13964D5C3E}" type="presOf" srcId="{B48BCF71-CDFC-44B6-8E2C-6ABE24282068}" destId="{DE95D557-0B03-4017-8B31-2AE067AFCD0C}" srcOrd="0" destOrd="0" presId="urn:microsoft.com/office/officeart/2005/8/layout/radial1"/>
    <dgm:cxn modelId="{F5C56692-AC10-4DD6-900C-7FF506C44E10}" srcId="{ED957177-7E6B-4D5D-A806-E43FA41E3071}" destId="{0A08C713-BD06-48DB-8BD7-2BA979561595}" srcOrd="1" destOrd="0" parTransId="{B8F35850-0BEE-451F-A7CE-148AF58B4F9E}" sibTransId="{714E5C57-F5FF-44FE-9917-02B28F05814B}"/>
    <dgm:cxn modelId="{DC4F4497-F595-4027-BEC6-840DD8199C59}" type="presParOf" srcId="{4D8B8AAA-3D85-471F-AA06-FCFA31EE33F5}" destId="{CEA63FA0-EF89-4DA1-9C48-9BD2012EBB60}" srcOrd="0" destOrd="0" presId="urn:microsoft.com/office/officeart/2005/8/layout/radial1"/>
    <dgm:cxn modelId="{C6682047-3FE6-4784-AAB0-E330BCFD257A}" type="presParOf" srcId="{4D8B8AAA-3D85-471F-AA06-FCFA31EE33F5}" destId="{C17BC7AE-0DBF-4F81-A8F9-01ED907ADFF0}" srcOrd="1" destOrd="0" presId="urn:microsoft.com/office/officeart/2005/8/layout/radial1"/>
    <dgm:cxn modelId="{A1D6B3F6-ECA1-48A0-ACA7-BC910A97329F}" type="presParOf" srcId="{C17BC7AE-0DBF-4F81-A8F9-01ED907ADFF0}" destId="{3557D798-77B3-4F53-97F1-385BC17595D3}" srcOrd="0" destOrd="0" presId="urn:microsoft.com/office/officeart/2005/8/layout/radial1"/>
    <dgm:cxn modelId="{56958907-4259-4899-A6E2-7BC662490CAA}" type="presParOf" srcId="{4D8B8AAA-3D85-471F-AA06-FCFA31EE33F5}" destId="{A2AD1E8A-4B69-458A-A558-AA391573FD55}" srcOrd="2" destOrd="0" presId="urn:microsoft.com/office/officeart/2005/8/layout/radial1"/>
    <dgm:cxn modelId="{115A395D-F111-419A-9BD5-A177F510CDED}" type="presParOf" srcId="{4D8B8AAA-3D85-471F-AA06-FCFA31EE33F5}" destId="{9345278B-680A-4CDE-AEF1-17B71A95A785}" srcOrd="3" destOrd="0" presId="urn:microsoft.com/office/officeart/2005/8/layout/radial1"/>
    <dgm:cxn modelId="{D35A5589-3F3D-48E4-98CA-8F4A73FF564B}" type="presParOf" srcId="{9345278B-680A-4CDE-AEF1-17B71A95A785}" destId="{4F620F50-9F2B-4B98-A29E-DBB068D1A4D8}" srcOrd="0" destOrd="0" presId="urn:microsoft.com/office/officeart/2005/8/layout/radial1"/>
    <dgm:cxn modelId="{760B919D-6DF2-42EF-84AC-17E15EE72DC4}" type="presParOf" srcId="{4D8B8AAA-3D85-471F-AA06-FCFA31EE33F5}" destId="{9FEA97EF-80EB-4E02-B08A-AB672DAFF839}" srcOrd="4" destOrd="0" presId="urn:microsoft.com/office/officeart/2005/8/layout/radial1"/>
    <dgm:cxn modelId="{2DE5C00E-D8E9-4EB2-A514-0560127BAEEB}" type="presParOf" srcId="{4D8B8AAA-3D85-471F-AA06-FCFA31EE33F5}" destId="{618BFDB3-BD8F-4403-B9C7-CBA81758A0F7}" srcOrd="5" destOrd="0" presId="urn:microsoft.com/office/officeart/2005/8/layout/radial1"/>
    <dgm:cxn modelId="{5FEB080F-E16B-436D-AB46-AFE78687F0D8}" type="presParOf" srcId="{618BFDB3-BD8F-4403-B9C7-CBA81758A0F7}" destId="{86A3C061-86B8-40A4-9707-690BD9BE8351}" srcOrd="0" destOrd="0" presId="urn:microsoft.com/office/officeart/2005/8/layout/radial1"/>
    <dgm:cxn modelId="{A842EDB0-9E63-4333-B342-B5D06DFE8147}" type="presParOf" srcId="{4D8B8AAA-3D85-471F-AA06-FCFA31EE33F5}" destId="{265A16CE-CD2B-4FC8-A088-C0FA223A2032}" srcOrd="6" destOrd="0" presId="urn:microsoft.com/office/officeart/2005/8/layout/radial1"/>
    <dgm:cxn modelId="{7D67D72C-D8B0-41D9-AAA0-F088DB54B716}" type="presParOf" srcId="{4D8B8AAA-3D85-471F-AA06-FCFA31EE33F5}" destId="{7B3D8E11-9F4A-44EB-B3A6-F4EB6C8D954E}" srcOrd="7" destOrd="0" presId="urn:microsoft.com/office/officeart/2005/8/layout/radial1"/>
    <dgm:cxn modelId="{459F99A5-07DC-44B2-84ED-B3CA88C499D6}" type="presParOf" srcId="{7B3D8E11-9F4A-44EB-B3A6-F4EB6C8D954E}" destId="{19AF7EF0-7E82-4EA0-8C6E-F62E51E4753E}" srcOrd="0" destOrd="0" presId="urn:microsoft.com/office/officeart/2005/8/layout/radial1"/>
    <dgm:cxn modelId="{4893DBBC-E5B6-482A-89CD-84E2F0E3F8E7}" type="presParOf" srcId="{4D8B8AAA-3D85-471F-AA06-FCFA31EE33F5}" destId="{66A25437-BEA3-4272-A776-CEF36FBD1848}" srcOrd="8" destOrd="0" presId="urn:microsoft.com/office/officeart/2005/8/layout/radial1"/>
    <dgm:cxn modelId="{D7FC2053-B5D5-4598-B41F-794EFFCF13B5}" type="presParOf" srcId="{4D8B8AAA-3D85-471F-AA06-FCFA31EE33F5}" destId="{8B947055-7666-4081-A9EA-E443060FE103}" srcOrd="9" destOrd="0" presId="urn:microsoft.com/office/officeart/2005/8/layout/radial1"/>
    <dgm:cxn modelId="{0E3C87E5-7588-44DD-A3C6-45273CB7F6BE}" type="presParOf" srcId="{8B947055-7666-4081-A9EA-E443060FE103}" destId="{5C020DC4-DC4A-4061-A2CB-3C346F3309E2}" srcOrd="0" destOrd="0" presId="urn:microsoft.com/office/officeart/2005/8/layout/radial1"/>
    <dgm:cxn modelId="{3D4431DF-9885-4250-B450-FB948670E15A}" type="presParOf" srcId="{4D8B8AAA-3D85-471F-AA06-FCFA31EE33F5}" destId="{473545D2-36E7-454D-8A61-010BF6C7A7DA}" srcOrd="10" destOrd="0" presId="urn:microsoft.com/office/officeart/2005/8/layout/radial1"/>
    <dgm:cxn modelId="{F30B63D0-F723-44A2-8349-5CDA96351457}" type="presParOf" srcId="{4D8B8AAA-3D85-471F-AA06-FCFA31EE33F5}" destId="{6DCBC4E3-2E84-452A-AB01-9FBB008E5C05}" srcOrd="11" destOrd="0" presId="urn:microsoft.com/office/officeart/2005/8/layout/radial1"/>
    <dgm:cxn modelId="{0B027E7B-E428-4B1D-8534-B8C1B79A78AC}" type="presParOf" srcId="{6DCBC4E3-2E84-452A-AB01-9FBB008E5C05}" destId="{9874080D-2C34-4027-9C41-7A923C196FC0}" srcOrd="0" destOrd="0" presId="urn:microsoft.com/office/officeart/2005/8/layout/radial1"/>
    <dgm:cxn modelId="{940A0A1E-177E-47F9-B14B-E4289F7F4307}" type="presParOf" srcId="{4D8B8AAA-3D85-471F-AA06-FCFA31EE33F5}" destId="{DE95D557-0B03-4017-8B31-2AE067AFCD0C}" srcOrd="12" destOrd="0" presId="urn:microsoft.com/office/officeart/2005/8/layout/radial1"/>
    <dgm:cxn modelId="{12436330-03D4-40D1-AFBA-8BE590C5EAA1}" type="presParOf" srcId="{4D8B8AAA-3D85-471F-AA06-FCFA31EE33F5}" destId="{25705504-716F-488B-BCF5-5A4C8597BDC5}" srcOrd="13" destOrd="0" presId="urn:microsoft.com/office/officeart/2005/8/layout/radial1"/>
    <dgm:cxn modelId="{5D856EA8-EA30-4413-BC7F-A5939F240D3E}" type="presParOf" srcId="{25705504-716F-488B-BCF5-5A4C8597BDC5}" destId="{F6C481A5-6B8C-43B5-A0DC-D599E8D0ABCD}" srcOrd="0" destOrd="0" presId="urn:microsoft.com/office/officeart/2005/8/layout/radial1"/>
    <dgm:cxn modelId="{E976B207-74EC-4248-A62C-C0D8114C9B6E}" type="presParOf" srcId="{4D8B8AAA-3D85-471F-AA06-FCFA31EE33F5}" destId="{51561F81-CF56-4F5C-9730-3976A82CA42C}" srcOrd="14" destOrd="0" presId="urn:microsoft.com/office/officeart/2005/8/layout/radial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0488CA30-276D-4C02-BAC0-A15C30AFA1C0}">
      <dsp:nvSpPr>
        <dsp:cNvPr id="0" name=""/>
        <dsp:cNvSpPr/>
      </dsp:nvSpPr>
      <dsp:spPr>
        <a:xfrm>
          <a:off x="3598555" y="1953960"/>
          <a:ext cx="1926871" cy="171997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8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BE" sz="2400" b="1" kern="1200" dirty="0" smtClean="0">
              <a:solidFill>
                <a:schemeClr val="tx1"/>
              </a:solidFill>
            </a:rPr>
            <a:t>Cadmium</a:t>
          </a:r>
          <a:endParaRPr lang="en-GB" sz="2400" b="1" kern="1200" dirty="0">
            <a:solidFill>
              <a:schemeClr val="tx1"/>
            </a:solidFill>
          </a:endParaRPr>
        </a:p>
      </dsp:txBody>
      <dsp:txXfrm>
        <a:off x="3598555" y="1953960"/>
        <a:ext cx="1926871" cy="1719977"/>
      </dsp:txXfrm>
    </dsp:sp>
    <dsp:sp modelId="{EA6AD7D7-787E-4367-AD99-B899E471E714}">
      <dsp:nvSpPr>
        <dsp:cNvPr id="0" name=""/>
        <dsp:cNvSpPr/>
      </dsp:nvSpPr>
      <dsp:spPr>
        <a:xfrm rot="16199741">
          <a:off x="4494107" y="1870711"/>
          <a:ext cx="135626" cy="30870"/>
        </a:xfrm>
        <a:custGeom>
          <a:avLst/>
          <a:gdLst/>
          <a:ahLst/>
          <a:cxnLst/>
          <a:rect l="0" t="0" r="0" b="0"/>
          <a:pathLst>
            <a:path>
              <a:moveTo>
                <a:pt x="0" y="15435"/>
              </a:moveTo>
              <a:lnTo>
                <a:pt x="135626" y="15435"/>
              </a:lnTo>
            </a:path>
          </a:pathLst>
        </a:custGeom>
        <a:noFill/>
        <a:ln w="48000" cap="flat" cmpd="thickThin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500" kern="1200"/>
        </a:p>
      </dsp:txBody>
      <dsp:txXfrm rot="16199741">
        <a:off x="4558530" y="1882756"/>
        <a:ext cx="6781" cy="6781"/>
      </dsp:txXfrm>
    </dsp:sp>
    <dsp:sp modelId="{DFD4F652-3751-43C5-85BC-E73F2FD1B041}">
      <dsp:nvSpPr>
        <dsp:cNvPr id="0" name=""/>
        <dsp:cNvSpPr/>
      </dsp:nvSpPr>
      <dsp:spPr>
        <a:xfrm>
          <a:off x="3347869" y="72009"/>
          <a:ext cx="2427960" cy="174632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8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BE" sz="1800" b="1" kern="1200" dirty="0" smtClean="0"/>
            <a:t>In different kind of </a:t>
          </a:r>
          <a:r>
            <a:rPr lang="nl-BE" sz="1800" b="1" kern="1200" dirty="0" err="1" smtClean="0"/>
            <a:t>food</a:t>
          </a:r>
          <a:endParaRPr lang="en-GB" sz="1800" b="1" kern="1200" dirty="0"/>
        </a:p>
      </dsp:txBody>
      <dsp:txXfrm>
        <a:off x="3347869" y="72009"/>
        <a:ext cx="2427960" cy="1746323"/>
      </dsp:txXfrm>
    </dsp:sp>
    <dsp:sp modelId="{B350ED62-E41B-4C44-A65B-3149A773CDAF}">
      <dsp:nvSpPr>
        <dsp:cNvPr id="0" name=""/>
        <dsp:cNvSpPr/>
      </dsp:nvSpPr>
      <dsp:spPr>
        <a:xfrm rot="20606810">
          <a:off x="5467440" y="2467402"/>
          <a:ext cx="417131" cy="30870"/>
        </a:xfrm>
        <a:custGeom>
          <a:avLst/>
          <a:gdLst/>
          <a:ahLst/>
          <a:cxnLst/>
          <a:rect l="0" t="0" r="0" b="0"/>
          <a:pathLst>
            <a:path>
              <a:moveTo>
                <a:pt x="0" y="15435"/>
              </a:moveTo>
              <a:lnTo>
                <a:pt x="417131" y="15435"/>
              </a:lnTo>
            </a:path>
          </a:pathLst>
        </a:custGeom>
        <a:noFill/>
        <a:ln w="48000" cap="flat" cmpd="thickThin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500" kern="1200"/>
        </a:p>
      </dsp:txBody>
      <dsp:txXfrm rot="20606810">
        <a:off x="5665577" y="2472409"/>
        <a:ext cx="20856" cy="20856"/>
      </dsp:txXfrm>
    </dsp:sp>
    <dsp:sp modelId="{A9691D3A-2EBB-4F4D-BAC6-03FAB800281D}">
      <dsp:nvSpPr>
        <dsp:cNvPr id="0" name=""/>
        <dsp:cNvSpPr/>
      </dsp:nvSpPr>
      <dsp:spPr>
        <a:xfrm>
          <a:off x="5796144" y="1152126"/>
          <a:ext cx="2412921" cy="187283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8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BE" sz="1800" b="1" kern="1200" dirty="0" err="1" smtClean="0"/>
            <a:t>Crucial</a:t>
          </a:r>
          <a:r>
            <a:rPr lang="nl-BE" sz="1800" b="1" kern="1200" dirty="0" smtClean="0"/>
            <a:t> target </a:t>
          </a:r>
          <a:r>
            <a:rPr lang="nl-BE" sz="1800" b="1" kern="1200" dirty="0" err="1" smtClean="0"/>
            <a:t>organs</a:t>
          </a:r>
          <a:r>
            <a:rPr lang="nl-BE" sz="1800" b="1" kern="1200" dirty="0" smtClean="0"/>
            <a:t> :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BE" sz="1800" b="1" kern="1200" dirty="0" err="1" smtClean="0"/>
            <a:t>Kidneys</a:t>
          </a:r>
          <a:r>
            <a:rPr lang="nl-BE" sz="1800" b="1" kern="1200" dirty="0" smtClean="0"/>
            <a:t> &amp; </a:t>
          </a:r>
          <a:r>
            <a:rPr lang="nl-BE" sz="1800" b="1" kern="1200" dirty="0" err="1" smtClean="0"/>
            <a:t>Bones</a:t>
          </a:r>
          <a:endParaRPr lang="en-GB" sz="1800" b="1" kern="1200" dirty="0"/>
        </a:p>
      </dsp:txBody>
      <dsp:txXfrm>
        <a:off x="5796144" y="1152126"/>
        <a:ext cx="2412921" cy="1872830"/>
      </dsp:txXfrm>
    </dsp:sp>
    <dsp:sp modelId="{9776EE1A-121A-420C-BEF1-F30D4ECE74D7}">
      <dsp:nvSpPr>
        <dsp:cNvPr id="0" name=""/>
        <dsp:cNvSpPr/>
      </dsp:nvSpPr>
      <dsp:spPr>
        <a:xfrm rot="2169828">
          <a:off x="5278674" y="3431357"/>
          <a:ext cx="298267" cy="30870"/>
        </a:xfrm>
        <a:custGeom>
          <a:avLst/>
          <a:gdLst/>
          <a:ahLst/>
          <a:cxnLst/>
          <a:rect l="0" t="0" r="0" b="0"/>
          <a:pathLst>
            <a:path>
              <a:moveTo>
                <a:pt x="0" y="15435"/>
              </a:moveTo>
              <a:lnTo>
                <a:pt x="298267" y="15435"/>
              </a:lnTo>
            </a:path>
          </a:pathLst>
        </a:custGeom>
        <a:noFill/>
        <a:ln w="48000" cap="flat" cmpd="thickThin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500" kern="1200"/>
        </a:p>
      </dsp:txBody>
      <dsp:txXfrm rot="2169828">
        <a:off x="5420352" y="3439335"/>
        <a:ext cx="14913" cy="14913"/>
      </dsp:txXfrm>
    </dsp:sp>
    <dsp:sp modelId="{BC63F37F-AB21-4684-A995-D42A6C35BD77}">
      <dsp:nvSpPr>
        <dsp:cNvPr id="0" name=""/>
        <dsp:cNvSpPr/>
      </dsp:nvSpPr>
      <dsp:spPr>
        <a:xfrm>
          <a:off x="5220062" y="3240356"/>
          <a:ext cx="2412921" cy="187283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8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BE" sz="1800" b="1" kern="1200" dirty="0" err="1" smtClean="0"/>
            <a:t>Osteoporosis</a:t>
          </a:r>
          <a:endParaRPr lang="nl-BE" sz="1800" b="1" kern="1200" dirty="0" smtClean="0"/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BE" sz="1800" b="1" kern="1200" dirty="0" err="1" smtClean="0"/>
            <a:t>Osteomalacia</a:t>
          </a:r>
          <a:endParaRPr lang="en-GB" sz="1800" b="1" kern="1200" dirty="0"/>
        </a:p>
      </dsp:txBody>
      <dsp:txXfrm>
        <a:off x="5220062" y="3240356"/>
        <a:ext cx="2412921" cy="1872830"/>
      </dsp:txXfrm>
    </dsp:sp>
    <dsp:sp modelId="{9E8A6820-07AE-4228-9388-2DD9E8AB9211}">
      <dsp:nvSpPr>
        <dsp:cNvPr id="0" name=""/>
        <dsp:cNvSpPr/>
      </dsp:nvSpPr>
      <dsp:spPr>
        <a:xfrm rot="8563817">
          <a:off x="3503964" y="3465976"/>
          <a:ext cx="361791" cy="30870"/>
        </a:xfrm>
        <a:custGeom>
          <a:avLst/>
          <a:gdLst/>
          <a:ahLst/>
          <a:cxnLst/>
          <a:rect l="0" t="0" r="0" b="0"/>
          <a:pathLst>
            <a:path>
              <a:moveTo>
                <a:pt x="0" y="15435"/>
              </a:moveTo>
              <a:lnTo>
                <a:pt x="361791" y="15435"/>
              </a:lnTo>
            </a:path>
          </a:pathLst>
        </a:custGeom>
        <a:noFill/>
        <a:ln w="48000" cap="flat" cmpd="thickThin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500" kern="1200"/>
        </a:p>
      </dsp:txBody>
      <dsp:txXfrm rot="8563817">
        <a:off x="3675814" y="3472366"/>
        <a:ext cx="18089" cy="18089"/>
      </dsp:txXfrm>
    </dsp:sp>
    <dsp:sp modelId="{3C5B7525-1B03-4ABC-8964-36C3555655C5}">
      <dsp:nvSpPr>
        <dsp:cNvPr id="0" name=""/>
        <dsp:cNvSpPr/>
      </dsp:nvSpPr>
      <dsp:spPr>
        <a:xfrm>
          <a:off x="1472949" y="3310104"/>
          <a:ext cx="2412921" cy="187283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8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BE" sz="1800" b="1" kern="1200" dirty="0" err="1" smtClean="0"/>
            <a:t>Itai</a:t>
          </a:r>
          <a:r>
            <a:rPr lang="nl-BE" sz="1800" b="1" kern="1200" dirty="0" smtClean="0"/>
            <a:t> </a:t>
          </a:r>
          <a:r>
            <a:rPr lang="nl-BE" sz="1800" b="1" kern="1200" dirty="0" err="1" smtClean="0"/>
            <a:t>itai</a:t>
          </a:r>
          <a:r>
            <a:rPr lang="nl-BE" sz="1800" b="1" kern="1200" dirty="0" smtClean="0"/>
            <a:t> </a:t>
          </a:r>
          <a:r>
            <a:rPr lang="nl-BE" sz="1800" b="1" kern="1200" dirty="0" err="1" smtClean="0"/>
            <a:t>disease</a:t>
          </a:r>
          <a:endParaRPr lang="en-GB" sz="1800" b="1" kern="1200" dirty="0"/>
        </a:p>
      </dsp:txBody>
      <dsp:txXfrm>
        <a:off x="1472949" y="3310104"/>
        <a:ext cx="2412921" cy="1872830"/>
      </dsp:txXfrm>
    </dsp:sp>
    <dsp:sp modelId="{7CE3A6CE-B67D-42F0-9FB6-2638DEE7A7EF}">
      <dsp:nvSpPr>
        <dsp:cNvPr id="0" name=""/>
        <dsp:cNvSpPr/>
      </dsp:nvSpPr>
      <dsp:spPr>
        <a:xfrm rot="11693074">
          <a:off x="3192294" y="2494787"/>
          <a:ext cx="453942" cy="30870"/>
        </a:xfrm>
        <a:custGeom>
          <a:avLst/>
          <a:gdLst/>
          <a:ahLst/>
          <a:cxnLst/>
          <a:rect l="0" t="0" r="0" b="0"/>
          <a:pathLst>
            <a:path>
              <a:moveTo>
                <a:pt x="0" y="15435"/>
              </a:moveTo>
              <a:lnTo>
                <a:pt x="453942" y="15435"/>
              </a:lnTo>
            </a:path>
          </a:pathLst>
        </a:custGeom>
        <a:noFill/>
        <a:ln w="48000" cap="flat" cmpd="thickThin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500" kern="1200"/>
        </a:p>
      </dsp:txBody>
      <dsp:txXfrm rot="11693074">
        <a:off x="3407916" y="2498874"/>
        <a:ext cx="22697" cy="22697"/>
      </dsp:txXfrm>
    </dsp:sp>
    <dsp:sp modelId="{1E6C362D-03E9-46C8-8A9F-72E641DACF0F}">
      <dsp:nvSpPr>
        <dsp:cNvPr id="0" name=""/>
        <dsp:cNvSpPr/>
      </dsp:nvSpPr>
      <dsp:spPr>
        <a:xfrm>
          <a:off x="899592" y="1296140"/>
          <a:ext cx="2372884" cy="171944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8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BE" sz="1800" b="1" kern="1200" dirty="0" err="1" smtClean="0"/>
            <a:t>By</a:t>
          </a:r>
          <a:r>
            <a:rPr lang="nl-BE" sz="1800" b="1" kern="1200" dirty="0" smtClean="0"/>
            <a:t> nature &amp; </a:t>
          </a:r>
          <a:r>
            <a:rPr lang="nl-BE" sz="1800" b="1" kern="1200" dirty="0" err="1" smtClean="0"/>
            <a:t>humans</a:t>
          </a:r>
          <a:endParaRPr lang="en-GB" sz="1800" b="1" kern="1200" dirty="0"/>
        </a:p>
      </dsp:txBody>
      <dsp:txXfrm>
        <a:off x="899592" y="1296140"/>
        <a:ext cx="2372884" cy="1719444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CEA63FA0-EF89-4DA1-9C48-9BD2012EBB60}">
      <dsp:nvSpPr>
        <dsp:cNvPr id="0" name=""/>
        <dsp:cNvSpPr/>
      </dsp:nvSpPr>
      <dsp:spPr>
        <a:xfrm>
          <a:off x="3153964" y="1932998"/>
          <a:ext cx="1921671" cy="144596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8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BE" sz="2400" b="1" kern="1200" dirty="0" err="1" smtClean="0">
              <a:solidFill>
                <a:schemeClr val="tx1"/>
              </a:solidFill>
            </a:rPr>
            <a:t>Mercury</a:t>
          </a:r>
          <a:endParaRPr lang="en-GB" sz="2400" b="1" kern="1200" dirty="0">
            <a:solidFill>
              <a:schemeClr val="tx1"/>
            </a:solidFill>
          </a:endParaRPr>
        </a:p>
      </dsp:txBody>
      <dsp:txXfrm>
        <a:off x="3153964" y="1932998"/>
        <a:ext cx="1921671" cy="1445960"/>
      </dsp:txXfrm>
    </dsp:sp>
    <dsp:sp modelId="{C17BC7AE-0DBF-4F81-A8F9-01ED907ADFF0}">
      <dsp:nvSpPr>
        <dsp:cNvPr id="0" name=""/>
        <dsp:cNvSpPr/>
      </dsp:nvSpPr>
      <dsp:spPr>
        <a:xfrm rot="16200787">
          <a:off x="3967476" y="1770974"/>
          <a:ext cx="295044" cy="29003"/>
        </a:xfrm>
        <a:custGeom>
          <a:avLst/>
          <a:gdLst/>
          <a:ahLst/>
          <a:cxnLst/>
          <a:rect l="0" t="0" r="0" b="0"/>
          <a:pathLst>
            <a:path>
              <a:moveTo>
                <a:pt x="0" y="14501"/>
              </a:moveTo>
              <a:lnTo>
                <a:pt x="295044" y="14501"/>
              </a:lnTo>
            </a:path>
          </a:pathLst>
        </a:custGeom>
        <a:noFill/>
        <a:ln w="48000" cap="flat" cmpd="thickThin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500" kern="1200"/>
        </a:p>
      </dsp:txBody>
      <dsp:txXfrm rot="16200787">
        <a:off x="4107623" y="1778100"/>
        <a:ext cx="14752" cy="14752"/>
      </dsp:txXfrm>
    </dsp:sp>
    <dsp:sp modelId="{A2AD1E8A-4B69-458A-A558-AA391573FD55}">
      <dsp:nvSpPr>
        <dsp:cNvPr id="0" name=""/>
        <dsp:cNvSpPr/>
      </dsp:nvSpPr>
      <dsp:spPr>
        <a:xfrm>
          <a:off x="2855041" y="-126486"/>
          <a:ext cx="2520386" cy="176444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8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BE" sz="1800" b="1" kern="1200" dirty="0" smtClean="0"/>
            <a:t>Nature &amp; </a:t>
          </a:r>
          <a:r>
            <a:rPr lang="nl-BE" sz="1800" b="1" kern="1200" dirty="0" err="1" smtClean="0"/>
            <a:t>Industry</a:t>
          </a:r>
          <a:endParaRPr lang="en-GB" sz="1800" b="1" kern="1200" dirty="0"/>
        </a:p>
      </dsp:txBody>
      <dsp:txXfrm>
        <a:off x="2855041" y="-126486"/>
        <a:ext cx="2520386" cy="1764440"/>
      </dsp:txXfrm>
    </dsp:sp>
    <dsp:sp modelId="{9345278B-680A-4CDE-AEF1-17B71A95A785}">
      <dsp:nvSpPr>
        <dsp:cNvPr id="0" name=""/>
        <dsp:cNvSpPr/>
      </dsp:nvSpPr>
      <dsp:spPr>
        <a:xfrm rot="19555977">
          <a:off x="4754630" y="1914002"/>
          <a:ext cx="871951" cy="29003"/>
        </a:xfrm>
        <a:custGeom>
          <a:avLst/>
          <a:gdLst/>
          <a:ahLst/>
          <a:cxnLst/>
          <a:rect l="0" t="0" r="0" b="0"/>
          <a:pathLst>
            <a:path>
              <a:moveTo>
                <a:pt x="0" y="14501"/>
              </a:moveTo>
              <a:lnTo>
                <a:pt x="871951" y="14501"/>
              </a:lnTo>
            </a:path>
          </a:pathLst>
        </a:custGeom>
        <a:noFill/>
        <a:ln w="48000" cap="flat" cmpd="thickThin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500" kern="1200"/>
        </a:p>
      </dsp:txBody>
      <dsp:txXfrm rot="19555977">
        <a:off x="5168807" y="1906706"/>
        <a:ext cx="43597" cy="43597"/>
      </dsp:txXfrm>
    </dsp:sp>
    <dsp:sp modelId="{9FEA97EF-80EB-4E02-B08A-AB672DAFF839}">
      <dsp:nvSpPr>
        <dsp:cNvPr id="0" name=""/>
        <dsp:cNvSpPr/>
      </dsp:nvSpPr>
      <dsp:spPr>
        <a:xfrm>
          <a:off x="5370136" y="288215"/>
          <a:ext cx="1893691" cy="175723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8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BE" sz="1800" b="1" kern="1200" dirty="0" err="1" smtClean="0"/>
            <a:t>Neurotxin</a:t>
          </a:r>
          <a:endParaRPr lang="en-GB" sz="1800" b="1" kern="1200" dirty="0"/>
        </a:p>
      </dsp:txBody>
      <dsp:txXfrm>
        <a:off x="5370136" y="288215"/>
        <a:ext cx="1893691" cy="1757239"/>
      </dsp:txXfrm>
    </dsp:sp>
    <dsp:sp modelId="{618BFDB3-BD8F-4403-B9C7-CBA81758A0F7}">
      <dsp:nvSpPr>
        <dsp:cNvPr id="0" name=""/>
        <dsp:cNvSpPr/>
      </dsp:nvSpPr>
      <dsp:spPr>
        <a:xfrm rot="392472">
          <a:off x="5062779" y="2783474"/>
          <a:ext cx="580803" cy="29003"/>
        </a:xfrm>
        <a:custGeom>
          <a:avLst/>
          <a:gdLst/>
          <a:ahLst/>
          <a:cxnLst/>
          <a:rect l="0" t="0" r="0" b="0"/>
          <a:pathLst>
            <a:path>
              <a:moveTo>
                <a:pt x="0" y="14501"/>
              </a:moveTo>
              <a:lnTo>
                <a:pt x="580803" y="14501"/>
              </a:lnTo>
            </a:path>
          </a:pathLst>
        </a:custGeom>
        <a:noFill/>
        <a:ln w="48000" cap="flat" cmpd="thickThin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500" kern="1200"/>
        </a:p>
      </dsp:txBody>
      <dsp:txXfrm rot="392472">
        <a:off x="5338661" y="2783456"/>
        <a:ext cx="29040" cy="29040"/>
      </dsp:txXfrm>
    </dsp:sp>
    <dsp:sp modelId="{265A16CE-CD2B-4FC8-A088-C0FA223A2032}">
      <dsp:nvSpPr>
        <dsp:cNvPr id="0" name=""/>
        <dsp:cNvSpPr/>
      </dsp:nvSpPr>
      <dsp:spPr>
        <a:xfrm>
          <a:off x="5626965" y="2088330"/>
          <a:ext cx="2417285" cy="1759255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8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BE" sz="1800" b="1" kern="1200" dirty="0" err="1" smtClean="0"/>
            <a:t>Ataxia</a:t>
          </a:r>
          <a:r>
            <a:rPr lang="nl-BE" sz="1800" b="1" kern="1200" dirty="0" smtClean="0"/>
            <a:t>, tremor </a:t>
          </a:r>
          <a:endParaRPr lang="en-GB" sz="1800" b="1" kern="1200" dirty="0"/>
        </a:p>
      </dsp:txBody>
      <dsp:txXfrm>
        <a:off x="5626965" y="2088330"/>
        <a:ext cx="2417285" cy="1759255"/>
      </dsp:txXfrm>
    </dsp:sp>
    <dsp:sp modelId="{7B3D8E11-9F4A-44EB-B3A6-F4EB6C8D954E}">
      <dsp:nvSpPr>
        <dsp:cNvPr id="0" name=""/>
        <dsp:cNvSpPr/>
      </dsp:nvSpPr>
      <dsp:spPr>
        <a:xfrm rot="3265469">
          <a:off x="4474127" y="3464886"/>
          <a:ext cx="459287" cy="29003"/>
        </a:xfrm>
        <a:custGeom>
          <a:avLst/>
          <a:gdLst/>
          <a:ahLst/>
          <a:cxnLst/>
          <a:rect l="0" t="0" r="0" b="0"/>
          <a:pathLst>
            <a:path>
              <a:moveTo>
                <a:pt x="0" y="14501"/>
              </a:moveTo>
              <a:lnTo>
                <a:pt x="459287" y="14501"/>
              </a:lnTo>
            </a:path>
          </a:pathLst>
        </a:custGeom>
        <a:noFill/>
        <a:ln w="48000" cap="flat" cmpd="thickThin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500" kern="1200"/>
        </a:p>
      </dsp:txBody>
      <dsp:txXfrm rot="3265469">
        <a:off x="4692289" y="3467906"/>
        <a:ext cx="22964" cy="22964"/>
      </dsp:txXfrm>
    </dsp:sp>
    <dsp:sp modelId="{66A25437-BEA3-4272-A776-CEF36FBD1848}">
      <dsp:nvSpPr>
        <dsp:cNvPr id="0" name=""/>
        <dsp:cNvSpPr/>
      </dsp:nvSpPr>
      <dsp:spPr>
        <a:xfrm>
          <a:off x="4186821" y="3566779"/>
          <a:ext cx="2417285" cy="1759255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8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BE" sz="1800" b="1" kern="1200" dirty="0" err="1" smtClean="0"/>
            <a:t>Reduction</a:t>
          </a:r>
          <a:r>
            <a:rPr lang="nl-BE" sz="1800" b="1" kern="1200" dirty="0" smtClean="0"/>
            <a:t> of hearing and </a:t>
          </a:r>
          <a:r>
            <a:rPr lang="nl-BE" sz="1800" b="1" kern="1200" dirty="0" err="1" smtClean="0"/>
            <a:t>visual</a:t>
          </a:r>
          <a:endParaRPr lang="en-GB" sz="1800" b="1" kern="1200" dirty="0"/>
        </a:p>
      </dsp:txBody>
      <dsp:txXfrm>
        <a:off x="4186821" y="3566779"/>
        <a:ext cx="2417285" cy="1759255"/>
      </dsp:txXfrm>
    </dsp:sp>
    <dsp:sp modelId="{8B947055-7666-4081-A9EA-E443060FE103}">
      <dsp:nvSpPr>
        <dsp:cNvPr id="0" name=""/>
        <dsp:cNvSpPr/>
      </dsp:nvSpPr>
      <dsp:spPr>
        <a:xfrm rot="7481839">
          <a:off x="3323771" y="3464515"/>
          <a:ext cx="442372" cy="29003"/>
        </a:xfrm>
        <a:custGeom>
          <a:avLst/>
          <a:gdLst/>
          <a:ahLst/>
          <a:cxnLst/>
          <a:rect l="0" t="0" r="0" b="0"/>
          <a:pathLst>
            <a:path>
              <a:moveTo>
                <a:pt x="0" y="14501"/>
              </a:moveTo>
              <a:lnTo>
                <a:pt x="442372" y="14501"/>
              </a:lnTo>
            </a:path>
          </a:pathLst>
        </a:custGeom>
        <a:noFill/>
        <a:ln w="48000" cap="flat" cmpd="thickThin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500" kern="1200"/>
        </a:p>
      </dsp:txBody>
      <dsp:txXfrm rot="7481839">
        <a:off x="3533898" y="3467958"/>
        <a:ext cx="22118" cy="22118"/>
      </dsp:txXfrm>
    </dsp:sp>
    <dsp:sp modelId="{473545D2-36E7-454D-8A61-010BF6C7A7DA}">
      <dsp:nvSpPr>
        <dsp:cNvPr id="0" name=""/>
        <dsp:cNvSpPr/>
      </dsp:nvSpPr>
      <dsp:spPr>
        <a:xfrm>
          <a:off x="1666529" y="3566779"/>
          <a:ext cx="2417285" cy="1759255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8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BE" sz="1800" b="1" kern="1200" dirty="0" smtClean="0"/>
            <a:t>Mental and </a:t>
          </a:r>
          <a:r>
            <a:rPr lang="nl-BE" sz="1800" b="1" kern="1200" dirty="0" err="1" smtClean="0"/>
            <a:t>physical</a:t>
          </a:r>
          <a:r>
            <a:rPr lang="nl-BE" sz="1800" b="1" kern="1200" dirty="0" smtClean="0"/>
            <a:t> </a:t>
          </a:r>
          <a:r>
            <a:rPr lang="nl-BE" sz="1800" b="1" kern="1200" dirty="0" err="1" smtClean="0"/>
            <a:t>disability</a:t>
          </a:r>
          <a:endParaRPr lang="en-GB" sz="1800" b="1" kern="1200" dirty="0"/>
        </a:p>
      </dsp:txBody>
      <dsp:txXfrm>
        <a:off x="1666529" y="3566779"/>
        <a:ext cx="2417285" cy="1759255"/>
      </dsp:txXfrm>
    </dsp:sp>
    <dsp:sp modelId="{6DCBC4E3-2E84-452A-AB01-9FBB008E5C05}">
      <dsp:nvSpPr>
        <dsp:cNvPr id="0" name=""/>
        <dsp:cNvSpPr/>
      </dsp:nvSpPr>
      <dsp:spPr>
        <a:xfrm rot="10390665">
          <a:off x="2697992" y="2782891"/>
          <a:ext cx="469553" cy="29003"/>
        </a:xfrm>
        <a:custGeom>
          <a:avLst/>
          <a:gdLst/>
          <a:ahLst/>
          <a:cxnLst/>
          <a:rect l="0" t="0" r="0" b="0"/>
          <a:pathLst>
            <a:path>
              <a:moveTo>
                <a:pt x="0" y="14501"/>
              </a:moveTo>
              <a:lnTo>
                <a:pt x="469553" y="14501"/>
              </a:lnTo>
            </a:path>
          </a:pathLst>
        </a:custGeom>
        <a:noFill/>
        <a:ln w="48000" cap="flat" cmpd="thickThin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500" kern="1200"/>
        </a:p>
      </dsp:txBody>
      <dsp:txXfrm rot="10390665">
        <a:off x="2921030" y="2785654"/>
        <a:ext cx="23477" cy="23477"/>
      </dsp:txXfrm>
    </dsp:sp>
    <dsp:sp modelId="{DE95D557-0B03-4017-8B31-2AE067AFCD0C}">
      <dsp:nvSpPr>
        <dsp:cNvPr id="0" name=""/>
        <dsp:cNvSpPr/>
      </dsp:nvSpPr>
      <dsp:spPr>
        <a:xfrm>
          <a:off x="298376" y="2088337"/>
          <a:ext cx="2417285" cy="1759255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8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BE" sz="1800" b="1" kern="1200" dirty="0" err="1" smtClean="0"/>
            <a:t>Methylmercury</a:t>
          </a:r>
          <a:endParaRPr lang="en-GB" sz="1800" b="1" kern="1200" dirty="0"/>
        </a:p>
      </dsp:txBody>
      <dsp:txXfrm>
        <a:off x="298376" y="2088337"/>
        <a:ext cx="2417285" cy="1759255"/>
      </dsp:txXfrm>
    </dsp:sp>
    <dsp:sp modelId="{25705504-716F-488B-BCF5-5A4C8597BDC5}">
      <dsp:nvSpPr>
        <dsp:cNvPr id="0" name=""/>
        <dsp:cNvSpPr/>
      </dsp:nvSpPr>
      <dsp:spPr>
        <a:xfrm rot="12787077">
          <a:off x="2548796" y="1918121"/>
          <a:ext cx="914276" cy="29003"/>
        </a:xfrm>
        <a:custGeom>
          <a:avLst/>
          <a:gdLst/>
          <a:ahLst/>
          <a:cxnLst/>
          <a:rect l="0" t="0" r="0" b="0"/>
          <a:pathLst>
            <a:path>
              <a:moveTo>
                <a:pt x="0" y="14501"/>
              </a:moveTo>
              <a:lnTo>
                <a:pt x="914276" y="14501"/>
              </a:lnTo>
            </a:path>
          </a:pathLst>
        </a:custGeom>
        <a:noFill/>
        <a:ln w="48000" cap="flat" cmpd="thickThin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500" kern="1200"/>
        </a:p>
      </dsp:txBody>
      <dsp:txXfrm rot="12787077">
        <a:off x="2983077" y="1909766"/>
        <a:ext cx="45713" cy="45713"/>
      </dsp:txXfrm>
    </dsp:sp>
    <dsp:sp modelId="{51561F81-CF56-4F5C-9730-3976A82CA42C}">
      <dsp:nvSpPr>
        <dsp:cNvPr id="0" name=""/>
        <dsp:cNvSpPr/>
      </dsp:nvSpPr>
      <dsp:spPr>
        <a:xfrm>
          <a:off x="514402" y="216118"/>
          <a:ext cx="2417285" cy="1759255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8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BE" sz="1800" b="1" kern="1200" dirty="0" smtClean="0"/>
            <a:t>Minamata </a:t>
          </a:r>
          <a:r>
            <a:rPr lang="nl-BE" sz="1800" b="1" kern="1200" dirty="0" err="1" smtClean="0"/>
            <a:t>bay</a:t>
          </a:r>
          <a:r>
            <a:rPr lang="nl-BE" sz="1800" b="1" kern="1200" dirty="0" smtClean="0"/>
            <a:t> disaster</a:t>
          </a:r>
          <a:endParaRPr lang="en-GB" sz="1800" b="1" kern="1200" dirty="0"/>
        </a:p>
      </dsp:txBody>
      <dsp:txXfrm>
        <a:off x="514402" y="216118"/>
        <a:ext cx="2417285" cy="175925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1">
  <dgm:title val=""/>
  <dgm:desc val=""/>
  <dgm:catLst>
    <dgm:cat type="relationship" pri="22000"/>
    <dgm:cat type="cycle" pri="1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4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5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op="equ"/>
      <dgm:constr type="sp" refType="w" refFor="ch" refForName="node" fact="0.3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connTx" val="55"/>
      <dgm:constr type="primFontSz" for="des" forName="connTx" refType="primFontSz" refFor="ch" refForName="centerShape" op="lte" fact="0.8"/>
    </dgm:constrLst>
    <dgm:ruleLst/>
    <dgm:forEach name="Name6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</dgm:constrLst>
        <dgm:ruleLst>
          <dgm:rule type="primFontSz" val="5" fact="NaN" max="NaN"/>
        </dgm:ruleLst>
      </dgm:layoutNode>
      <dgm:forEach name="Name7" axis="ch">
        <dgm:forEach name="Name8" axis="self" ptType="parTrans">
          <dgm:layoutNode name="Name9">
            <dgm:alg type="conn">
              <dgm:param type="dim" val="1D"/>
              <dgm:param type="begPts" val="auto"/>
              <dgm:param type="endPts" val="auto"/>
              <dgm:param type="begSty" val="noArr"/>
              <dgm:param type="endSty" val="no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connDist"/>
              <dgm:constr type="userA" for="ch" refType="connDist"/>
              <dgm:constr type="w" val="1"/>
              <dgm:constr type="h" val="5"/>
              <dgm:constr type="begPad"/>
              <dgm:constr type="endPad"/>
            </dgm:constrLst>
            <dgm:ruleLst/>
            <dgm:layoutNode name="connTx">
              <dgm:alg type="tx">
                <dgm:param type="autoTxRot" val="grav"/>
              </dgm:alg>
              <dgm:shape xmlns:r="http://schemas.openxmlformats.org/officeDocument/2006/relationships" type="rect" r:blip="" hideGeom="1">
                <dgm:adjLst/>
              </dgm:shape>
              <dgm:presOf axis="self"/>
              <dgm:constrLst>
                <dgm:constr type="userA"/>
                <dgm:constr type="w" refType="userA" fact="0.05"/>
                <dgm:constr type="h" refType="userA" fact="0.05"/>
                <dgm:constr type="lMarg" val="1"/>
                <dgm:constr type="rMarg" val="1"/>
                <dgm:constr type="tMarg"/>
                <dgm:constr type="bMarg"/>
              </dgm:constrLst>
              <dgm:ruleLst>
                <dgm:rule type="w" val="NaN" fact="0.8" max="NaN"/>
                <dgm:rule type="h" val="NaN" fact="1" max="NaN"/>
                <dgm:rule type="primFontSz" val="5" fact="NaN" max="NaN"/>
              </dgm:ruleLst>
            </dgm:layoutNode>
          </dgm:layoutNode>
        </dgm:forEach>
        <dgm:forEach name="Name10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radial1">
  <dgm:title val=""/>
  <dgm:desc val=""/>
  <dgm:catLst>
    <dgm:cat type="relationship" pri="22000"/>
    <dgm:cat type="cycle" pri="1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4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5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op="equ"/>
      <dgm:constr type="sp" refType="w" refFor="ch" refForName="node" fact="0.3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connTx" val="55"/>
      <dgm:constr type="primFontSz" for="des" forName="connTx" refType="primFontSz" refFor="ch" refForName="centerShape" op="lte" fact="0.8"/>
    </dgm:constrLst>
    <dgm:ruleLst/>
    <dgm:forEach name="Name6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</dgm:constrLst>
        <dgm:ruleLst>
          <dgm:rule type="primFontSz" val="5" fact="NaN" max="NaN"/>
        </dgm:ruleLst>
      </dgm:layoutNode>
      <dgm:forEach name="Name7" axis="ch">
        <dgm:forEach name="Name8" axis="self" ptType="parTrans">
          <dgm:layoutNode name="Name9">
            <dgm:alg type="conn">
              <dgm:param type="dim" val="1D"/>
              <dgm:param type="begPts" val="auto"/>
              <dgm:param type="endPts" val="auto"/>
              <dgm:param type="begSty" val="noArr"/>
              <dgm:param type="endSty" val="no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connDist"/>
              <dgm:constr type="userA" for="ch" refType="connDist"/>
              <dgm:constr type="w" val="1"/>
              <dgm:constr type="h" val="5"/>
              <dgm:constr type="begPad"/>
              <dgm:constr type="endPad"/>
            </dgm:constrLst>
            <dgm:ruleLst/>
            <dgm:layoutNode name="connTx">
              <dgm:alg type="tx">
                <dgm:param type="autoTxRot" val="grav"/>
              </dgm:alg>
              <dgm:shape xmlns:r="http://schemas.openxmlformats.org/officeDocument/2006/relationships" type="rect" r:blip="" hideGeom="1">
                <dgm:adjLst/>
              </dgm:shape>
              <dgm:presOf axis="self"/>
              <dgm:constrLst>
                <dgm:constr type="userA"/>
                <dgm:constr type="w" refType="userA" fact="0.05"/>
                <dgm:constr type="h" refType="userA" fact="0.05"/>
                <dgm:constr type="lMarg" val="1"/>
                <dgm:constr type="rMarg" val="1"/>
                <dgm:constr type="tMarg"/>
                <dgm:constr type="bMarg"/>
              </dgm:constrLst>
              <dgm:ruleLst>
                <dgm:rule type="w" val="NaN" fact="0.8" max="NaN"/>
                <dgm:rule type="h" val="NaN" fact="1" max="NaN"/>
                <dgm:rule type="primFontSz" val="5" fact="NaN" max="NaN"/>
              </dgm:ruleLst>
            </dgm:layoutNode>
          </dgm:layoutNode>
        </dgm:forEach>
        <dgm:forEach name="Name10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88A82B5-88F8-4C69-912D-6AA6B7E00BA1}" type="datetimeFigureOut">
              <a:rPr lang="nl-NL" smtClean="0"/>
              <a:t>18-6-2013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7EB652E-F7E1-4FAB-B8EB-6EAE02B55772}" type="slidenum">
              <a:rPr lang="nl-NL" smtClean="0"/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hthoek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nl-NL" smtClean="0"/>
              <a:t>Klik om het opmaakprofiel van de modelondertitel te bewerken</a:t>
            </a:r>
            <a:endParaRPr kumimoji="0" lang="en-US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EFB134-2F88-4B5C-9E4F-2C9C2F86CE72}" type="datetimeFigureOut">
              <a:rPr lang="en-GB" smtClean="0"/>
              <a:pPr/>
              <a:t>18/06/2013</a:t>
            </a:fld>
            <a:endParaRPr lang="en-GB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F9378-99EE-4067-B94C-18942905E7D0}" type="slidenum">
              <a:rPr lang="en-GB" smtClean="0"/>
              <a:pPr/>
              <a:t>‹nr.›</a:t>
            </a:fld>
            <a:endParaRPr lang="en-GB"/>
          </a:p>
        </p:txBody>
      </p:sp>
      <p:sp>
        <p:nvSpPr>
          <p:cNvPr id="10" name="Rechthoek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EFB134-2F88-4B5C-9E4F-2C9C2F86CE72}" type="datetimeFigureOut">
              <a:rPr lang="en-GB" smtClean="0"/>
              <a:pPr/>
              <a:t>18/06/2013</a:t>
            </a:fld>
            <a:endParaRPr lang="en-GB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F9378-99EE-4067-B94C-18942905E7D0}" type="slidenum">
              <a:rPr lang="en-GB" smtClean="0"/>
              <a:pPr/>
              <a:t>‹nr.›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hthoek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Rechthoek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EFB134-2F88-4B5C-9E4F-2C9C2F86CE72}" type="datetimeFigureOut">
              <a:rPr lang="en-GB" smtClean="0"/>
              <a:pPr/>
              <a:t>18/06/2013</a:t>
            </a:fld>
            <a:endParaRPr lang="en-GB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en-GB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F9378-99EE-4067-B94C-18942905E7D0}" type="slidenum">
              <a:rPr lang="en-GB" smtClean="0"/>
              <a:pPr/>
              <a:t>‹nr.›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EFB134-2F88-4B5C-9E4F-2C9C2F86CE72}" type="datetimeFigureOut">
              <a:rPr lang="en-GB" smtClean="0"/>
              <a:pPr/>
              <a:t>18/06/2013</a:t>
            </a:fld>
            <a:endParaRPr lang="en-GB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F9378-99EE-4067-B94C-18942905E7D0}" type="slidenum">
              <a:rPr lang="en-GB" smtClean="0"/>
              <a:pPr/>
              <a:t>‹nr.›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ekop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hthoek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hthoek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EFB134-2F88-4B5C-9E4F-2C9C2F86CE72}" type="datetimeFigureOut">
              <a:rPr lang="en-GB" smtClean="0"/>
              <a:pPr/>
              <a:t>18/06/2013</a:t>
            </a:fld>
            <a:endParaRPr lang="en-GB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F9378-99EE-4067-B94C-18942905E7D0}" type="slidenum">
              <a:rPr lang="en-GB" smtClean="0"/>
              <a:pPr/>
              <a:t>‹nr.›</a:t>
            </a:fld>
            <a:endParaRPr lang="en-GB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EFB134-2F88-4B5C-9E4F-2C9C2F86CE72}" type="datetimeFigureOut">
              <a:rPr lang="en-GB" smtClean="0"/>
              <a:pPr/>
              <a:t>18/06/2013</a:t>
            </a:fld>
            <a:endParaRPr lang="en-GB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F9378-99EE-4067-B94C-18942905E7D0}" type="slidenum">
              <a:rPr lang="en-GB" smtClean="0"/>
              <a:pPr/>
              <a:t>‹nr.›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EFB134-2F88-4B5C-9E4F-2C9C2F86CE72}" type="datetimeFigureOut">
              <a:rPr lang="en-GB" smtClean="0"/>
              <a:pPr/>
              <a:t>18/06/2013</a:t>
            </a:fld>
            <a:endParaRPr lang="en-GB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F9378-99EE-4067-B94C-18942905E7D0}" type="slidenum">
              <a:rPr lang="en-GB" smtClean="0"/>
              <a:pPr/>
              <a:t>‹nr.›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EFB134-2F88-4B5C-9E4F-2C9C2F86CE72}" type="datetimeFigureOut">
              <a:rPr lang="en-GB" smtClean="0"/>
              <a:pPr/>
              <a:t>18/06/2013</a:t>
            </a:fld>
            <a:endParaRPr lang="en-GB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F9378-99EE-4067-B94C-18942905E7D0}" type="slidenum">
              <a:rPr lang="en-GB" smtClean="0"/>
              <a:pPr/>
              <a:t>‹nr.›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EFB134-2F88-4B5C-9E4F-2C9C2F86CE72}" type="datetimeFigureOut">
              <a:rPr lang="en-GB" smtClean="0"/>
              <a:pPr/>
              <a:t>18/06/2013</a:t>
            </a:fld>
            <a:endParaRPr lang="en-GB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F9378-99EE-4067-B94C-18942905E7D0}" type="slidenum">
              <a:rPr lang="en-GB" smtClean="0"/>
              <a:pPr/>
              <a:t>‹nr.›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EFB134-2F88-4B5C-9E4F-2C9C2F86CE72}" type="datetimeFigureOut">
              <a:rPr lang="en-GB" smtClean="0"/>
              <a:pPr/>
              <a:t>18/06/2013</a:t>
            </a:fld>
            <a:endParaRPr lang="en-GB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F9378-99EE-4067-B94C-18942905E7D0}" type="slidenum">
              <a:rPr lang="en-GB" smtClean="0"/>
              <a:pPr/>
              <a:t>‹nr.›</a:t>
            </a:fld>
            <a:endParaRPr lang="en-GB"/>
          </a:p>
        </p:txBody>
      </p:sp>
      <p:sp>
        <p:nvSpPr>
          <p:cNvPr id="12" name="Rechthoek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hthoek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nl-NL" smtClean="0"/>
              <a:t>Klik op het pictogram als u een afbeelding wilt toevoegen</a:t>
            </a:r>
            <a:endParaRPr kumimoji="0" lang="en-US" dirty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E0EFB134-2F88-4B5C-9E4F-2C9C2F86CE72}" type="datetimeFigureOut">
              <a:rPr lang="en-GB" smtClean="0"/>
              <a:pPr/>
              <a:t>18/06/2013</a:t>
            </a:fld>
            <a:endParaRPr lang="en-GB"/>
          </a:p>
        </p:txBody>
      </p:sp>
      <p:sp>
        <p:nvSpPr>
          <p:cNvPr id="11" name="Rechthoek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hthoek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8AFF9378-99EE-4067-B94C-18942905E7D0}" type="slidenum">
              <a:rPr lang="en-GB" smtClean="0"/>
              <a:pPr/>
              <a:t>‹nr.›</a:t>
            </a:fld>
            <a:endParaRPr lang="en-GB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hthoek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Rechthoek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nl-NL" smtClean="0"/>
              <a:t>Klik om de modelstijlen te bewerken</a:t>
            </a:r>
          </a:p>
          <a:p>
            <a:pPr lvl="1" eaLnBrk="1" latinLnBrk="0" hangingPunct="1"/>
            <a:r>
              <a:rPr kumimoji="0" lang="nl-NL" smtClean="0"/>
              <a:t>Tweede niveau</a:t>
            </a:r>
          </a:p>
          <a:p>
            <a:pPr lvl="2" eaLnBrk="1" latinLnBrk="0" hangingPunct="1"/>
            <a:r>
              <a:rPr kumimoji="0" lang="nl-NL" smtClean="0"/>
              <a:t>Derde niveau</a:t>
            </a:r>
          </a:p>
          <a:p>
            <a:pPr lvl="3" eaLnBrk="1" latinLnBrk="0" hangingPunct="1"/>
            <a:r>
              <a:rPr kumimoji="0" lang="nl-NL" smtClean="0"/>
              <a:t>Vierde niveau</a:t>
            </a:r>
          </a:p>
          <a:p>
            <a:pPr lvl="4" eaLnBrk="1" latinLnBrk="0" hangingPunct="1"/>
            <a:r>
              <a:rPr kumimoji="0" lang="nl-NL" smtClean="0"/>
              <a:t>Vijfde niveau</a:t>
            </a:r>
            <a:endParaRPr kumimoji="0" lang="en-US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E0EFB134-2F88-4B5C-9E4F-2C9C2F86CE72}" type="datetimeFigureOut">
              <a:rPr lang="en-GB" smtClean="0"/>
              <a:pPr/>
              <a:t>18/06/2013</a:t>
            </a:fld>
            <a:endParaRPr lang="en-GB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en-GB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8AFF9378-99EE-4067-B94C-18942905E7D0}" type="slidenum">
              <a:rPr lang="en-GB" smtClean="0"/>
              <a:pPr/>
              <a:t>‹nr.›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7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11560" y="1772816"/>
            <a:ext cx="7851648" cy="1828800"/>
          </a:xfrm>
        </p:spPr>
        <p:txBody>
          <a:bodyPr>
            <a:normAutofit fontScale="90000"/>
          </a:bodyPr>
          <a:lstStyle/>
          <a:p>
            <a:pPr algn="ctr"/>
            <a:r>
              <a:rPr lang="nl-BE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Validation</a:t>
            </a:r>
            <a:r>
              <a:rPr lang="nl-BE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of a </a:t>
            </a:r>
            <a:r>
              <a:rPr lang="nl-BE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method</a:t>
            </a:r>
            <a:r>
              <a:rPr lang="nl-BE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nl-BE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used</a:t>
            </a:r>
            <a:r>
              <a:rPr lang="nl-BE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nl-BE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for</a:t>
            </a:r>
            <a:r>
              <a:rPr lang="nl-BE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the </a:t>
            </a:r>
            <a:r>
              <a:rPr lang="nl-BE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monitoring</a:t>
            </a:r>
            <a:r>
              <a:rPr lang="nl-BE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of Cadmium and </a:t>
            </a:r>
            <a:r>
              <a:rPr lang="nl-BE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Mercury</a:t>
            </a:r>
            <a:r>
              <a:rPr lang="nl-BE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in different </a:t>
            </a:r>
            <a:r>
              <a:rPr lang="nl-BE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food</a:t>
            </a:r>
            <a:r>
              <a:rPr lang="nl-BE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nl-BE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commodities</a:t>
            </a:r>
            <a:endParaRPr lang="en-GB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539552" y="4437112"/>
            <a:ext cx="7854696" cy="1752600"/>
          </a:xfrm>
        </p:spPr>
        <p:txBody>
          <a:bodyPr/>
          <a:lstStyle/>
          <a:p>
            <a:pPr algn="ctr"/>
            <a:r>
              <a:rPr lang="nl-BE" dirty="0" smtClean="0"/>
              <a:t>Thijme Masschelein</a:t>
            </a:r>
          </a:p>
          <a:p>
            <a:pPr algn="ctr"/>
            <a:r>
              <a:rPr lang="nl-BE" dirty="0" err="1" smtClean="0"/>
              <a:t>Chemiphar</a:t>
            </a:r>
            <a:r>
              <a:rPr lang="nl-BE" dirty="0" smtClean="0"/>
              <a:t> (U) </a:t>
            </a:r>
            <a:r>
              <a:rPr lang="nl-BE" dirty="0" err="1" smtClean="0"/>
              <a:t>ltd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 smtClean="0"/>
              <a:t>Minamata </a:t>
            </a:r>
            <a:r>
              <a:rPr lang="nl-BE" dirty="0" err="1" smtClean="0"/>
              <a:t>bay</a:t>
            </a:r>
            <a:r>
              <a:rPr lang="nl-BE" dirty="0" smtClean="0"/>
              <a:t> disaster</a:t>
            </a:r>
            <a:endParaRPr lang="en-GB" dirty="0"/>
          </a:p>
        </p:txBody>
      </p:sp>
      <p:pic>
        <p:nvPicPr>
          <p:cNvPr id="33794" name="Picture 2" descr="http://t0.gstatic.com/images?q=tbn:ANd9GcTJVO5DkeprKGNGizivSp7eCwwmHRxhH3CVCXwodRgkMIj0_F48aA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80112" y="1844824"/>
            <a:ext cx="2736304" cy="3817313"/>
          </a:xfrm>
          <a:prstGeom prst="rect">
            <a:avLst/>
          </a:prstGeom>
          <a:noFill/>
        </p:spPr>
      </p:pic>
      <p:pic>
        <p:nvPicPr>
          <p:cNvPr id="5" name="Picture 4" descr="http://www.dec.state.ak.us/eh/images/mercury/HgFishCycle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5536" y="1556792"/>
            <a:ext cx="4464496" cy="519096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37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37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 smtClean="0"/>
              <a:t>Content</a:t>
            </a:r>
            <a:endParaRPr lang="en-GB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r>
              <a:rPr lang="nl-BE" dirty="0" err="1" smtClean="0"/>
              <a:t>Objective</a:t>
            </a:r>
            <a:r>
              <a:rPr lang="nl-BE" dirty="0" smtClean="0"/>
              <a:t> of the </a:t>
            </a:r>
            <a:r>
              <a:rPr lang="nl-BE" dirty="0" err="1" smtClean="0"/>
              <a:t>study</a:t>
            </a:r>
            <a:endParaRPr lang="nl-BE" dirty="0" smtClean="0"/>
          </a:p>
          <a:p>
            <a:r>
              <a:rPr lang="nl-BE" dirty="0" err="1" smtClean="0"/>
              <a:t>Food</a:t>
            </a:r>
            <a:r>
              <a:rPr lang="nl-BE" dirty="0" smtClean="0"/>
              <a:t> </a:t>
            </a:r>
            <a:r>
              <a:rPr lang="nl-BE" dirty="0" smtClean="0"/>
              <a:t>samples </a:t>
            </a:r>
            <a:r>
              <a:rPr lang="nl-BE" dirty="0" err="1" smtClean="0"/>
              <a:t>from</a:t>
            </a:r>
            <a:r>
              <a:rPr lang="nl-BE" dirty="0" smtClean="0"/>
              <a:t> </a:t>
            </a:r>
            <a:r>
              <a:rPr lang="nl-BE" dirty="0" err="1" smtClean="0"/>
              <a:t>U</a:t>
            </a:r>
            <a:r>
              <a:rPr lang="nl-BE" dirty="0" err="1" smtClean="0"/>
              <a:t>ganda</a:t>
            </a:r>
            <a:endParaRPr lang="nl-BE" dirty="0" smtClean="0"/>
          </a:p>
          <a:p>
            <a:r>
              <a:rPr lang="nl-BE" dirty="0" smtClean="0"/>
              <a:t>Heavy </a:t>
            </a:r>
            <a:r>
              <a:rPr lang="nl-BE" dirty="0" err="1" smtClean="0"/>
              <a:t>metals</a:t>
            </a:r>
            <a:endParaRPr lang="nl-BE" dirty="0" smtClean="0"/>
          </a:p>
          <a:p>
            <a:r>
              <a:rPr lang="nl-BE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Method</a:t>
            </a:r>
            <a:r>
              <a:rPr lang="nl-BE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of </a:t>
            </a:r>
            <a:r>
              <a:rPr lang="nl-BE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analysis</a:t>
            </a:r>
            <a:endParaRPr lang="nl-BE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r>
              <a:rPr lang="nl-BE" dirty="0" smtClean="0"/>
              <a:t>Parameters</a:t>
            </a:r>
          </a:p>
          <a:p>
            <a:r>
              <a:rPr lang="nl-BE" dirty="0" err="1" smtClean="0"/>
              <a:t>Results</a:t>
            </a:r>
            <a:r>
              <a:rPr lang="nl-BE" dirty="0" smtClean="0"/>
              <a:t> &amp; </a:t>
            </a:r>
            <a:r>
              <a:rPr lang="nl-BE" dirty="0" err="1" smtClean="0"/>
              <a:t>discussion</a:t>
            </a:r>
            <a:endParaRPr lang="nl-BE" dirty="0" smtClean="0"/>
          </a:p>
          <a:p>
            <a:r>
              <a:rPr lang="nl-BE" dirty="0" err="1" smtClean="0"/>
              <a:t>Conclusion</a:t>
            </a:r>
            <a:r>
              <a:rPr lang="nl-BE" dirty="0" smtClean="0"/>
              <a:t> &amp; </a:t>
            </a:r>
            <a:r>
              <a:rPr lang="nl-BE" dirty="0" err="1" smtClean="0"/>
              <a:t>Recommendation</a:t>
            </a:r>
            <a:endParaRPr lang="nl-BE" dirty="0" smtClean="0"/>
          </a:p>
          <a:p>
            <a:endParaRPr lang="nl-BE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 err="1" smtClean="0"/>
              <a:t>Method</a:t>
            </a:r>
            <a:r>
              <a:rPr lang="nl-BE" dirty="0" smtClean="0"/>
              <a:t> of </a:t>
            </a:r>
            <a:r>
              <a:rPr lang="nl-BE" dirty="0" err="1" smtClean="0"/>
              <a:t>analysis</a:t>
            </a:r>
            <a:endParaRPr lang="en-GB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BE" dirty="0" smtClean="0"/>
              <a:t>Sample </a:t>
            </a:r>
            <a:r>
              <a:rPr lang="nl-BE" dirty="0" err="1" smtClean="0"/>
              <a:t>preparation</a:t>
            </a:r>
            <a:endParaRPr lang="nl-BE" dirty="0" smtClean="0"/>
          </a:p>
          <a:p>
            <a:pPr lvl="1"/>
            <a:r>
              <a:rPr lang="nl-BE" dirty="0" err="1" smtClean="0"/>
              <a:t>Microwave</a:t>
            </a:r>
            <a:r>
              <a:rPr lang="nl-BE" dirty="0" smtClean="0"/>
              <a:t> of </a:t>
            </a:r>
            <a:r>
              <a:rPr lang="nl-BE" dirty="0" err="1" smtClean="0"/>
              <a:t>hot-plate</a:t>
            </a:r>
            <a:r>
              <a:rPr lang="nl-BE" dirty="0" smtClean="0"/>
              <a:t> </a:t>
            </a:r>
            <a:r>
              <a:rPr lang="nl-BE" dirty="0" err="1" smtClean="0"/>
              <a:t>digestion</a:t>
            </a:r>
            <a:endParaRPr lang="nl-BE" dirty="0" smtClean="0"/>
          </a:p>
          <a:p>
            <a:pPr lvl="2"/>
            <a:r>
              <a:rPr lang="nl-BE" dirty="0" err="1" smtClean="0"/>
              <a:t>Microwave</a:t>
            </a:r>
            <a:r>
              <a:rPr lang="nl-BE" dirty="0" smtClean="0"/>
              <a:t> </a:t>
            </a:r>
            <a:r>
              <a:rPr lang="nl-BE" dirty="0" err="1" smtClean="0"/>
              <a:t>digestion</a:t>
            </a:r>
            <a:r>
              <a:rPr lang="nl-BE" dirty="0" smtClean="0"/>
              <a:t> : </a:t>
            </a:r>
            <a:r>
              <a:rPr lang="nl-BE" dirty="0" err="1" smtClean="0"/>
              <a:t>Faster</a:t>
            </a:r>
            <a:r>
              <a:rPr lang="nl-BE" dirty="0" smtClean="0"/>
              <a:t> and </a:t>
            </a:r>
            <a:r>
              <a:rPr lang="nl-BE" dirty="0" err="1" smtClean="0"/>
              <a:t>less</a:t>
            </a:r>
            <a:r>
              <a:rPr lang="nl-BE" dirty="0" smtClean="0"/>
              <a:t> </a:t>
            </a:r>
            <a:r>
              <a:rPr lang="nl-BE" dirty="0" err="1" smtClean="0"/>
              <a:t>chance</a:t>
            </a:r>
            <a:r>
              <a:rPr lang="nl-BE" dirty="0" smtClean="0"/>
              <a:t> </a:t>
            </a:r>
            <a:r>
              <a:rPr lang="nl-BE" dirty="0" err="1" smtClean="0"/>
              <a:t>on</a:t>
            </a:r>
            <a:r>
              <a:rPr lang="nl-BE" dirty="0" smtClean="0"/>
              <a:t> </a:t>
            </a:r>
            <a:r>
              <a:rPr lang="nl-BE" dirty="0" err="1" smtClean="0"/>
              <a:t>contamination</a:t>
            </a:r>
            <a:endParaRPr lang="nl-BE" dirty="0" smtClean="0"/>
          </a:p>
          <a:p>
            <a:r>
              <a:rPr lang="nl-BE" dirty="0" err="1" smtClean="0"/>
              <a:t>Method</a:t>
            </a:r>
            <a:r>
              <a:rPr lang="nl-BE" dirty="0" smtClean="0"/>
              <a:t> of </a:t>
            </a:r>
            <a:r>
              <a:rPr lang="nl-BE" dirty="0" err="1" smtClean="0"/>
              <a:t>analysis</a:t>
            </a:r>
            <a:endParaRPr lang="nl-BE" dirty="0" smtClean="0"/>
          </a:p>
          <a:p>
            <a:pPr lvl="1"/>
            <a:r>
              <a:rPr lang="nl-BE" dirty="0" smtClean="0"/>
              <a:t>Cadmium </a:t>
            </a:r>
            <a:r>
              <a:rPr lang="nl-BE" dirty="0" err="1" smtClean="0"/>
              <a:t>by</a:t>
            </a:r>
            <a:r>
              <a:rPr lang="nl-BE" dirty="0" smtClean="0"/>
              <a:t> </a:t>
            </a:r>
            <a:r>
              <a:rPr lang="nl-BE" dirty="0" err="1" smtClean="0"/>
              <a:t>Flame-AAS</a:t>
            </a:r>
            <a:endParaRPr lang="nl-BE" dirty="0" smtClean="0"/>
          </a:p>
          <a:p>
            <a:pPr lvl="1"/>
            <a:r>
              <a:rPr lang="nl-BE" dirty="0" err="1" smtClean="0"/>
              <a:t>Mercury</a:t>
            </a:r>
            <a:r>
              <a:rPr lang="nl-BE" dirty="0" smtClean="0"/>
              <a:t> </a:t>
            </a:r>
            <a:r>
              <a:rPr lang="nl-BE" dirty="0" err="1" smtClean="0"/>
              <a:t>by</a:t>
            </a:r>
            <a:r>
              <a:rPr lang="nl-BE" dirty="0" smtClean="0"/>
              <a:t> FIMS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 smtClean="0"/>
              <a:t>Content</a:t>
            </a:r>
            <a:endParaRPr lang="en-GB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r>
              <a:rPr lang="nl-BE" dirty="0" err="1" smtClean="0"/>
              <a:t>Objective</a:t>
            </a:r>
            <a:r>
              <a:rPr lang="nl-BE" dirty="0" smtClean="0"/>
              <a:t> of the </a:t>
            </a:r>
            <a:r>
              <a:rPr lang="nl-BE" dirty="0" err="1" smtClean="0"/>
              <a:t>study</a:t>
            </a:r>
            <a:endParaRPr lang="nl-BE" dirty="0" smtClean="0"/>
          </a:p>
          <a:p>
            <a:r>
              <a:rPr lang="nl-BE" dirty="0" err="1" smtClean="0"/>
              <a:t>Food</a:t>
            </a:r>
            <a:r>
              <a:rPr lang="nl-BE" dirty="0" smtClean="0"/>
              <a:t> </a:t>
            </a:r>
            <a:r>
              <a:rPr lang="nl-BE" dirty="0" smtClean="0"/>
              <a:t>samples </a:t>
            </a:r>
            <a:r>
              <a:rPr lang="nl-BE" dirty="0" err="1" smtClean="0"/>
              <a:t>from</a:t>
            </a:r>
            <a:r>
              <a:rPr lang="nl-BE" dirty="0" smtClean="0"/>
              <a:t> </a:t>
            </a:r>
            <a:r>
              <a:rPr lang="nl-BE" dirty="0" err="1" smtClean="0"/>
              <a:t>Uganda</a:t>
            </a:r>
            <a:endParaRPr lang="nl-BE" dirty="0" smtClean="0"/>
          </a:p>
          <a:p>
            <a:r>
              <a:rPr lang="nl-BE" dirty="0" smtClean="0"/>
              <a:t>Heavy </a:t>
            </a:r>
            <a:r>
              <a:rPr lang="nl-BE" dirty="0" err="1" smtClean="0"/>
              <a:t>metals</a:t>
            </a:r>
            <a:endParaRPr lang="nl-BE" dirty="0" smtClean="0"/>
          </a:p>
          <a:p>
            <a:r>
              <a:rPr lang="nl-BE" dirty="0" err="1" smtClean="0"/>
              <a:t>Method</a:t>
            </a:r>
            <a:r>
              <a:rPr lang="nl-BE" dirty="0" smtClean="0"/>
              <a:t> of </a:t>
            </a:r>
            <a:r>
              <a:rPr lang="nl-BE" dirty="0" err="1" smtClean="0"/>
              <a:t>Analysis</a:t>
            </a:r>
            <a:endParaRPr lang="nl-BE" dirty="0" smtClean="0"/>
          </a:p>
          <a:p>
            <a:r>
              <a:rPr lang="nl-BE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Parameters</a:t>
            </a:r>
          </a:p>
          <a:p>
            <a:r>
              <a:rPr lang="nl-BE" dirty="0" err="1" smtClean="0"/>
              <a:t>Results</a:t>
            </a:r>
            <a:r>
              <a:rPr lang="nl-BE" dirty="0" smtClean="0"/>
              <a:t> &amp; </a:t>
            </a:r>
            <a:r>
              <a:rPr lang="nl-BE" dirty="0" err="1" smtClean="0"/>
              <a:t>discussion</a:t>
            </a:r>
            <a:endParaRPr lang="nl-BE" dirty="0" smtClean="0"/>
          </a:p>
          <a:p>
            <a:r>
              <a:rPr lang="nl-BE" dirty="0" err="1" smtClean="0"/>
              <a:t>Conclusion</a:t>
            </a:r>
            <a:r>
              <a:rPr lang="nl-BE" dirty="0" smtClean="0"/>
              <a:t> &amp; </a:t>
            </a:r>
            <a:r>
              <a:rPr lang="nl-BE" dirty="0" err="1" smtClean="0"/>
              <a:t>Recommendation</a:t>
            </a:r>
            <a:endParaRPr lang="nl-BE" dirty="0" smtClean="0"/>
          </a:p>
          <a:p>
            <a:endParaRPr lang="nl-BE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 err="1" smtClean="0"/>
              <a:t>Validation</a:t>
            </a:r>
            <a:r>
              <a:rPr lang="nl-BE" dirty="0" smtClean="0"/>
              <a:t> parameters</a:t>
            </a:r>
            <a:endParaRPr lang="en-GB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nl-BE" dirty="0" err="1" smtClean="0"/>
              <a:t>Detection</a:t>
            </a:r>
            <a:r>
              <a:rPr lang="nl-BE" dirty="0" smtClean="0"/>
              <a:t> limit</a:t>
            </a:r>
          </a:p>
          <a:p>
            <a:pPr lvl="1"/>
            <a:r>
              <a:rPr lang="nl-BE" dirty="0" smtClean="0"/>
              <a:t>LOD</a:t>
            </a:r>
          </a:p>
          <a:p>
            <a:pPr lvl="1"/>
            <a:r>
              <a:rPr lang="nl-BE" dirty="0" smtClean="0"/>
              <a:t>LOQ</a:t>
            </a:r>
          </a:p>
          <a:p>
            <a:r>
              <a:rPr lang="nl-BE" dirty="0" err="1" smtClean="0"/>
              <a:t>Linear</a:t>
            </a:r>
            <a:r>
              <a:rPr lang="nl-BE" dirty="0" smtClean="0"/>
              <a:t> range</a:t>
            </a:r>
          </a:p>
          <a:p>
            <a:pPr lvl="1"/>
            <a:r>
              <a:rPr lang="nl-BE" dirty="0" smtClean="0"/>
              <a:t>Respons factor</a:t>
            </a:r>
          </a:p>
          <a:p>
            <a:r>
              <a:rPr lang="nl-BE" dirty="0" err="1" smtClean="0"/>
              <a:t>Precision</a:t>
            </a:r>
            <a:endParaRPr lang="nl-BE" dirty="0" smtClean="0"/>
          </a:p>
          <a:p>
            <a:pPr lvl="1"/>
            <a:r>
              <a:rPr lang="nl-BE" dirty="0" err="1" smtClean="0"/>
              <a:t>Repeatability</a:t>
            </a:r>
            <a:endParaRPr lang="nl-BE" dirty="0" smtClean="0"/>
          </a:p>
          <a:p>
            <a:pPr lvl="1"/>
            <a:r>
              <a:rPr lang="nl-BE" dirty="0" err="1" smtClean="0"/>
              <a:t>Reproducibility</a:t>
            </a:r>
            <a:endParaRPr lang="nl-BE" dirty="0" smtClean="0"/>
          </a:p>
          <a:p>
            <a:r>
              <a:rPr lang="nl-BE" dirty="0" err="1" smtClean="0"/>
              <a:t>Trueness</a:t>
            </a:r>
            <a:endParaRPr lang="nl-BE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8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1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 smtClean="0"/>
              <a:t>Content</a:t>
            </a:r>
            <a:endParaRPr lang="en-GB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r>
              <a:rPr lang="nl-BE" dirty="0" err="1" smtClean="0"/>
              <a:t>Objective</a:t>
            </a:r>
            <a:r>
              <a:rPr lang="nl-BE" dirty="0" smtClean="0"/>
              <a:t> of the </a:t>
            </a:r>
            <a:r>
              <a:rPr lang="nl-BE" dirty="0" err="1" smtClean="0"/>
              <a:t>study</a:t>
            </a:r>
            <a:endParaRPr lang="nl-BE" dirty="0" smtClean="0"/>
          </a:p>
          <a:p>
            <a:r>
              <a:rPr lang="nl-BE" dirty="0" err="1" smtClean="0"/>
              <a:t>Food</a:t>
            </a:r>
            <a:r>
              <a:rPr lang="nl-BE" dirty="0" smtClean="0"/>
              <a:t> </a:t>
            </a:r>
            <a:r>
              <a:rPr lang="nl-BE" dirty="0" smtClean="0"/>
              <a:t>samples </a:t>
            </a:r>
            <a:r>
              <a:rPr lang="nl-BE" dirty="0" err="1" smtClean="0"/>
              <a:t>from</a:t>
            </a:r>
            <a:r>
              <a:rPr lang="nl-BE" dirty="0" smtClean="0"/>
              <a:t> </a:t>
            </a:r>
            <a:r>
              <a:rPr lang="nl-BE" dirty="0" err="1" smtClean="0"/>
              <a:t>Uganda</a:t>
            </a:r>
            <a:endParaRPr lang="nl-BE" dirty="0" smtClean="0"/>
          </a:p>
          <a:p>
            <a:r>
              <a:rPr lang="nl-BE" dirty="0" smtClean="0"/>
              <a:t>Heavy </a:t>
            </a:r>
            <a:r>
              <a:rPr lang="nl-BE" dirty="0" err="1" smtClean="0"/>
              <a:t>metals</a:t>
            </a:r>
            <a:endParaRPr lang="nl-BE" dirty="0" smtClean="0"/>
          </a:p>
          <a:p>
            <a:r>
              <a:rPr lang="nl-BE" dirty="0" err="1" smtClean="0"/>
              <a:t>Method</a:t>
            </a:r>
            <a:r>
              <a:rPr lang="nl-BE" dirty="0" smtClean="0"/>
              <a:t> of </a:t>
            </a:r>
            <a:r>
              <a:rPr lang="nl-BE" dirty="0" err="1" smtClean="0"/>
              <a:t>analysis</a:t>
            </a:r>
            <a:endParaRPr lang="nl-BE" dirty="0" smtClean="0"/>
          </a:p>
          <a:p>
            <a:r>
              <a:rPr lang="nl-BE" dirty="0" smtClean="0"/>
              <a:t>Parameters</a:t>
            </a:r>
          </a:p>
          <a:p>
            <a:r>
              <a:rPr lang="nl-BE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Results</a:t>
            </a:r>
            <a:r>
              <a:rPr lang="nl-BE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&amp; </a:t>
            </a:r>
            <a:r>
              <a:rPr lang="nl-BE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discussion</a:t>
            </a:r>
            <a:endParaRPr lang="nl-BE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r>
              <a:rPr lang="nl-BE" dirty="0" err="1" smtClean="0"/>
              <a:t>Conclusion</a:t>
            </a:r>
            <a:r>
              <a:rPr lang="nl-BE" dirty="0" smtClean="0"/>
              <a:t> &amp; </a:t>
            </a:r>
            <a:r>
              <a:rPr lang="nl-BE" dirty="0" err="1" smtClean="0"/>
              <a:t>Recommendation</a:t>
            </a:r>
            <a:endParaRPr lang="nl-BE" dirty="0" smtClean="0"/>
          </a:p>
          <a:p>
            <a:endParaRPr lang="nl-BE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BE" dirty="0" err="1" smtClean="0"/>
              <a:t>Result</a:t>
            </a:r>
            <a:r>
              <a:rPr lang="nl-BE" dirty="0" smtClean="0"/>
              <a:t> Cd + Spike</a:t>
            </a:r>
            <a:endParaRPr lang="en-GB" dirty="0"/>
          </a:p>
        </p:txBody>
      </p:sp>
      <p:sp>
        <p:nvSpPr>
          <p:cNvPr id="5" name="Tekstvak 4"/>
          <p:cNvSpPr txBox="1"/>
          <p:nvPr/>
        </p:nvSpPr>
        <p:spPr>
          <a:xfrm>
            <a:off x="467544" y="4221088"/>
            <a:ext cx="80648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Clr>
                <a:schemeClr val="accent1"/>
              </a:buClr>
            </a:pPr>
            <a:r>
              <a:rPr lang="nl-BE" sz="3200" dirty="0" smtClean="0"/>
              <a:t> </a:t>
            </a:r>
            <a:endParaRPr lang="en-GB" sz="3200" dirty="0"/>
          </a:p>
        </p:txBody>
      </p:sp>
      <p:sp>
        <p:nvSpPr>
          <p:cNvPr id="6" name="Tijdelijke aanduiding voor inhoud 5"/>
          <p:cNvSpPr>
            <a:spLocks noGrp="1"/>
          </p:cNvSpPr>
          <p:nvPr>
            <p:ph idx="1"/>
          </p:nvPr>
        </p:nvSpPr>
        <p:spPr>
          <a:xfrm>
            <a:off x="457200" y="4149080"/>
            <a:ext cx="8229600" cy="2251720"/>
          </a:xfrm>
        </p:spPr>
        <p:txBody>
          <a:bodyPr/>
          <a:lstStyle/>
          <a:p>
            <a:r>
              <a:rPr lang="nl-BE" dirty="0" smtClean="0"/>
              <a:t>Samples are negative on Cd</a:t>
            </a:r>
          </a:p>
          <a:p>
            <a:r>
              <a:rPr lang="nl-BE" dirty="0" smtClean="0"/>
              <a:t>Spike</a:t>
            </a:r>
          </a:p>
          <a:p>
            <a:pPr lvl="1"/>
            <a:r>
              <a:rPr lang="nl-BE" dirty="0" smtClean="0"/>
              <a:t>Wet sample </a:t>
            </a:r>
            <a:r>
              <a:rPr lang="nl-BE" dirty="0" smtClean="0">
                <a:sym typeface="Wingdings" pitchFamily="2" charset="2"/>
              </a:rPr>
              <a:t> 25 mg/kg</a:t>
            </a:r>
          </a:p>
          <a:p>
            <a:pPr lvl="1"/>
            <a:r>
              <a:rPr lang="nl-BE" dirty="0" smtClean="0">
                <a:sym typeface="Wingdings" pitchFamily="2" charset="2"/>
              </a:rPr>
              <a:t>Dry Sample  50 mg/kg</a:t>
            </a:r>
            <a:endParaRPr lang="en-GB" dirty="0"/>
          </a:p>
        </p:txBody>
      </p:sp>
      <p:graphicFrame>
        <p:nvGraphicFramePr>
          <p:cNvPr id="7" name="Tijdelijke aanduiding voor inhoud 3"/>
          <p:cNvGraphicFramePr>
            <a:graphicFrameLocks/>
          </p:cNvGraphicFramePr>
          <p:nvPr/>
        </p:nvGraphicFramePr>
        <p:xfrm>
          <a:off x="395536" y="1700808"/>
          <a:ext cx="8229600" cy="2199640"/>
        </p:xfrm>
        <a:graphic>
          <a:graphicData uri="http://schemas.openxmlformats.org/drawingml/2006/table">
            <a:tbl>
              <a:tblPr firstRow="1" bandRow="1">
                <a:tableStyleId>{638B1855-1B75-4FBE-930C-398BA8C253C6}</a:tableStyleId>
              </a:tblPr>
              <a:tblGrid>
                <a:gridCol w="4114800"/>
                <a:gridCol w="4114800"/>
              </a:tblGrid>
              <a:tr h="370840">
                <a:tc>
                  <a:txBody>
                    <a:bodyPr/>
                    <a:lstStyle/>
                    <a:p>
                      <a:r>
                        <a:rPr lang="nl-BE" dirty="0" smtClean="0"/>
                        <a:t>Sample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BE" dirty="0" err="1" smtClean="0"/>
                        <a:t>Value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nl-BE" sz="2400" b="1" dirty="0" smtClean="0"/>
                        <a:t>Fish</a:t>
                      </a:r>
                      <a:endParaRPr lang="en-GB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 smtClean="0"/>
                        <a:t>&lt; 0,01 mg/kg</a:t>
                      </a:r>
                      <a:endParaRPr lang="en-GB" sz="24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nl-BE" sz="2400" b="1" dirty="0" err="1" smtClean="0"/>
                        <a:t>Coffee</a:t>
                      </a:r>
                      <a:endParaRPr lang="en-GB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 smtClean="0"/>
                        <a:t>&lt; 0,02</a:t>
                      </a:r>
                      <a:r>
                        <a:rPr lang="en-GB" sz="2400" b="1" baseline="0" dirty="0" smtClean="0"/>
                        <a:t> mg/kg</a:t>
                      </a:r>
                      <a:endParaRPr lang="en-GB" sz="2400" b="1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nl-BE" sz="2400" b="1" dirty="0" err="1" smtClean="0"/>
                        <a:t>Cocoa</a:t>
                      </a:r>
                      <a:endParaRPr lang="en-GB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2400" b="1" dirty="0" smtClean="0"/>
                        <a:t>&lt; 0,02 mg/kg</a:t>
                      </a:r>
                      <a:endParaRPr lang="en-GB" sz="2400" b="1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nl-BE" sz="2400" b="1" dirty="0" smtClean="0"/>
                        <a:t>Unimix®</a:t>
                      </a:r>
                      <a:endParaRPr lang="en-GB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2400" b="1" dirty="0" smtClean="0"/>
                        <a:t>&lt; 0,02 mg/kg</a:t>
                      </a:r>
                      <a:endParaRPr lang="en-GB" sz="2400" b="1" dirty="0"/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2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6" dur="2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9" dur="20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 err="1" smtClean="0"/>
              <a:t>Detectionlimit</a:t>
            </a:r>
            <a:r>
              <a:rPr lang="nl-BE" dirty="0" smtClean="0"/>
              <a:t> F-AAS</a:t>
            </a:r>
            <a:endParaRPr lang="en-GB" dirty="0"/>
          </a:p>
        </p:txBody>
      </p:sp>
      <p:graphicFrame>
        <p:nvGraphicFramePr>
          <p:cNvPr id="4" name="Tabel 3"/>
          <p:cNvGraphicFramePr>
            <a:graphicFrameLocks noGrp="1"/>
          </p:cNvGraphicFramePr>
          <p:nvPr/>
        </p:nvGraphicFramePr>
        <p:xfrm>
          <a:off x="2411760" y="4869160"/>
          <a:ext cx="4757375" cy="1601336"/>
        </p:xfrm>
        <a:graphic>
          <a:graphicData uri="http://schemas.openxmlformats.org/drawingml/2006/table">
            <a:tbl>
              <a:tblPr>
                <a:tableStyleId>{3C2FFA5D-87B4-456A-9821-1D502468CF0F}</a:tableStyleId>
              </a:tblPr>
              <a:tblGrid>
                <a:gridCol w="2350758"/>
                <a:gridCol w="2406617"/>
              </a:tblGrid>
              <a:tr h="504056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540385" algn="l"/>
                        </a:tabLst>
                      </a:pPr>
                      <a:r>
                        <a:rPr lang="en-GB" sz="1800" dirty="0"/>
                        <a:t>R²</a:t>
                      </a:r>
                      <a:endParaRPr lang="nl-NL" sz="1800" dirty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540385" algn="l"/>
                        </a:tabLst>
                      </a:pPr>
                      <a:r>
                        <a:rPr lang="en-GB" sz="1800"/>
                        <a:t>0,9986</a:t>
                      </a:r>
                      <a:endParaRPr lang="nl-NL" sz="18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504056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540385" algn="l"/>
                        </a:tabLst>
                      </a:pPr>
                      <a:r>
                        <a:rPr lang="en-GB" sz="1800"/>
                        <a:t>LOD</a:t>
                      </a:r>
                      <a:endParaRPr lang="nl-NL" sz="18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dirty="0" smtClean="0"/>
                        <a:t>0,023 mg/kg</a:t>
                      </a:r>
                      <a:endParaRPr lang="nl-NL" sz="1800" dirty="0" smtClean="0">
                        <a:latin typeface="Arial"/>
                        <a:ea typeface="Times New Roman"/>
                        <a:cs typeface="Times New Roman"/>
                      </a:endParaRPr>
                    </a:p>
                    <a:p>
                      <a:pPr algn="ctr"/>
                      <a:endParaRPr lang="nl-NL" dirty="0"/>
                    </a:p>
                  </a:txBody>
                  <a:tcPr marL="68580" marR="68580" marT="0" marB="0"/>
                </a:tc>
              </a:tr>
              <a:tr h="504056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540385" algn="l"/>
                        </a:tabLst>
                      </a:pPr>
                      <a:r>
                        <a:rPr lang="en-GB" sz="1800" dirty="0"/>
                        <a:t>LOQ</a:t>
                      </a:r>
                      <a:endParaRPr lang="nl-NL" sz="1800" dirty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dirty="0" smtClean="0"/>
                        <a:t>0,05 mg/kg</a:t>
                      </a:r>
                      <a:endParaRPr lang="nl-NL" sz="1800" dirty="0" smtClean="0">
                        <a:latin typeface="Arial"/>
                        <a:ea typeface="Times New Roman"/>
                        <a:cs typeface="Times New Roman"/>
                      </a:endParaRPr>
                    </a:p>
                    <a:p>
                      <a:pPr algn="ctr"/>
                      <a:endParaRPr lang="nl-NL" dirty="0"/>
                    </a:p>
                  </a:txBody>
                  <a:tcPr marL="68580" marR="68580" marT="0" marB="0"/>
                </a:tc>
              </a:tr>
            </a:tbl>
          </a:graphicData>
        </a:graphic>
      </p:graphicFrame>
      <p:graphicFrame>
        <p:nvGraphicFramePr>
          <p:cNvPr id="5" name="Grafiek 4"/>
          <p:cNvGraphicFramePr/>
          <p:nvPr/>
        </p:nvGraphicFramePr>
        <p:xfrm>
          <a:off x="611560" y="1556792"/>
          <a:ext cx="7560840" cy="30963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 err="1" smtClean="0"/>
              <a:t>Linear</a:t>
            </a:r>
            <a:r>
              <a:rPr lang="nl-BE" dirty="0" smtClean="0"/>
              <a:t> range F-AAS</a:t>
            </a:r>
            <a:endParaRPr lang="en-GB" dirty="0"/>
          </a:p>
        </p:txBody>
      </p:sp>
      <p:graphicFrame>
        <p:nvGraphicFramePr>
          <p:cNvPr id="4" name="Tijdelijke aanduiding voor inhoud 3"/>
          <p:cNvGraphicFramePr>
            <a:graphicFrameLocks noGrp="1"/>
          </p:cNvGraphicFramePr>
          <p:nvPr>
            <p:ph idx="1"/>
          </p:nvPr>
        </p:nvGraphicFramePr>
        <p:xfrm>
          <a:off x="1" y="1556791"/>
          <a:ext cx="9144000" cy="3718560"/>
        </p:xfrm>
        <a:graphic>
          <a:graphicData uri="http://schemas.openxmlformats.org/drawingml/2006/table">
            <a:tbl>
              <a:tblPr firstRow="1" bandRow="1">
                <a:tableStyleId>{912C8C85-51F0-491E-9774-3900AFEF0FD7}</a:tableStyleId>
              </a:tblPr>
              <a:tblGrid>
                <a:gridCol w="3048000"/>
                <a:gridCol w="3048000"/>
                <a:gridCol w="3048000"/>
              </a:tblGrid>
              <a:tr h="357557">
                <a:tc>
                  <a:txBody>
                    <a:bodyPr/>
                    <a:lstStyle/>
                    <a:p>
                      <a:r>
                        <a:rPr lang="nl-BE" dirty="0" err="1" smtClean="0"/>
                        <a:t>Concentration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BE" dirty="0" smtClean="0"/>
                        <a:t>Respons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BE" dirty="0" smtClean="0"/>
                        <a:t>Respons factor</a:t>
                      </a:r>
                      <a:endParaRPr lang="en-GB" dirty="0"/>
                    </a:p>
                  </a:txBody>
                  <a:tcPr/>
                </a:tc>
              </a:tr>
              <a:tr h="387354">
                <a:tc>
                  <a:txBody>
                    <a:bodyPr/>
                    <a:lstStyle/>
                    <a:p>
                      <a:pPr algn="ctr"/>
                      <a:r>
                        <a:rPr lang="nl-BE" sz="2000" dirty="0" smtClean="0"/>
                        <a:t>0</a:t>
                      </a:r>
                      <a:endParaRPr lang="en-GB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2000" dirty="0" smtClean="0"/>
                        <a:t>0</a:t>
                      </a:r>
                      <a:endParaRPr lang="en-GB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2000" dirty="0" smtClean="0"/>
                        <a:t>0</a:t>
                      </a:r>
                      <a:endParaRPr lang="en-GB" sz="2000" dirty="0"/>
                    </a:p>
                  </a:txBody>
                  <a:tcPr/>
                </a:tc>
              </a:tr>
              <a:tr h="387354">
                <a:tc>
                  <a:txBody>
                    <a:bodyPr/>
                    <a:lstStyle/>
                    <a:p>
                      <a:pPr algn="ctr"/>
                      <a:r>
                        <a:rPr lang="nl-BE" sz="2000" dirty="0" smtClean="0"/>
                        <a:t>0,1 ppm</a:t>
                      </a:r>
                      <a:endParaRPr lang="en-GB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2000" dirty="0" smtClean="0"/>
                        <a:t>0,019</a:t>
                      </a:r>
                      <a:endParaRPr lang="en-GB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2000" dirty="0" smtClean="0"/>
                        <a:t>0,1900</a:t>
                      </a:r>
                      <a:endParaRPr lang="en-GB" sz="2000" dirty="0"/>
                    </a:p>
                  </a:txBody>
                  <a:tcPr/>
                </a:tc>
              </a:tr>
              <a:tr h="387354">
                <a:tc>
                  <a:txBody>
                    <a:bodyPr/>
                    <a:lstStyle/>
                    <a:p>
                      <a:pPr algn="ctr"/>
                      <a:r>
                        <a:rPr lang="nl-BE" sz="2000" dirty="0" smtClean="0"/>
                        <a:t>0,2 ppm</a:t>
                      </a:r>
                      <a:endParaRPr lang="en-GB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2000" dirty="0" smtClean="0"/>
                        <a:t>0,037</a:t>
                      </a:r>
                      <a:endParaRPr lang="en-GB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2400" b="1" u="heavy" baseline="0" dirty="0" smtClean="0">
                          <a:solidFill>
                            <a:sysClr val="windowText" lastClr="000000"/>
                          </a:solidFill>
                          <a:uFill>
                            <a:solidFill>
                              <a:srgbClr val="00642D"/>
                            </a:solidFill>
                          </a:uFill>
                        </a:rPr>
                        <a:t>0,1850</a:t>
                      </a:r>
                      <a:endParaRPr lang="en-GB" sz="2400" b="1" u="heavy" baseline="0" dirty="0">
                        <a:solidFill>
                          <a:sysClr val="windowText" lastClr="000000"/>
                        </a:solidFill>
                        <a:uFill>
                          <a:solidFill>
                            <a:srgbClr val="00642D"/>
                          </a:solidFill>
                        </a:uFill>
                      </a:endParaRPr>
                    </a:p>
                  </a:txBody>
                  <a:tcPr>
                    <a:solidFill>
                      <a:srgbClr val="66FF33"/>
                    </a:solidFill>
                  </a:tcPr>
                </a:tc>
              </a:tr>
              <a:tr h="387354">
                <a:tc>
                  <a:txBody>
                    <a:bodyPr/>
                    <a:lstStyle/>
                    <a:p>
                      <a:pPr algn="ctr"/>
                      <a:r>
                        <a:rPr lang="nl-BE" sz="2000" dirty="0" smtClean="0"/>
                        <a:t>0,3 ppm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2000" dirty="0" smtClean="0"/>
                        <a:t>0,055</a:t>
                      </a:r>
                      <a:endParaRPr lang="en-GB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2400" b="1" u="heavy" baseline="0" dirty="0" smtClean="0">
                          <a:solidFill>
                            <a:sysClr val="windowText" lastClr="000000"/>
                          </a:solidFill>
                          <a:uFill>
                            <a:solidFill>
                              <a:srgbClr val="00642D"/>
                            </a:solidFill>
                          </a:uFill>
                        </a:rPr>
                        <a:t>0,1833</a:t>
                      </a:r>
                      <a:endParaRPr lang="en-GB" sz="2400" b="1" u="heavy" baseline="0" dirty="0">
                        <a:solidFill>
                          <a:sysClr val="windowText" lastClr="000000"/>
                        </a:solidFill>
                        <a:uFill>
                          <a:solidFill>
                            <a:srgbClr val="00642D"/>
                          </a:solidFill>
                        </a:uFill>
                      </a:endParaRPr>
                    </a:p>
                  </a:txBody>
                  <a:tcPr>
                    <a:solidFill>
                      <a:srgbClr val="66FF33"/>
                    </a:solidFill>
                  </a:tcPr>
                </a:tc>
              </a:tr>
              <a:tr h="387354">
                <a:tc>
                  <a:txBody>
                    <a:bodyPr/>
                    <a:lstStyle/>
                    <a:p>
                      <a:pPr algn="ctr"/>
                      <a:r>
                        <a:rPr lang="nl-BE" sz="2000" dirty="0" smtClean="0"/>
                        <a:t>0,4 ppm </a:t>
                      </a:r>
                      <a:endParaRPr lang="en-GB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2000" dirty="0" smtClean="0"/>
                        <a:t>0,072</a:t>
                      </a:r>
                      <a:endParaRPr lang="en-GB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2400" b="1" u="heavy" baseline="0" dirty="0" smtClean="0">
                          <a:solidFill>
                            <a:sysClr val="windowText" lastClr="000000"/>
                          </a:solidFill>
                          <a:uFill>
                            <a:solidFill>
                              <a:srgbClr val="00642D"/>
                            </a:solidFill>
                          </a:uFill>
                        </a:rPr>
                        <a:t>0,1800</a:t>
                      </a:r>
                      <a:endParaRPr lang="en-GB" sz="2400" b="1" u="heavy" baseline="0" dirty="0">
                        <a:solidFill>
                          <a:sysClr val="windowText" lastClr="000000"/>
                        </a:solidFill>
                        <a:uFill>
                          <a:solidFill>
                            <a:srgbClr val="00642D"/>
                          </a:solidFill>
                        </a:uFill>
                      </a:endParaRPr>
                    </a:p>
                  </a:txBody>
                  <a:tcPr>
                    <a:solidFill>
                      <a:srgbClr val="66FF33"/>
                    </a:solidFill>
                  </a:tcPr>
                </a:tc>
              </a:tr>
              <a:tr h="387354">
                <a:tc>
                  <a:txBody>
                    <a:bodyPr/>
                    <a:lstStyle/>
                    <a:p>
                      <a:pPr algn="ctr"/>
                      <a:r>
                        <a:rPr lang="nl-BE" sz="2000" dirty="0" smtClean="0"/>
                        <a:t>0,5 ppm</a:t>
                      </a:r>
                      <a:endParaRPr lang="en-GB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2000" dirty="0" smtClean="0"/>
                        <a:t>0,087</a:t>
                      </a:r>
                      <a:endParaRPr lang="en-GB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2000" dirty="0" smtClean="0"/>
                        <a:t>0,1740</a:t>
                      </a:r>
                      <a:endParaRPr lang="en-GB" sz="2000" dirty="0"/>
                    </a:p>
                  </a:txBody>
                  <a:tcPr/>
                </a:tc>
              </a:tr>
              <a:tr h="387354">
                <a:tc>
                  <a:txBody>
                    <a:bodyPr/>
                    <a:lstStyle/>
                    <a:p>
                      <a:pPr algn="ctr"/>
                      <a:r>
                        <a:rPr lang="nl-BE" sz="2000" dirty="0" smtClean="0"/>
                        <a:t>0,9 ppm</a:t>
                      </a:r>
                      <a:endParaRPr lang="en-GB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2000" dirty="0" smtClean="0"/>
                        <a:t>0,131</a:t>
                      </a:r>
                      <a:endParaRPr lang="en-GB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2000" dirty="0" smtClean="0"/>
                        <a:t>0,1456</a:t>
                      </a:r>
                      <a:endParaRPr lang="en-GB" sz="2000" dirty="0"/>
                    </a:p>
                  </a:txBody>
                  <a:tcPr/>
                </a:tc>
              </a:tr>
              <a:tr h="387354">
                <a:tc>
                  <a:txBody>
                    <a:bodyPr/>
                    <a:lstStyle/>
                    <a:p>
                      <a:pPr algn="ctr"/>
                      <a:r>
                        <a:rPr lang="nl-BE" sz="2000" dirty="0" smtClean="0"/>
                        <a:t>1 ppm</a:t>
                      </a:r>
                      <a:endParaRPr lang="en-GB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2000" dirty="0" smtClean="0"/>
                        <a:t>0,147</a:t>
                      </a:r>
                      <a:endParaRPr lang="en-GB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2000" dirty="0" smtClean="0"/>
                        <a:t>0,1470</a:t>
                      </a:r>
                      <a:endParaRPr lang="en-GB" sz="20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8" name="Tijdelijke aanduiding voor inhoud 5"/>
          <p:cNvSpPr txBox="1">
            <a:spLocks/>
          </p:cNvSpPr>
          <p:nvPr/>
        </p:nvSpPr>
        <p:spPr>
          <a:xfrm>
            <a:off x="457200" y="5157192"/>
            <a:ext cx="8229600" cy="1700808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/>
          <a:p>
            <a:pPr marL="896112" lvl="1" indent="-320040">
              <a:buClr>
                <a:schemeClr val="accent1"/>
              </a:buClr>
              <a:buSzPct val="80000"/>
            </a:pPr>
            <a:endParaRPr lang="nl-BE" b="1" dirty="0" smtClean="0"/>
          </a:p>
          <a:p>
            <a:pPr marL="896112" lvl="1" indent="-320040">
              <a:buClr>
                <a:schemeClr val="accent1"/>
              </a:buClr>
              <a:buSzPct val="80000"/>
            </a:pPr>
            <a:r>
              <a:rPr lang="nl-BE" b="1" dirty="0" smtClean="0"/>
              <a:t>RF : Respons/</a:t>
            </a:r>
            <a:r>
              <a:rPr lang="nl-BE" b="1" dirty="0" err="1" smtClean="0"/>
              <a:t>concentration</a:t>
            </a:r>
            <a:endParaRPr lang="nl-BE" b="1" dirty="0" smtClean="0"/>
          </a:p>
          <a:p>
            <a:pPr marL="896112" lvl="1" indent="-320040">
              <a:buClr>
                <a:schemeClr val="accent1"/>
              </a:buClr>
              <a:buSzPct val="80000"/>
            </a:pPr>
            <a:endParaRPr kumimoji="0" lang="nl-BE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896112" lvl="1" indent="-320040">
              <a:buClr>
                <a:schemeClr val="accent1"/>
              </a:buClr>
              <a:buSzPct val="80000"/>
            </a:pPr>
            <a:r>
              <a:rPr lang="nl-BE" b="1" dirty="0" err="1" smtClean="0"/>
              <a:t>Mean</a:t>
            </a:r>
            <a:r>
              <a:rPr lang="nl-BE" b="1" dirty="0" smtClean="0"/>
              <a:t> </a:t>
            </a:r>
            <a:r>
              <a:rPr lang="nl-BE" b="1" dirty="0" err="1" smtClean="0"/>
              <a:t>value</a:t>
            </a:r>
            <a:r>
              <a:rPr lang="nl-BE" b="1" dirty="0" smtClean="0"/>
              <a:t> of RF </a:t>
            </a:r>
            <a:r>
              <a:rPr lang="nl-BE" b="1" dirty="0" smtClean="0">
                <a:sym typeface="Wingdings" pitchFamily="2" charset="2"/>
              </a:rPr>
              <a:t> </a:t>
            </a:r>
            <a:r>
              <a:rPr lang="nl-BE" b="1" dirty="0" err="1" smtClean="0">
                <a:sym typeface="Wingdings" pitchFamily="2" charset="2"/>
              </a:rPr>
              <a:t>linear</a:t>
            </a:r>
            <a:r>
              <a:rPr lang="nl-BE" b="1" dirty="0" smtClean="0">
                <a:sym typeface="Wingdings" pitchFamily="2" charset="2"/>
              </a:rPr>
              <a:t> range </a:t>
            </a:r>
            <a:r>
              <a:rPr lang="nl-BE" b="1" dirty="0" err="1" smtClean="0">
                <a:sym typeface="Wingdings" pitchFamily="2" charset="2"/>
              </a:rPr>
              <a:t>between</a:t>
            </a:r>
            <a:r>
              <a:rPr lang="nl-BE" b="1" dirty="0" smtClean="0">
                <a:sym typeface="Wingdings" pitchFamily="2" charset="2"/>
              </a:rPr>
              <a:t> 95% and 105% of </a:t>
            </a:r>
            <a:r>
              <a:rPr lang="nl-BE" b="1" dirty="0" err="1" smtClean="0">
                <a:sym typeface="Wingdings" pitchFamily="2" charset="2"/>
              </a:rPr>
              <a:t>mean</a:t>
            </a:r>
            <a:r>
              <a:rPr lang="nl-BE" b="1" dirty="0" smtClean="0">
                <a:sym typeface="Wingdings" pitchFamily="2" charset="2"/>
              </a:rPr>
              <a:t> </a:t>
            </a:r>
            <a:r>
              <a:rPr lang="nl-BE" b="1" dirty="0" err="1" smtClean="0">
                <a:sym typeface="Wingdings" pitchFamily="2" charset="2"/>
              </a:rPr>
              <a:t>value</a:t>
            </a:r>
            <a:r>
              <a:rPr lang="nl-BE" b="1" dirty="0" smtClean="0">
                <a:sym typeface="Wingdings" pitchFamily="2" charset="2"/>
              </a:rPr>
              <a:t> RF</a:t>
            </a:r>
            <a:endParaRPr kumimoji="0" lang="en-GB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 err="1" smtClean="0"/>
              <a:t>Linear</a:t>
            </a:r>
            <a:r>
              <a:rPr lang="nl-BE" dirty="0" smtClean="0"/>
              <a:t> Range F-AAS</a:t>
            </a:r>
            <a:endParaRPr lang="en-GB" dirty="0"/>
          </a:p>
        </p:txBody>
      </p:sp>
      <p:graphicFrame>
        <p:nvGraphicFramePr>
          <p:cNvPr id="4" name="Tabel 3"/>
          <p:cNvGraphicFramePr>
            <a:graphicFrameLocks noGrp="1"/>
          </p:cNvGraphicFramePr>
          <p:nvPr/>
        </p:nvGraphicFramePr>
        <p:xfrm>
          <a:off x="395536" y="1844824"/>
          <a:ext cx="7920880" cy="1368153"/>
        </p:xfrm>
        <a:graphic>
          <a:graphicData uri="http://schemas.openxmlformats.org/drawingml/2006/table">
            <a:tbl>
              <a:tblPr>
                <a:tableStyleId>{08FB837D-C827-4EFA-A057-4D05807E0F7C}</a:tableStyleId>
              </a:tblPr>
              <a:tblGrid>
                <a:gridCol w="3960000"/>
                <a:gridCol w="3960880"/>
              </a:tblGrid>
              <a:tr h="456051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540385" algn="l"/>
                        </a:tabLst>
                      </a:pPr>
                      <a:r>
                        <a:rPr lang="en-GB" sz="1600"/>
                        <a:t>Mean response factor</a:t>
                      </a:r>
                      <a:endParaRPr lang="nl-NL" sz="16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540385" algn="l"/>
                        </a:tabLst>
                      </a:pPr>
                      <a:r>
                        <a:rPr lang="en-GB" sz="1600"/>
                        <a:t>0,1828</a:t>
                      </a:r>
                      <a:endParaRPr lang="nl-NL" sz="16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56051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540385" algn="l"/>
                        </a:tabLst>
                      </a:pPr>
                      <a:r>
                        <a:rPr lang="en-GB" sz="1600"/>
                        <a:t>Mean – 5%</a:t>
                      </a:r>
                      <a:endParaRPr lang="nl-NL" sz="16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540385" algn="l"/>
                        </a:tabLst>
                      </a:pPr>
                      <a:r>
                        <a:rPr lang="en-GB" sz="1600"/>
                        <a:t>0,1736</a:t>
                      </a:r>
                      <a:endParaRPr lang="nl-NL" sz="16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56051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540385" algn="l"/>
                        </a:tabLst>
                      </a:pPr>
                      <a:r>
                        <a:rPr lang="en-GB" sz="1600"/>
                        <a:t>Mean + 5%</a:t>
                      </a:r>
                      <a:endParaRPr lang="nl-NL" sz="16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540385" algn="l"/>
                        </a:tabLst>
                      </a:pPr>
                      <a:r>
                        <a:rPr lang="en-GB" sz="1600" dirty="0"/>
                        <a:t>0,1919</a:t>
                      </a:r>
                      <a:endParaRPr lang="nl-NL" sz="1600" dirty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graphicFrame>
        <p:nvGraphicFramePr>
          <p:cNvPr id="5" name="Grafiek 4"/>
          <p:cNvGraphicFramePr/>
          <p:nvPr/>
        </p:nvGraphicFramePr>
        <p:xfrm>
          <a:off x="1259632" y="3284984"/>
          <a:ext cx="5976664" cy="33843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 smtClean="0"/>
              <a:t>Content</a:t>
            </a:r>
            <a:endParaRPr lang="en-GB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r>
              <a:rPr lang="nl-BE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Objective</a:t>
            </a:r>
            <a:r>
              <a:rPr lang="nl-BE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of </a:t>
            </a:r>
            <a:r>
              <a:rPr lang="nl-BE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this</a:t>
            </a:r>
            <a:r>
              <a:rPr lang="nl-BE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nl-BE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study</a:t>
            </a:r>
            <a:endParaRPr lang="nl-BE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r>
              <a:rPr lang="nl-BE" dirty="0" err="1" smtClean="0"/>
              <a:t>Food</a:t>
            </a:r>
            <a:r>
              <a:rPr lang="nl-BE" dirty="0" smtClean="0"/>
              <a:t> </a:t>
            </a:r>
            <a:r>
              <a:rPr lang="nl-BE" dirty="0" smtClean="0"/>
              <a:t>samples </a:t>
            </a:r>
            <a:r>
              <a:rPr lang="nl-BE" dirty="0" err="1" smtClean="0"/>
              <a:t>from</a:t>
            </a:r>
            <a:r>
              <a:rPr lang="nl-BE" dirty="0" smtClean="0"/>
              <a:t> </a:t>
            </a:r>
            <a:r>
              <a:rPr lang="nl-BE" dirty="0" err="1" smtClean="0"/>
              <a:t>Uganda</a:t>
            </a:r>
            <a:endParaRPr lang="nl-BE" dirty="0" smtClean="0"/>
          </a:p>
          <a:p>
            <a:r>
              <a:rPr lang="nl-BE" dirty="0" smtClean="0"/>
              <a:t>Heavy </a:t>
            </a:r>
            <a:r>
              <a:rPr lang="nl-BE" dirty="0" err="1" smtClean="0"/>
              <a:t>metals</a:t>
            </a:r>
            <a:endParaRPr lang="nl-BE" dirty="0" smtClean="0"/>
          </a:p>
          <a:p>
            <a:r>
              <a:rPr lang="nl-BE" dirty="0" err="1" smtClean="0"/>
              <a:t>Method</a:t>
            </a:r>
            <a:r>
              <a:rPr lang="nl-BE" dirty="0" smtClean="0"/>
              <a:t> of </a:t>
            </a:r>
            <a:r>
              <a:rPr lang="nl-BE" dirty="0" err="1" smtClean="0"/>
              <a:t>analysis</a:t>
            </a:r>
            <a:endParaRPr lang="nl-BE" dirty="0" smtClean="0"/>
          </a:p>
          <a:p>
            <a:r>
              <a:rPr lang="nl-BE" dirty="0" smtClean="0"/>
              <a:t>Parameters</a:t>
            </a:r>
          </a:p>
          <a:p>
            <a:r>
              <a:rPr lang="nl-BE" dirty="0" err="1" smtClean="0"/>
              <a:t>Results</a:t>
            </a:r>
            <a:r>
              <a:rPr lang="nl-BE" dirty="0" smtClean="0"/>
              <a:t> &amp; </a:t>
            </a:r>
            <a:r>
              <a:rPr lang="nl-BE" dirty="0" err="1" smtClean="0"/>
              <a:t>discussion</a:t>
            </a:r>
            <a:endParaRPr lang="nl-BE" dirty="0" smtClean="0"/>
          </a:p>
          <a:p>
            <a:r>
              <a:rPr lang="nl-BE" dirty="0" err="1" smtClean="0"/>
              <a:t>Conclusion</a:t>
            </a:r>
            <a:r>
              <a:rPr lang="nl-BE" dirty="0" smtClean="0"/>
              <a:t> &amp; </a:t>
            </a:r>
            <a:r>
              <a:rPr lang="nl-BE" dirty="0" err="1" smtClean="0"/>
              <a:t>Recommendation</a:t>
            </a:r>
            <a:endParaRPr lang="nl-BE" dirty="0" smtClean="0"/>
          </a:p>
          <a:p>
            <a:endParaRPr lang="nl-BE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 err="1" smtClean="0"/>
              <a:t>Precision</a:t>
            </a:r>
            <a:endParaRPr lang="en-GB" dirty="0"/>
          </a:p>
        </p:txBody>
      </p:sp>
      <p:graphicFrame>
        <p:nvGraphicFramePr>
          <p:cNvPr id="4" name="Tabel 3"/>
          <p:cNvGraphicFramePr>
            <a:graphicFrameLocks noGrp="1"/>
          </p:cNvGraphicFramePr>
          <p:nvPr/>
        </p:nvGraphicFramePr>
        <p:xfrm>
          <a:off x="251520" y="1628800"/>
          <a:ext cx="4032448" cy="4953651"/>
        </p:xfrm>
        <a:graphic>
          <a:graphicData uri="http://schemas.openxmlformats.org/drawingml/2006/table">
            <a:tbl>
              <a:tblPr/>
              <a:tblGrid>
                <a:gridCol w="2015776"/>
                <a:gridCol w="2016672"/>
              </a:tblGrid>
              <a:tr h="315281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540385" algn="l"/>
                        </a:tabLst>
                      </a:pPr>
                      <a:r>
                        <a:rPr lang="en-GB" sz="1400" b="1" dirty="0">
                          <a:latin typeface="Arial"/>
                          <a:ea typeface="Times New Roman"/>
                          <a:cs typeface="Times New Roman"/>
                        </a:rPr>
                        <a:t>Replicate</a:t>
                      </a:r>
                      <a:endParaRPr lang="en-GB" sz="1400" dirty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540385" algn="l"/>
                        </a:tabLst>
                      </a:pPr>
                      <a:r>
                        <a:rPr lang="en-GB" sz="1400">
                          <a:latin typeface="Arial"/>
                          <a:ea typeface="Times New Roman"/>
                          <a:cs typeface="Times New Roman"/>
                        </a:rPr>
                        <a:t>Dixon Q-test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5281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540385" algn="l"/>
                        </a:tabLst>
                      </a:pPr>
                      <a:r>
                        <a:rPr lang="en-GB" sz="1400">
                          <a:latin typeface="Arial"/>
                          <a:ea typeface="Times New Roman"/>
                          <a:cs typeface="Times New Roman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540385" algn="l"/>
                        </a:tabLst>
                      </a:pPr>
                      <a:r>
                        <a:rPr lang="en-GB" sz="1400" dirty="0">
                          <a:latin typeface="Arial"/>
                          <a:ea typeface="Times New Roman"/>
                          <a:cs typeface="Times New Roman"/>
                        </a:rPr>
                        <a:t>20,35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5281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540385" algn="l"/>
                        </a:tabLst>
                      </a:pPr>
                      <a:r>
                        <a:rPr lang="en-GB" sz="1400">
                          <a:latin typeface="Arial"/>
                          <a:ea typeface="Times New Roman"/>
                          <a:cs typeface="Times New Roman"/>
                        </a:rPr>
                        <a:t>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540385" algn="l"/>
                        </a:tabLst>
                      </a:pPr>
                      <a:r>
                        <a:rPr lang="en-GB" sz="1400">
                          <a:latin typeface="Arial"/>
                          <a:ea typeface="Times New Roman"/>
                          <a:cs typeface="Times New Roman"/>
                        </a:rPr>
                        <a:t>21,20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5281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540385" algn="l"/>
                        </a:tabLst>
                      </a:pPr>
                      <a:r>
                        <a:rPr lang="en-GB" sz="1400">
                          <a:latin typeface="Arial"/>
                          <a:ea typeface="Times New Roman"/>
                          <a:cs typeface="Times New Roman"/>
                        </a:rPr>
                        <a:t>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540385" algn="l"/>
                        </a:tabLst>
                      </a:pPr>
                      <a:r>
                        <a:rPr lang="en-GB" sz="1400">
                          <a:latin typeface="Arial"/>
                          <a:ea typeface="Times New Roman"/>
                          <a:cs typeface="Times New Roman"/>
                        </a:rPr>
                        <a:t>22,11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5281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540385" algn="l"/>
                        </a:tabLst>
                      </a:pPr>
                      <a:r>
                        <a:rPr lang="en-GB" sz="1400">
                          <a:latin typeface="Arial"/>
                          <a:ea typeface="Times New Roman"/>
                          <a:cs typeface="Times New Roman"/>
                        </a:rPr>
                        <a:t>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540385" algn="l"/>
                        </a:tabLst>
                      </a:pPr>
                      <a:r>
                        <a:rPr lang="en-GB" sz="1400" dirty="0">
                          <a:latin typeface="Arial"/>
                          <a:ea typeface="Times New Roman"/>
                          <a:cs typeface="Times New Roman"/>
                        </a:rPr>
                        <a:t>22,49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5281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540385" algn="l"/>
                        </a:tabLst>
                      </a:pPr>
                      <a:r>
                        <a:rPr lang="en-GB" sz="1400">
                          <a:latin typeface="Arial"/>
                          <a:ea typeface="Times New Roman"/>
                          <a:cs typeface="Times New Roman"/>
                        </a:rPr>
                        <a:t>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540385" algn="l"/>
                        </a:tabLst>
                      </a:pPr>
                      <a:r>
                        <a:rPr lang="en-GB" sz="1400">
                          <a:latin typeface="Arial"/>
                          <a:ea typeface="Times New Roman"/>
                          <a:cs typeface="Times New Roman"/>
                        </a:rPr>
                        <a:t>22,89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5281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540385" algn="l"/>
                        </a:tabLst>
                      </a:pPr>
                      <a:r>
                        <a:rPr lang="en-GB" sz="1400">
                          <a:latin typeface="Arial"/>
                          <a:ea typeface="Times New Roman"/>
                          <a:cs typeface="Times New Roman"/>
                        </a:rPr>
                        <a:t>6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540385" algn="l"/>
                        </a:tabLst>
                      </a:pPr>
                      <a:r>
                        <a:rPr lang="en-GB" sz="1400">
                          <a:latin typeface="Arial"/>
                          <a:ea typeface="Times New Roman"/>
                          <a:cs typeface="Times New Roman"/>
                        </a:rPr>
                        <a:t>22,93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5281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540385" algn="l"/>
                        </a:tabLst>
                      </a:pPr>
                      <a:r>
                        <a:rPr lang="en-GB" sz="1400" b="0">
                          <a:latin typeface="Arial"/>
                          <a:ea typeface="Times New Roman"/>
                          <a:cs typeface="Times New Roman"/>
                        </a:rPr>
                        <a:t>Mean value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540385" algn="l"/>
                        </a:tabLst>
                      </a:pPr>
                      <a:r>
                        <a:rPr lang="en-GB" sz="1400" dirty="0" smtClean="0">
                          <a:latin typeface="Arial"/>
                          <a:ea typeface="Times New Roman"/>
                          <a:cs typeface="Times New Roman"/>
                        </a:rPr>
                        <a:t>22,00 </a:t>
                      </a:r>
                      <a:endParaRPr lang="en-GB" sz="1400" dirty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5281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540385" algn="l"/>
                        </a:tabLst>
                      </a:pPr>
                      <a:r>
                        <a:rPr lang="en-GB" sz="1400" b="0" dirty="0">
                          <a:latin typeface="Arial"/>
                          <a:ea typeface="Times New Roman"/>
                          <a:cs typeface="Times New Roman"/>
                        </a:rPr>
                        <a:t>STDEV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540385" algn="l"/>
                        </a:tabLst>
                      </a:pPr>
                      <a:r>
                        <a:rPr lang="en-GB" sz="1400">
                          <a:latin typeface="Arial"/>
                          <a:ea typeface="Times New Roman"/>
                          <a:cs typeface="Times New Roman"/>
                        </a:rPr>
                        <a:t>1,03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5281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540385" algn="l"/>
                        </a:tabLst>
                      </a:pPr>
                      <a:r>
                        <a:rPr lang="en-GB" sz="1400" b="1">
                          <a:latin typeface="Arial"/>
                          <a:ea typeface="Times New Roman"/>
                          <a:cs typeface="Times New Roman"/>
                        </a:rPr>
                        <a:t>RSD %</a:t>
                      </a:r>
                      <a:endParaRPr lang="en-GB" sz="14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540385" algn="l"/>
                        </a:tabLst>
                      </a:pPr>
                      <a:r>
                        <a:rPr lang="en-GB" sz="1400" dirty="0">
                          <a:highlight>
                            <a:srgbClr val="00FF00"/>
                          </a:highlight>
                          <a:latin typeface="Arial"/>
                          <a:ea typeface="Times New Roman"/>
                          <a:cs typeface="Times New Roman"/>
                        </a:rPr>
                        <a:t>4,67</a:t>
                      </a:r>
                      <a:endParaRPr lang="en-GB" sz="1400" dirty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5281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540385" algn="l"/>
                        </a:tabLst>
                      </a:pPr>
                      <a:r>
                        <a:rPr lang="en-GB" sz="1400" b="1" dirty="0">
                          <a:latin typeface="Arial"/>
                          <a:ea typeface="Times New Roman"/>
                          <a:cs typeface="Times New Roman"/>
                        </a:rPr>
                        <a:t>H-value</a:t>
                      </a:r>
                      <a:endParaRPr lang="en-GB" sz="1400" dirty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540385" algn="l"/>
                          <a:tab pos="180340" algn="l"/>
                          <a:tab pos="428625" algn="l"/>
                          <a:tab pos="540385" algn="l"/>
                          <a:tab pos="645795" algn="ctr"/>
                        </a:tabLst>
                      </a:pPr>
                      <a:r>
                        <a:rPr lang="en-GB" sz="1400">
                          <a:latin typeface="Arial"/>
                          <a:ea typeface="Times New Roman"/>
                          <a:cs typeface="Times New Roman"/>
                        </a:rPr>
                        <a:t>10,05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5281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540385" algn="l"/>
                        </a:tabLst>
                      </a:pPr>
                      <a:r>
                        <a:rPr lang="en-GB" sz="1400" b="1">
                          <a:latin typeface="Arial"/>
                          <a:ea typeface="Times New Roman"/>
                          <a:cs typeface="Times New Roman"/>
                        </a:rPr>
                        <a:t>2/3 H-value</a:t>
                      </a:r>
                      <a:endParaRPr lang="en-GB" sz="14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540385" algn="l"/>
                        </a:tabLst>
                      </a:pPr>
                      <a:r>
                        <a:rPr lang="en-GB" sz="1400" dirty="0">
                          <a:highlight>
                            <a:srgbClr val="00FF00"/>
                          </a:highlight>
                          <a:latin typeface="Arial"/>
                          <a:ea typeface="Times New Roman"/>
                          <a:cs typeface="Times New Roman"/>
                        </a:rPr>
                        <a:t>6,70</a:t>
                      </a:r>
                      <a:endParaRPr lang="en-GB" sz="1400" dirty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1057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540385" algn="l"/>
                        </a:tabLst>
                      </a:pPr>
                      <a:r>
                        <a:rPr lang="nl-BE" sz="1400" b="1" dirty="0" smtClean="0">
                          <a:latin typeface="Arial"/>
                          <a:ea typeface="Times New Roman"/>
                          <a:cs typeface="Times New Roman"/>
                        </a:rPr>
                        <a:t>4/3 </a:t>
                      </a:r>
                      <a:r>
                        <a:rPr lang="nl-BE" sz="1400" b="1" dirty="0" err="1" smtClean="0">
                          <a:latin typeface="Arial"/>
                          <a:ea typeface="Times New Roman"/>
                          <a:cs typeface="Times New Roman"/>
                        </a:rPr>
                        <a:t>H-value</a:t>
                      </a:r>
                      <a:endParaRPr lang="en-GB" sz="1400" b="1" dirty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540385" algn="l"/>
                        </a:tabLst>
                      </a:pPr>
                      <a:r>
                        <a:rPr lang="en-GB" sz="1400" b="1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13,40</a:t>
                      </a:r>
                      <a:endParaRPr lang="en-GB" sz="1400" b="1" dirty="0">
                        <a:solidFill>
                          <a:schemeClr val="accent4">
                            <a:lumMod val="50000"/>
                          </a:schemeClr>
                        </a:solidFill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1057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540385" algn="l"/>
                        </a:tabLst>
                      </a:pPr>
                      <a:r>
                        <a:rPr lang="nl-BE" sz="1400" dirty="0" err="1" smtClean="0">
                          <a:latin typeface="Arial"/>
                          <a:ea typeface="Times New Roman"/>
                          <a:cs typeface="Times New Roman"/>
                        </a:rPr>
                        <a:t>Q-exp</a:t>
                      </a:r>
                      <a:endParaRPr lang="en-GB" sz="1400" dirty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540385" algn="l"/>
                        </a:tabLst>
                      </a:pPr>
                      <a:r>
                        <a:rPr lang="en-GB" sz="1400" b="1" dirty="0" smtClean="0">
                          <a:solidFill>
                            <a:srgbClr val="FF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0,329 &amp; 0,016</a:t>
                      </a:r>
                      <a:endParaRPr lang="en-GB" sz="1400" b="1" dirty="0">
                        <a:solidFill>
                          <a:srgbClr val="FF0000"/>
                        </a:solidFill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1057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540385" algn="l"/>
                        </a:tabLst>
                      </a:pPr>
                      <a:r>
                        <a:rPr lang="nl-BE" sz="1400" dirty="0" err="1" smtClean="0">
                          <a:latin typeface="Arial"/>
                          <a:ea typeface="Times New Roman"/>
                          <a:cs typeface="Times New Roman"/>
                        </a:rPr>
                        <a:t>Q-crit</a:t>
                      </a:r>
                      <a:endParaRPr lang="en-GB" sz="1400" dirty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540385" algn="l"/>
                        </a:tabLst>
                      </a:pPr>
                      <a:r>
                        <a:rPr lang="en-GB" sz="1400" b="1" dirty="0" smtClean="0">
                          <a:solidFill>
                            <a:srgbClr val="FF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0,56</a:t>
                      </a:r>
                      <a:endParaRPr lang="en-GB" sz="1400" b="1" dirty="0">
                        <a:solidFill>
                          <a:srgbClr val="FF0000"/>
                        </a:solidFill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ijdelijke aanduiding voor inhoud 5"/>
          <p:cNvSpPr>
            <a:spLocks noGrp="1"/>
          </p:cNvSpPr>
          <p:nvPr>
            <p:ph idx="1"/>
          </p:nvPr>
        </p:nvSpPr>
        <p:spPr>
          <a:xfrm>
            <a:off x="4355976" y="1628800"/>
            <a:ext cx="4788024" cy="5040560"/>
          </a:xfrm>
        </p:spPr>
        <p:txBody>
          <a:bodyPr>
            <a:normAutofit fontScale="92500"/>
          </a:bodyPr>
          <a:lstStyle/>
          <a:p>
            <a:r>
              <a:rPr lang="nl-BE" dirty="0" err="1" smtClean="0"/>
              <a:t>H-value</a:t>
            </a:r>
            <a:endParaRPr lang="nl-BE" dirty="0" smtClean="0"/>
          </a:p>
          <a:p>
            <a:pPr>
              <a:buNone/>
            </a:pPr>
            <a:endParaRPr lang="nl-BE" dirty="0" smtClean="0"/>
          </a:p>
          <a:p>
            <a:pPr lvl="2"/>
            <a:r>
              <a:rPr lang="nl-BE" dirty="0" err="1" smtClean="0"/>
              <a:t>H-value</a:t>
            </a:r>
            <a:r>
              <a:rPr lang="nl-BE" dirty="0" smtClean="0"/>
              <a:t> = RSD/PRSD</a:t>
            </a:r>
          </a:p>
          <a:p>
            <a:pPr lvl="2">
              <a:buNone/>
            </a:pPr>
            <a:r>
              <a:rPr lang="nl-BE" dirty="0" smtClean="0"/>
              <a:t>RSD &lt; 2/3 </a:t>
            </a:r>
            <a:r>
              <a:rPr lang="nl-BE" dirty="0" err="1" smtClean="0"/>
              <a:t>H-value</a:t>
            </a:r>
            <a:r>
              <a:rPr lang="nl-BE" dirty="0" smtClean="0"/>
              <a:t> </a:t>
            </a:r>
            <a:r>
              <a:rPr lang="nl-BE" dirty="0" smtClean="0">
                <a:sym typeface="Wingdings" pitchFamily="2" charset="2"/>
              </a:rPr>
              <a:t> </a:t>
            </a:r>
            <a:r>
              <a:rPr lang="nl-BE" b="1" dirty="0" err="1" smtClean="0">
                <a:solidFill>
                  <a:srgbClr val="00642D"/>
                </a:solidFill>
                <a:sym typeface="Wingdings" pitchFamily="2" charset="2"/>
              </a:rPr>
              <a:t>repeatable</a:t>
            </a:r>
            <a:endParaRPr lang="nl-BE" b="1" dirty="0" smtClean="0">
              <a:solidFill>
                <a:srgbClr val="00642D"/>
              </a:solidFill>
              <a:sym typeface="Wingdings" pitchFamily="2" charset="2"/>
            </a:endParaRPr>
          </a:p>
          <a:p>
            <a:pPr lvl="2">
              <a:buNone/>
            </a:pPr>
            <a:r>
              <a:rPr lang="nl-BE" dirty="0" smtClean="0"/>
              <a:t>RSD &lt; 4/3 </a:t>
            </a:r>
            <a:r>
              <a:rPr lang="nl-BE" dirty="0" err="1" smtClean="0"/>
              <a:t>H-value</a:t>
            </a:r>
            <a:r>
              <a:rPr lang="nl-BE" dirty="0" smtClean="0">
                <a:sym typeface="Wingdings" pitchFamily="2" charset="2"/>
              </a:rPr>
              <a:t></a:t>
            </a:r>
            <a:r>
              <a:rPr lang="nl-BE" b="1" dirty="0" err="1" smtClean="0">
                <a:solidFill>
                  <a:srgbClr val="00642D"/>
                </a:solidFill>
                <a:sym typeface="Wingdings" pitchFamily="2" charset="2"/>
              </a:rPr>
              <a:t>reproducible</a:t>
            </a:r>
            <a:endParaRPr lang="nl-BE" b="1" dirty="0" smtClean="0">
              <a:solidFill>
                <a:srgbClr val="00642D"/>
              </a:solidFill>
            </a:endParaRPr>
          </a:p>
          <a:p>
            <a:pPr lvl="2">
              <a:buNone/>
            </a:pPr>
            <a:endParaRPr lang="nl-BE" dirty="0" smtClean="0"/>
          </a:p>
          <a:p>
            <a:r>
              <a:rPr lang="nl-BE" dirty="0" err="1" smtClean="0"/>
              <a:t>Dixon</a:t>
            </a:r>
            <a:r>
              <a:rPr lang="nl-BE" dirty="0" smtClean="0"/>
              <a:t> </a:t>
            </a:r>
            <a:r>
              <a:rPr lang="nl-BE" dirty="0" err="1" smtClean="0"/>
              <a:t>Q-test</a:t>
            </a:r>
            <a:endParaRPr lang="nl-BE" dirty="0" smtClean="0"/>
          </a:p>
          <a:p>
            <a:endParaRPr lang="nl-BE" dirty="0" smtClean="0"/>
          </a:p>
          <a:p>
            <a:pPr>
              <a:buNone/>
            </a:pPr>
            <a:endParaRPr lang="nl-BE" dirty="0" smtClean="0"/>
          </a:p>
          <a:p>
            <a:pPr lvl="2"/>
            <a:r>
              <a:rPr lang="nl-BE" dirty="0" err="1" smtClean="0"/>
              <a:t>Qcrit</a:t>
            </a:r>
            <a:r>
              <a:rPr lang="nl-BE" dirty="0" smtClean="0"/>
              <a:t> = 0,560</a:t>
            </a:r>
          </a:p>
          <a:p>
            <a:pPr lvl="2"/>
            <a:r>
              <a:rPr lang="nl-BE" dirty="0" err="1" smtClean="0"/>
              <a:t>Qexp</a:t>
            </a:r>
            <a:r>
              <a:rPr lang="nl-BE" dirty="0" smtClean="0"/>
              <a:t> &lt; </a:t>
            </a:r>
            <a:r>
              <a:rPr lang="nl-BE" dirty="0" err="1" smtClean="0"/>
              <a:t>Qcrit</a:t>
            </a:r>
            <a:r>
              <a:rPr lang="nl-BE" dirty="0" smtClean="0"/>
              <a:t> </a:t>
            </a:r>
            <a:r>
              <a:rPr lang="nl-BE" dirty="0" smtClean="0">
                <a:sym typeface="Wingdings" pitchFamily="2" charset="2"/>
              </a:rPr>
              <a:t> </a:t>
            </a:r>
            <a:r>
              <a:rPr lang="nl-BE" b="1" dirty="0" err="1" smtClean="0">
                <a:solidFill>
                  <a:srgbClr val="FF0000"/>
                </a:solidFill>
                <a:sym typeface="Wingdings" pitchFamily="2" charset="2"/>
              </a:rPr>
              <a:t>no</a:t>
            </a:r>
            <a:r>
              <a:rPr lang="nl-BE" b="1" dirty="0" smtClean="0">
                <a:solidFill>
                  <a:srgbClr val="FF0000"/>
                </a:solidFill>
                <a:sym typeface="Wingdings" pitchFamily="2" charset="2"/>
              </a:rPr>
              <a:t> </a:t>
            </a:r>
            <a:r>
              <a:rPr lang="nl-BE" b="1" dirty="0" err="1" smtClean="0">
                <a:solidFill>
                  <a:srgbClr val="FF0000"/>
                </a:solidFill>
                <a:sym typeface="Wingdings" pitchFamily="2" charset="2"/>
              </a:rPr>
              <a:t>outliers</a:t>
            </a:r>
            <a:endParaRPr lang="en-GB" b="1" dirty="0">
              <a:solidFill>
                <a:srgbClr val="FF0000"/>
              </a:solidFill>
            </a:endParaRPr>
          </a:p>
        </p:txBody>
      </p:sp>
      <p:sp>
        <p:nvSpPr>
          <p:cNvPr id="1536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pic>
        <p:nvPicPr>
          <p:cNvPr id="15361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788024" y="4941168"/>
            <a:ext cx="1440160" cy="593007"/>
          </a:xfrm>
          <a:prstGeom prst="rect">
            <a:avLst/>
          </a:prstGeom>
          <a:noFill/>
        </p:spPr>
      </p:pic>
      <p:sp>
        <p:nvSpPr>
          <p:cNvPr id="1536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pic>
        <p:nvPicPr>
          <p:cNvPr id="15363" name="Picture 3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804248" y="4941168"/>
            <a:ext cx="1587115" cy="576064"/>
          </a:xfrm>
          <a:prstGeom prst="rect">
            <a:avLst/>
          </a:prstGeom>
          <a:noFill/>
        </p:spPr>
      </p:pic>
      <p:sp>
        <p:nvSpPr>
          <p:cNvPr id="9" name="Rechthoek 8"/>
          <p:cNvSpPr/>
          <p:nvPr/>
        </p:nvSpPr>
        <p:spPr>
          <a:xfrm>
            <a:off x="5076056" y="2204864"/>
            <a:ext cx="223224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dirty="0" smtClean="0"/>
              <a:t>PRSD = 2.C</a:t>
            </a:r>
            <a:r>
              <a:rPr lang="en-GB" sz="2400" baseline="30000" dirty="0" smtClean="0"/>
              <a:t>-0,15</a:t>
            </a:r>
            <a:endParaRPr lang="en-GB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6" dur="500"/>
                                        <p:tgtEl>
                                          <p:spTgt spid="153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9" dur="500"/>
                                        <p:tgtEl>
                                          <p:spTgt spid="153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 err="1" smtClean="0"/>
              <a:t>Precision</a:t>
            </a:r>
            <a:endParaRPr lang="en-GB" dirty="0"/>
          </a:p>
        </p:txBody>
      </p:sp>
      <p:graphicFrame>
        <p:nvGraphicFramePr>
          <p:cNvPr id="4" name="Tabel 3"/>
          <p:cNvGraphicFramePr>
            <a:graphicFrameLocks noGrp="1"/>
          </p:cNvGraphicFramePr>
          <p:nvPr/>
        </p:nvGraphicFramePr>
        <p:xfrm>
          <a:off x="2267744" y="1628800"/>
          <a:ext cx="3960440" cy="4918339"/>
        </p:xfrm>
        <a:graphic>
          <a:graphicData uri="http://schemas.openxmlformats.org/drawingml/2006/table">
            <a:tbl>
              <a:tblPr/>
              <a:tblGrid>
                <a:gridCol w="1979780"/>
                <a:gridCol w="1980660"/>
              </a:tblGrid>
              <a:tr h="324796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540385" algn="l"/>
                        </a:tabLst>
                      </a:pPr>
                      <a:r>
                        <a:rPr lang="en-GB" sz="1400" b="1" dirty="0">
                          <a:latin typeface="Arial"/>
                          <a:ea typeface="Times New Roman"/>
                          <a:cs typeface="Times New Roman"/>
                        </a:rPr>
                        <a:t>Replicate</a:t>
                      </a:r>
                      <a:endParaRPr lang="en-GB" sz="1400" dirty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540385" algn="l"/>
                        </a:tabLst>
                      </a:pPr>
                      <a:r>
                        <a:rPr lang="en-GB" sz="1400" dirty="0">
                          <a:latin typeface="Arial"/>
                          <a:ea typeface="Times New Roman"/>
                          <a:cs typeface="Times New Roman"/>
                        </a:rPr>
                        <a:t>Dixon Q-test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4796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540385" algn="l"/>
                        </a:tabLst>
                      </a:pPr>
                      <a:r>
                        <a:rPr lang="en-GB" sz="1400">
                          <a:latin typeface="Arial"/>
                          <a:ea typeface="Times New Roman"/>
                          <a:cs typeface="Times New Roman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540385" algn="l"/>
                        </a:tabLst>
                      </a:pPr>
                      <a:r>
                        <a:rPr lang="en-GB" sz="1400">
                          <a:latin typeface="Arial"/>
                          <a:ea typeface="Times New Roman"/>
                          <a:cs typeface="Times New Roman"/>
                        </a:rPr>
                        <a:t>47,05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4796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540385" algn="l"/>
                        </a:tabLst>
                      </a:pPr>
                      <a:r>
                        <a:rPr lang="en-GB" sz="1400" dirty="0">
                          <a:latin typeface="Arial"/>
                          <a:ea typeface="Times New Roman"/>
                          <a:cs typeface="Times New Roman"/>
                        </a:rPr>
                        <a:t>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540385" algn="l"/>
                        </a:tabLst>
                      </a:pPr>
                      <a:r>
                        <a:rPr lang="en-GB" sz="1400">
                          <a:latin typeface="Arial"/>
                          <a:ea typeface="Times New Roman"/>
                          <a:cs typeface="Times New Roman"/>
                        </a:rPr>
                        <a:t>47,30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4796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540385" algn="l"/>
                        </a:tabLst>
                      </a:pPr>
                      <a:r>
                        <a:rPr lang="en-GB" sz="1400">
                          <a:latin typeface="Arial"/>
                          <a:ea typeface="Times New Roman"/>
                          <a:cs typeface="Times New Roman"/>
                        </a:rPr>
                        <a:t>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540385" algn="l"/>
                        </a:tabLst>
                      </a:pPr>
                      <a:r>
                        <a:rPr lang="en-GB" sz="1400">
                          <a:latin typeface="Arial"/>
                          <a:ea typeface="Times New Roman"/>
                          <a:cs typeface="Times New Roman"/>
                        </a:rPr>
                        <a:t>47,39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4796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540385" algn="l"/>
                        </a:tabLst>
                      </a:pPr>
                      <a:r>
                        <a:rPr lang="en-GB" sz="1400">
                          <a:latin typeface="Arial"/>
                          <a:ea typeface="Times New Roman"/>
                          <a:cs typeface="Times New Roman"/>
                        </a:rPr>
                        <a:t>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540385" algn="l"/>
                        </a:tabLst>
                      </a:pPr>
                      <a:r>
                        <a:rPr lang="en-GB" sz="1400">
                          <a:latin typeface="Arial"/>
                          <a:ea typeface="Times New Roman"/>
                          <a:cs typeface="Times New Roman"/>
                        </a:rPr>
                        <a:t>47,87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4796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540385" algn="l"/>
                        </a:tabLst>
                      </a:pPr>
                      <a:r>
                        <a:rPr lang="en-GB" sz="1400">
                          <a:latin typeface="Arial"/>
                          <a:ea typeface="Times New Roman"/>
                          <a:cs typeface="Times New Roman"/>
                        </a:rPr>
                        <a:t>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540385" algn="l"/>
                        </a:tabLst>
                      </a:pPr>
                      <a:r>
                        <a:rPr lang="en-GB" sz="1400">
                          <a:latin typeface="Arial"/>
                          <a:ea typeface="Times New Roman"/>
                          <a:cs typeface="Times New Roman"/>
                        </a:rPr>
                        <a:t>48,32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4796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540385" algn="l"/>
                        </a:tabLst>
                      </a:pPr>
                      <a:r>
                        <a:rPr lang="en-GB" sz="1400">
                          <a:latin typeface="Arial"/>
                          <a:ea typeface="Times New Roman"/>
                          <a:cs typeface="Times New Roman"/>
                        </a:rPr>
                        <a:t>6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540385" algn="l"/>
                        </a:tabLst>
                      </a:pPr>
                      <a:r>
                        <a:rPr lang="en-GB" sz="1400" dirty="0">
                          <a:latin typeface="Arial"/>
                          <a:ea typeface="Times New Roman"/>
                          <a:cs typeface="Times New Roman"/>
                        </a:rPr>
                        <a:t>49,38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4796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540385" algn="l"/>
                        </a:tabLst>
                      </a:pPr>
                      <a:r>
                        <a:rPr lang="en-GB" sz="1400" b="0">
                          <a:latin typeface="Arial"/>
                          <a:ea typeface="Times New Roman"/>
                          <a:cs typeface="Times New Roman"/>
                        </a:rPr>
                        <a:t>Mean value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540385" algn="l"/>
                        </a:tabLst>
                      </a:pPr>
                      <a:r>
                        <a:rPr lang="en-GB" sz="1400">
                          <a:latin typeface="Arial"/>
                          <a:ea typeface="Times New Roman"/>
                          <a:cs typeface="Times New Roman"/>
                        </a:rPr>
                        <a:t>47,89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4796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540385" algn="l"/>
                        </a:tabLst>
                      </a:pPr>
                      <a:r>
                        <a:rPr lang="en-GB" sz="1400" b="0" dirty="0">
                          <a:latin typeface="Arial"/>
                          <a:ea typeface="Times New Roman"/>
                          <a:cs typeface="Times New Roman"/>
                        </a:rPr>
                        <a:t>STDEV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540385" algn="l"/>
                        </a:tabLst>
                      </a:pPr>
                      <a:r>
                        <a:rPr lang="en-GB" sz="1400">
                          <a:latin typeface="Arial"/>
                          <a:ea typeface="Times New Roman"/>
                          <a:cs typeface="Times New Roman"/>
                        </a:rPr>
                        <a:t>0,86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4796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540385" algn="l"/>
                        </a:tabLst>
                      </a:pPr>
                      <a:r>
                        <a:rPr lang="en-GB" sz="1400" b="1">
                          <a:latin typeface="Arial"/>
                          <a:ea typeface="Times New Roman"/>
                          <a:cs typeface="Times New Roman"/>
                        </a:rPr>
                        <a:t>RSD %</a:t>
                      </a:r>
                      <a:endParaRPr lang="en-GB" sz="14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540385" algn="l"/>
                        </a:tabLst>
                      </a:pPr>
                      <a:r>
                        <a:rPr lang="en-GB" sz="1400">
                          <a:highlight>
                            <a:srgbClr val="00FF00"/>
                          </a:highlight>
                          <a:latin typeface="Arial"/>
                          <a:ea typeface="Times New Roman"/>
                          <a:cs typeface="Times New Roman"/>
                        </a:rPr>
                        <a:t>1,80</a:t>
                      </a:r>
                      <a:endParaRPr lang="en-GB" sz="14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4796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540385" algn="l"/>
                        </a:tabLst>
                      </a:pPr>
                      <a:r>
                        <a:rPr lang="en-GB" sz="1400" b="0" dirty="0">
                          <a:latin typeface="Arial"/>
                          <a:ea typeface="Times New Roman"/>
                          <a:cs typeface="Times New Roman"/>
                        </a:rPr>
                        <a:t>H-value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540385" algn="l"/>
                        </a:tabLst>
                      </a:pPr>
                      <a:r>
                        <a:rPr lang="en-GB" sz="1400">
                          <a:latin typeface="Arial"/>
                          <a:ea typeface="Times New Roman"/>
                          <a:cs typeface="Times New Roman"/>
                        </a:rPr>
                        <a:t>8,94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4796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540385" algn="l"/>
                        </a:tabLst>
                      </a:pPr>
                      <a:r>
                        <a:rPr lang="en-GB" sz="1400" b="1">
                          <a:latin typeface="Arial"/>
                          <a:ea typeface="Times New Roman"/>
                          <a:cs typeface="Times New Roman"/>
                        </a:rPr>
                        <a:t>2/3 H-value</a:t>
                      </a:r>
                      <a:endParaRPr lang="en-GB" sz="14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540385" algn="l"/>
                        </a:tabLst>
                      </a:pPr>
                      <a:r>
                        <a:rPr lang="en-GB" sz="1400" dirty="0">
                          <a:highlight>
                            <a:srgbClr val="00FF00"/>
                          </a:highlight>
                          <a:latin typeface="Arial"/>
                          <a:ea typeface="Times New Roman"/>
                          <a:cs typeface="Times New Roman"/>
                        </a:rPr>
                        <a:t>5,96</a:t>
                      </a:r>
                      <a:endParaRPr lang="en-GB" sz="1400" dirty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4796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540385" algn="l"/>
                        </a:tabLst>
                      </a:pPr>
                      <a:r>
                        <a:rPr lang="nl-BE" sz="1400" b="1" dirty="0" smtClean="0">
                          <a:latin typeface="Arial"/>
                          <a:ea typeface="Times New Roman"/>
                          <a:cs typeface="Times New Roman"/>
                        </a:rPr>
                        <a:t>4/3</a:t>
                      </a:r>
                      <a:r>
                        <a:rPr lang="nl-BE" sz="1400" b="1" baseline="0" dirty="0" smtClean="0"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nl-BE" sz="1400" b="1" baseline="0" dirty="0" err="1" smtClean="0">
                          <a:latin typeface="Arial"/>
                          <a:ea typeface="Times New Roman"/>
                          <a:cs typeface="Times New Roman"/>
                        </a:rPr>
                        <a:t>H-value</a:t>
                      </a:r>
                      <a:endParaRPr lang="en-GB" sz="1400" b="1" dirty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540385" algn="l"/>
                        </a:tabLst>
                      </a:pPr>
                      <a:r>
                        <a:rPr lang="en-GB" sz="1400" b="1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11,92</a:t>
                      </a:r>
                      <a:endParaRPr lang="en-GB" sz="1400" b="1" dirty="0">
                        <a:solidFill>
                          <a:schemeClr val="accent4">
                            <a:lumMod val="50000"/>
                          </a:schemeClr>
                        </a:solidFill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4796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540385" algn="l"/>
                        </a:tabLst>
                      </a:pPr>
                      <a:r>
                        <a:rPr lang="nl-BE" sz="1400" dirty="0" err="1" smtClean="0">
                          <a:latin typeface="Arial"/>
                          <a:ea typeface="Times New Roman"/>
                          <a:cs typeface="Times New Roman"/>
                        </a:rPr>
                        <a:t>Q-exp</a:t>
                      </a:r>
                      <a:endParaRPr lang="en-GB" sz="1400" dirty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540385" algn="l"/>
                        </a:tabLst>
                      </a:pPr>
                      <a:r>
                        <a:rPr lang="en-GB" sz="1400" dirty="0" smtClean="0">
                          <a:solidFill>
                            <a:srgbClr val="FF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0,107 &amp; 0,455</a:t>
                      </a:r>
                      <a:endParaRPr lang="en-GB" sz="1400" dirty="0">
                        <a:solidFill>
                          <a:srgbClr val="FF0000"/>
                        </a:solidFill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1195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540385" algn="l"/>
                        </a:tabLst>
                      </a:pPr>
                      <a:r>
                        <a:rPr lang="nl-BE" sz="1600" dirty="0" err="1" smtClean="0">
                          <a:latin typeface="Arial"/>
                          <a:ea typeface="Times New Roman"/>
                          <a:cs typeface="Times New Roman"/>
                        </a:rPr>
                        <a:t>Q-crit</a:t>
                      </a:r>
                      <a:endParaRPr lang="en-GB" sz="1600" dirty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540385" algn="l"/>
                        </a:tabLst>
                      </a:pPr>
                      <a:r>
                        <a:rPr lang="en-GB" sz="1600" dirty="0" smtClean="0">
                          <a:solidFill>
                            <a:srgbClr val="FF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0,56</a:t>
                      </a:r>
                      <a:endParaRPr lang="en-GB" sz="1600" dirty="0">
                        <a:solidFill>
                          <a:srgbClr val="FF0000"/>
                        </a:solidFill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 err="1" smtClean="0"/>
              <a:t>Trueness</a:t>
            </a:r>
            <a:endParaRPr lang="en-GB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BE" dirty="0" err="1" smtClean="0"/>
              <a:t>Recovery</a:t>
            </a:r>
            <a:endParaRPr lang="nl-BE" dirty="0" smtClean="0"/>
          </a:p>
          <a:p>
            <a:r>
              <a:rPr lang="nl-BE" dirty="0" smtClean="0"/>
              <a:t>Spike</a:t>
            </a:r>
          </a:p>
          <a:p>
            <a:pPr lvl="1"/>
            <a:r>
              <a:rPr lang="nl-BE" dirty="0" err="1" smtClean="0"/>
              <a:t>Theoretical</a:t>
            </a:r>
            <a:r>
              <a:rPr lang="nl-BE" dirty="0" smtClean="0"/>
              <a:t> spike</a:t>
            </a:r>
          </a:p>
          <a:p>
            <a:pPr lvl="1"/>
            <a:endParaRPr lang="nl-BE" dirty="0" smtClean="0"/>
          </a:p>
          <a:p>
            <a:pPr lvl="1"/>
            <a:endParaRPr lang="nl-BE" dirty="0" smtClean="0"/>
          </a:p>
          <a:p>
            <a:pPr lvl="1"/>
            <a:r>
              <a:rPr lang="nl-BE" dirty="0" smtClean="0"/>
              <a:t>R%</a:t>
            </a:r>
          </a:p>
          <a:p>
            <a:pPr lvl="1"/>
            <a:endParaRPr lang="nl-BE" dirty="0" smtClean="0"/>
          </a:p>
          <a:p>
            <a:pPr lvl="1"/>
            <a:r>
              <a:rPr lang="nl-BE" dirty="0" smtClean="0"/>
              <a:t>Parameter = </a:t>
            </a:r>
            <a:r>
              <a:rPr lang="nl-BE" b="1" dirty="0" err="1" smtClean="0">
                <a:solidFill>
                  <a:srgbClr val="FF0000"/>
                </a:solidFill>
              </a:rPr>
              <a:t>between</a:t>
            </a:r>
            <a:r>
              <a:rPr lang="nl-BE" b="1" dirty="0" smtClean="0">
                <a:solidFill>
                  <a:srgbClr val="FF0000"/>
                </a:solidFill>
              </a:rPr>
              <a:t> 80% and 110 %</a:t>
            </a:r>
          </a:p>
        </p:txBody>
      </p:sp>
      <p:sp>
        <p:nvSpPr>
          <p:cNvPr id="1331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pic>
        <p:nvPicPr>
          <p:cNvPr id="13313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355976" y="2924944"/>
            <a:ext cx="2952328" cy="1019509"/>
          </a:xfrm>
          <a:prstGeom prst="rect">
            <a:avLst/>
          </a:prstGeom>
          <a:noFill/>
        </p:spPr>
      </p:pic>
      <p:sp>
        <p:nvSpPr>
          <p:cNvPr id="13315" name="Rectangle 3"/>
          <p:cNvSpPr>
            <a:spLocks noChangeArrowheads="1"/>
          </p:cNvSpPr>
          <p:nvPr/>
        </p:nvSpPr>
        <p:spPr bwMode="auto">
          <a:xfrm>
            <a:off x="0" y="4572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GB" sz="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endParaRPr kumimoji="0" lang="en-GB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3317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pic>
        <p:nvPicPr>
          <p:cNvPr id="13316" name="Picture 4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483768" y="4293096"/>
            <a:ext cx="6469642" cy="115212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133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500"/>
                                        <p:tgtEl>
                                          <p:spTgt spid="133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 err="1" smtClean="0"/>
              <a:t>Recovery</a:t>
            </a:r>
            <a:endParaRPr lang="en-GB" dirty="0"/>
          </a:p>
        </p:txBody>
      </p:sp>
      <p:graphicFrame>
        <p:nvGraphicFramePr>
          <p:cNvPr id="4" name="Tabel 3"/>
          <p:cNvGraphicFramePr>
            <a:graphicFrameLocks noGrp="1"/>
          </p:cNvGraphicFramePr>
          <p:nvPr/>
        </p:nvGraphicFramePr>
        <p:xfrm>
          <a:off x="323528" y="1772816"/>
          <a:ext cx="8280920" cy="1728191"/>
        </p:xfrm>
        <a:graphic>
          <a:graphicData uri="http://schemas.openxmlformats.org/drawingml/2006/table">
            <a:tbl>
              <a:tblPr/>
              <a:tblGrid>
                <a:gridCol w="1655632"/>
                <a:gridCol w="1655632"/>
                <a:gridCol w="1656552"/>
                <a:gridCol w="1656552"/>
                <a:gridCol w="1656552"/>
              </a:tblGrid>
              <a:tr h="691277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540385" algn="l"/>
                        </a:tabLst>
                      </a:pPr>
                      <a:r>
                        <a:rPr lang="en-GB" sz="1200" dirty="0">
                          <a:latin typeface="Arial"/>
                          <a:ea typeface="Times New Roman"/>
                          <a:cs typeface="Times New Roman"/>
                        </a:rPr>
                        <a:t>Sample </a:t>
                      </a:r>
                      <a:r>
                        <a:rPr lang="en-GB" sz="1200" dirty="0" smtClean="0">
                          <a:latin typeface="Arial"/>
                          <a:ea typeface="Times New Roman"/>
                          <a:cs typeface="Times New Roman"/>
                        </a:rPr>
                        <a:t>ID</a:t>
                      </a: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540385" algn="l"/>
                        </a:tabLst>
                      </a:pPr>
                      <a:r>
                        <a:rPr lang="en-GB" sz="1200" dirty="0" smtClean="0">
                          <a:latin typeface="Arial"/>
                          <a:ea typeface="Times New Roman"/>
                          <a:cs typeface="Times New Roman"/>
                        </a:rPr>
                        <a:t>Wet</a:t>
                      </a:r>
                      <a:endParaRPr lang="en-GB" sz="1200" dirty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540385" algn="l"/>
                        </a:tabLst>
                      </a:pPr>
                      <a:r>
                        <a:rPr lang="en-GB" sz="1200">
                          <a:latin typeface="Arial"/>
                          <a:ea typeface="Times New Roman"/>
                          <a:cs typeface="Times New Roman"/>
                        </a:rPr>
                        <a:t>Concentration Procedure blank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540385" algn="l"/>
                        </a:tabLst>
                      </a:pPr>
                      <a:r>
                        <a:rPr lang="en-GB" sz="1200">
                          <a:latin typeface="Arial"/>
                          <a:ea typeface="Times New Roman"/>
                          <a:cs typeface="Times New Roman"/>
                        </a:rPr>
                        <a:t>Theoretical Spike  (mg/kg)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540385" algn="l"/>
                        </a:tabLst>
                      </a:pPr>
                      <a:r>
                        <a:rPr lang="en-GB" sz="1200">
                          <a:latin typeface="Arial"/>
                          <a:ea typeface="Times New Roman"/>
                          <a:cs typeface="Times New Roman"/>
                        </a:rPr>
                        <a:t>Practical  Spike  </a:t>
                      </a:r>
                      <a:r>
                        <a:rPr lang="nl-BE" sz="1200">
                          <a:latin typeface="Arial"/>
                          <a:ea typeface="Times New Roman"/>
                          <a:cs typeface="Times New Roman"/>
                        </a:rPr>
                        <a:t>(mg/kg)</a:t>
                      </a:r>
                      <a:endParaRPr lang="en-GB" sz="12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540385" algn="l"/>
                        </a:tabLst>
                      </a:pPr>
                      <a:r>
                        <a:rPr lang="nl-BE" sz="1200">
                          <a:latin typeface="Arial"/>
                          <a:ea typeface="Times New Roman"/>
                          <a:cs typeface="Times New Roman"/>
                        </a:rPr>
                        <a:t>Recovery</a:t>
                      </a:r>
                      <a:endParaRPr lang="en-GB" sz="12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5638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540385" algn="l"/>
                        </a:tabLst>
                      </a:pPr>
                      <a:r>
                        <a:rPr lang="nl-BE" sz="1200">
                          <a:latin typeface="Arial"/>
                          <a:ea typeface="Times New Roman"/>
                          <a:cs typeface="Times New Roman"/>
                        </a:rPr>
                        <a:t>2013/02/116</a:t>
                      </a:r>
                      <a:endParaRPr lang="en-GB" sz="12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540385" algn="l"/>
                        </a:tabLst>
                      </a:pPr>
                      <a:r>
                        <a:rPr lang="nl-BE" sz="1200">
                          <a:latin typeface="Arial"/>
                          <a:ea typeface="Times New Roman"/>
                          <a:cs typeface="Times New Roman"/>
                        </a:rPr>
                        <a:t>-0,18</a:t>
                      </a:r>
                      <a:endParaRPr lang="en-GB" sz="12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540385" algn="l"/>
                        </a:tabLst>
                      </a:pPr>
                      <a:r>
                        <a:rPr lang="nl-BE" sz="1200">
                          <a:latin typeface="Arial"/>
                          <a:ea typeface="Times New Roman"/>
                          <a:cs typeface="Times New Roman"/>
                        </a:rPr>
                        <a:t>21,11</a:t>
                      </a:r>
                      <a:endParaRPr lang="en-GB" sz="12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540385" algn="l"/>
                        </a:tabLst>
                      </a:pPr>
                      <a:r>
                        <a:rPr lang="nl-BE" sz="1200" dirty="0">
                          <a:latin typeface="Arial"/>
                          <a:ea typeface="Times New Roman"/>
                          <a:cs typeface="Times New Roman"/>
                        </a:rPr>
                        <a:t>20,35</a:t>
                      </a:r>
                      <a:endParaRPr lang="en-GB" sz="1200" dirty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540385" algn="l"/>
                        </a:tabLst>
                      </a:pPr>
                      <a:r>
                        <a:rPr lang="nl-BE" sz="1200" dirty="0">
                          <a:latin typeface="Arial" pitchFamily="34" charset="0"/>
                          <a:cs typeface="Arial" pitchFamily="34" charset="0"/>
                        </a:rPr>
                        <a:t>97 %</a:t>
                      </a:r>
                      <a:endParaRPr lang="en-GB" sz="1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33"/>
                    </a:solidFill>
                  </a:tcPr>
                </a:tc>
              </a:tr>
              <a:tr h="345638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540385" algn="l"/>
                        </a:tabLst>
                      </a:pPr>
                      <a:r>
                        <a:rPr lang="nl-BE" sz="1200">
                          <a:latin typeface="Arial"/>
                          <a:ea typeface="Times New Roman"/>
                          <a:cs typeface="Times New Roman"/>
                        </a:rPr>
                        <a:t>2013/02/116</a:t>
                      </a:r>
                      <a:endParaRPr lang="en-GB" sz="12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540385" algn="l"/>
                        </a:tabLst>
                      </a:pPr>
                      <a:r>
                        <a:rPr lang="nl-BE" sz="1200">
                          <a:latin typeface="Arial"/>
                          <a:ea typeface="Times New Roman"/>
                          <a:cs typeface="Times New Roman"/>
                        </a:rPr>
                        <a:t>-0,03</a:t>
                      </a:r>
                      <a:endParaRPr lang="en-GB" sz="12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540385" algn="l"/>
                        </a:tabLst>
                      </a:pPr>
                      <a:r>
                        <a:rPr lang="nl-BE" sz="1200">
                          <a:latin typeface="Arial"/>
                          <a:ea typeface="Times New Roman"/>
                          <a:cs typeface="Times New Roman"/>
                        </a:rPr>
                        <a:t>22,76</a:t>
                      </a:r>
                      <a:endParaRPr lang="en-GB" sz="12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540385" algn="l"/>
                        </a:tabLst>
                      </a:pPr>
                      <a:r>
                        <a:rPr lang="nl-BE" sz="1200">
                          <a:latin typeface="Arial"/>
                          <a:ea typeface="Times New Roman"/>
                          <a:cs typeface="Times New Roman"/>
                        </a:rPr>
                        <a:t>22,89</a:t>
                      </a:r>
                      <a:endParaRPr lang="en-GB" sz="12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540385" algn="l"/>
                        </a:tabLst>
                      </a:pPr>
                      <a:r>
                        <a:rPr lang="nl-BE" sz="1200">
                          <a:latin typeface="Arial" pitchFamily="34" charset="0"/>
                          <a:cs typeface="Arial" pitchFamily="34" charset="0"/>
                        </a:rPr>
                        <a:t>101 %</a:t>
                      </a:r>
                      <a:endParaRPr lang="en-GB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33"/>
                    </a:solidFill>
                  </a:tcPr>
                </a:tc>
              </a:tr>
              <a:tr h="345638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540385" algn="l"/>
                        </a:tabLst>
                      </a:pPr>
                      <a:r>
                        <a:rPr lang="nl-BE" sz="1200">
                          <a:latin typeface="Arial"/>
                          <a:ea typeface="Times New Roman"/>
                          <a:cs typeface="Times New Roman"/>
                        </a:rPr>
                        <a:t>2013/02/116</a:t>
                      </a:r>
                      <a:endParaRPr lang="en-GB" sz="12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540385" algn="l"/>
                        </a:tabLst>
                      </a:pPr>
                      <a:r>
                        <a:rPr lang="nl-BE" sz="1200">
                          <a:latin typeface="Arial"/>
                          <a:ea typeface="Times New Roman"/>
                          <a:cs typeface="Times New Roman"/>
                        </a:rPr>
                        <a:t>-0,05</a:t>
                      </a:r>
                      <a:endParaRPr lang="en-GB" sz="12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540385" algn="l"/>
                        </a:tabLst>
                      </a:pPr>
                      <a:r>
                        <a:rPr lang="nl-BE" sz="1200">
                          <a:latin typeface="Arial"/>
                          <a:ea typeface="Times New Roman"/>
                          <a:cs typeface="Times New Roman"/>
                        </a:rPr>
                        <a:t>22,68</a:t>
                      </a:r>
                      <a:endParaRPr lang="en-GB" sz="12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540385" algn="l"/>
                        </a:tabLst>
                      </a:pPr>
                      <a:r>
                        <a:rPr lang="nl-BE" sz="1200">
                          <a:latin typeface="Arial"/>
                          <a:ea typeface="Times New Roman"/>
                          <a:cs typeface="Times New Roman"/>
                        </a:rPr>
                        <a:t>22,90</a:t>
                      </a:r>
                      <a:endParaRPr lang="en-GB" sz="12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540385" algn="l"/>
                        </a:tabLst>
                      </a:pPr>
                      <a:r>
                        <a:rPr lang="nl-BE" sz="1200" dirty="0">
                          <a:latin typeface="Arial" pitchFamily="34" charset="0"/>
                          <a:cs typeface="Arial" pitchFamily="34" charset="0"/>
                        </a:rPr>
                        <a:t>101 %</a:t>
                      </a:r>
                      <a:endParaRPr lang="en-GB" sz="1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33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5" name="Tabel 4"/>
          <p:cNvGraphicFramePr>
            <a:graphicFrameLocks noGrp="1"/>
          </p:cNvGraphicFramePr>
          <p:nvPr/>
        </p:nvGraphicFramePr>
        <p:xfrm>
          <a:off x="323528" y="4221088"/>
          <a:ext cx="8280920" cy="1656185"/>
        </p:xfrm>
        <a:graphic>
          <a:graphicData uri="http://schemas.openxmlformats.org/drawingml/2006/table">
            <a:tbl>
              <a:tblPr/>
              <a:tblGrid>
                <a:gridCol w="1655632"/>
                <a:gridCol w="1655632"/>
                <a:gridCol w="1656552"/>
                <a:gridCol w="1656552"/>
                <a:gridCol w="1656552"/>
              </a:tblGrid>
              <a:tr h="662474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540385" algn="l"/>
                        </a:tabLst>
                      </a:pPr>
                      <a:r>
                        <a:rPr lang="en-GB" sz="1200" dirty="0">
                          <a:latin typeface="Arial"/>
                          <a:ea typeface="Times New Roman"/>
                          <a:cs typeface="Times New Roman"/>
                        </a:rPr>
                        <a:t>Sample </a:t>
                      </a:r>
                      <a:r>
                        <a:rPr lang="en-GB" sz="1200" dirty="0" smtClean="0">
                          <a:latin typeface="Arial"/>
                          <a:ea typeface="Times New Roman"/>
                          <a:cs typeface="Times New Roman"/>
                        </a:rPr>
                        <a:t>ID</a:t>
                      </a: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540385" algn="l"/>
                        </a:tabLst>
                      </a:pPr>
                      <a:r>
                        <a:rPr lang="en-GB" sz="1200" dirty="0" smtClean="0">
                          <a:latin typeface="Arial"/>
                          <a:ea typeface="Times New Roman"/>
                          <a:cs typeface="Times New Roman"/>
                        </a:rPr>
                        <a:t>Dry</a:t>
                      </a:r>
                      <a:endParaRPr lang="en-GB" sz="1200" dirty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540385" algn="l"/>
                        </a:tabLst>
                      </a:pPr>
                      <a:r>
                        <a:rPr lang="nl-BE" sz="1200">
                          <a:latin typeface="Arial"/>
                          <a:ea typeface="Times New Roman"/>
                          <a:cs typeface="Times New Roman"/>
                        </a:rPr>
                        <a:t>Concentration Procedure blank</a:t>
                      </a:r>
                      <a:endParaRPr lang="en-GB" sz="12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540385" algn="l"/>
                        </a:tabLst>
                      </a:pPr>
                      <a:r>
                        <a:rPr lang="nl-BE" sz="1200">
                          <a:latin typeface="Arial"/>
                          <a:ea typeface="Times New Roman"/>
                          <a:cs typeface="Times New Roman"/>
                        </a:rPr>
                        <a:t>Theoretical Spike</a:t>
                      </a:r>
                      <a:endParaRPr lang="en-GB" sz="1200">
                        <a:latin typeface="Arial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540385" algn="l"/>
                        </a:tabLst>
                      </a:pPr>
                      <a:r>
                        <a:rPr lang="nl-BE" sz="1200">
                          <a:latin typeface="Arial"/>
                          <a:ea typeface="Times New Roman"/>
                          <a:cs typeface="Times New Roman"/>
                        </a:rPr>
                        <a:t>(mg/kg)</a:t>
                      </a:r>
                      <a:endParaRPr lang="en-GB" sz="12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540385" algn="l"/>
                        </a:tabLst>
                      </a:pPr>
                      <a:r>
                        <a:rPr lang="nl-BE" sz="1200">
                          <a:latin typeface="Arial"/>
                          <a:ea typeface="Times New Roman"/>
                          <a:cs typeface="Times New Roman"/>
                        </a:rPr>
                        <a:t>Practical  Spike</a:t>
                      </a:r>
                      <a:endParaRPr lang="en-GB" sz="1200">
                        <a:latin typeface="Arial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540385" algn="l"/>
                        </a:tabLst>
                      </a:pPr>
                      <a:r>
                        <a:rPr lang="nl-BE" sz="1200">
                          <a:latin typeface="Arial"/>
                          <a:ea typeface="Times New Roman"/>
                          <a:cs typeface="Times New Roman"/>
                        </a:rPr>
                        <a:t>(mg/kg)</a:t>
                      </a:r>
                      <a:endParaRPr lang="en-GB" sz="12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540385" algn="l"/>
                        </a:tabLst>
                      </a:pPr>
                      <a:r>
                        <a:rPr lang="nl-BE" sz="1200" dirty="0" err="1">
                          <a:latin typeface="Arial"/>
                          <a:ea typeface="Times New Roman"/>
                          <a:cs typeface="Times New Roman"/>
                        </a:rPr>
                        <a:t>Recovery</a:t>
                      </a:r>
                      <a:endParaRPr lang="en-GB" sz="1200" dirty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1237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540385" algn="l"/>
                        </a:tabLst>
                      </a:pPr>
                      <a:r>
                        <a:rPr lang="nl-BE" sz="1200">
                          <a:latin typeface="Arial"/>
                          <a:ea typeface="Times New Roman"/>
                          <a:cs typeface="Times New Roman"/>
                        </a:rPr>
                        <a:t>2013/02/092</a:t>
                      </a:r>
                      <a:endParaRPr lang="en-GB" sz="12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 algn="ctr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Arial"/>
                        <a:buNone/>
                        <a:tabLst>
                          <a:tab pos="180340" algn="l"/>
                          <a:tab pos="540385" algn="l"/>
                        </a:tabLst>
                      </a:pPr>
                      <a:r>
                        <a:rPr lang="nl-BE" sz="1200" dirty="0" smtClean="0">
                          <a:latin typeface="Arial"/>
                          <a:ea typeface="Times New Roman"/>
                          <a:cs typeface="Times New Roman"/>
                        </a:rPr>
                        <a:t>-0,69</a:t>
                      </a:r>
                      <a:endParaRPr lang="en-GB" sz="1200" dirty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540385" algn="l"/>
                        </a:tabLst>
                      </a:pPr>
                      <a:r>
                        <a:rPr lang="nl-BE" sz="1200">
                          <a:latin typeface="Arial"/>
                          <a:ea typeface="Times New Roman"/>
                          <a:cs typeface="Times New Roman"/>
                        </a:rPr>
                        <a:t>48,45</a:t>
                      </a:r>
                      <a:endParaRPr lang="en-GB" sz="12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540385" algn="l"/>
                        </a:tabLst>
                      </a:pPr>
                      <a:r>
                        <a:rPr lang="nl-BE" sz="1200">
                          <a:latin typeface="Arial"/>
                          <a:ea typeface="Times New Roman"/>
                          <a:cs typeface="Times New Roman"/>
                        </a:rPr>
                        <a:t>47,87</a:t>
                      </a:r>
                      <a:endParaRPr lang="en-GB" sz="12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540385" algn="l"/>
                        </a:tabLst>
                      </a:pPr>
                      <a:r>
                        <a:rPr lang="nl-BE" sz="1200" dirty="0">
                          <a:latin typeface="Arial"/>
                          <a:ea typeface="Times New Roman"/>
                          <a:cs typeface="Times New Roman"/>
                        </a:rPr>
                        <a:t>100 %</a:t>
                      </a:r>
                      <a:endParaRPr lang="en-GB" sz="1200" dirty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33"/>
                    </a:solidFill>
                  </a:tcPr>
                </a:tc>
              </a:tr>
              <a:tr h="331237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540385" algn="l"/>
                        </a:tabLst>
                      </a:pPr>
                      <a:r>
                        <a:rPr lang="nl-BE" sz="1200">
                          <a:latin typeface="Arial"/>
                          <a:ea typeface="Times New Roman"/>
                          <a:cs typeface="Times New Roman"/>
                        </a:rPr>
                        <a:t>2013/02/092</a:t>
                      </a:r>
                      <a:endParaRPr lang="en-GB" sz="12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 algn="ctr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Arial"/>
                        <a:buNone/>
                        <a:tabLst>
                          <a:tab pos="180340" algn="l"/>
                          <a:tab pos="540385" algn="l"/>
                        </a:tabLst>
                      </a:pPr>
                      <a:r>
                        <a:rPr lang="nl-BE" sz="1200" dirty="0" smtClean="0">
                          <a:latin typeface="Arial"/>
                          <a:ea typeface="Times New Roman"/>
                          <a:cs typeface="Times New Roman"/>
                        </a:rPr>
                        <a:t>-0,96</a:t>
                      </a:r>
                      <a:endParaRPr lang="en-GB" sz="1200" dirty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540385" algn="l"/>
                        </a:tabLst>
                      </a:pPr>
                      <a:r>
                        <a:rPr lang="nl-BE" sz="1200">
                          <a:latin typeface="Arial"/>
                          <a:ea typeface="Times New Roman"/>
                          <a:cs typeface="Times New Roman"/>
                        </a:rPr>
                        <a:t>47,57</a:t>
                      </a:r>
                      <a:endParaRPr lang="en-GB" sz="12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540385" algn="l"/>
                        </a:tabLst>
                      </a:pPr>
                      <a:r>
                        <a:rPr lang="nl-BE" sz="1200">
                          <a:latin typeface="Arial"/>
                          <a:ea typeface="Times New Roman"/>
                          <a:cs typeface="Times New Roman"/>
                        </a:rPr>
                        <a:t>47,30</a:t>
                      </a:r>
                      <a:endParaRPr lang="en-GB" sz="12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540385" algn="l"/>
                        </a:tabLst>
                      </a:pPr>
                      <a:r>
                        <a:rPr lang="nl-BE" sz="1200" dirty="0">
                          <a:latin typeface="Arial"/>
                          <a:ea typeface="Times New Roman"/>
                          <a:cs typeface="Times New Roman"/>
                        </a:rPr>
                        <a:t>101 %</a:t>
                      </a:r>
                      <a:endParaRPr lang="en-GB" sz="1200" dirty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33"/>
                    </a:solidFill>
                  </a:tcPr>
                </a:tc>
              </a:tr>
              <a:tr h="331237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540385" algn="l"/>
                        </a:tabLst>
                      </a:pPr>
                      <a:r>
                        <a:rPr lang="nl-BE" sz="1200">
                          <a:latin typeface="Arial"/>
                          <a:ea typeface="Times New Roman"/>
                          <a:cs typeface="Times New Roman"/>
                        </a:rPr>
                        <a:t>2013/02/092</a:t>
                      </a:r>
                      <a:endParaRPr lang="en-GB" sz="12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 algn="ctr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Arial"/>
                        <a:buNone/>
                        <a:tabLst>
                          <a:tab pos="180340" algn="l"/>
                          <a:tab pos="540385" algn="l"/>
                        </a:tabLst>
                      </a:pPr>
                      <a:r>
                        <a:rPr lang="nl-BE" sz="1200" dirty="0" smtClean="0">
                          <a:latin typeface="Arial"/>
                          <a:ea typeface="Times New Roman"/>
                          <a:cs typeface="Times New Roman"/>
                        </a:rPr>
                        <a:t>-0,31</a:t>
                      </a:r>
                      <a:endParaRPr lang="en-GB" sz="1200" dirty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540385" algn="l"/>
                        </a:tabLst>
                      </a:pPr>
                      <a:r>
                        <a:rPr lang="nl-BE" sz="1200">
                          <a:latin typeface="Arial"/>
                          <a:ea typeface="Times New Roman"/>
                          <a:cs typeface="Times New Roman"/>
                        </a:rPr>
                        <a:t>48,31</a:t>
                      </a:r>
                      <a:endParaRPr lang="en-GB" sz="12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540385" algn="l"/>
                        </a:tabLst>
                      </a:pPr>
                      <a:r>
                        <a:rPr lang="nl-BE" sz="1200">
                          <a:latin typeface="Arial"/>
                          <a:ea typeface="Times New Roman"/>
                          <a:cs typeface="Times New Roman"/>
                        </a:rPr>
                        <a:t>47,39</a:t>
                      </a:r>
                      <a:endParaRPr lang="en-GB" sz="12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540385" algn="l"/>
                        </a:tabLst>
                      </a:pPr>
                      <a:r>
                        <a:rPr lang="nl-BE" sz="1200" dirty="0">
                          <a:latin typeface="Arial"/>
                          <a:ea typeface="Times New Roman"/>
                          <a:cs typeface="Times New Roman"/>
                        </a:rPr>
                        <a:t>99 %</a:t>
                      </a:r>
                      <a:endParaRPr lang="en-GB" sz="1200" dirty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33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 smtClean="0"/>
              <a:t>Content</a:t>
            </a:r>
            <a:endParaRPr lang="en-GB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r>
              <a:rPr lang="nl-BE" dirty="0" err="1" smtClean="0"/>
              <a:t>Objective</a:t>
            </a:r>
            <a:r>
              <a:rPr lang="nl-BE" dirty="0" smtClean="0"/>
              <a:t> of the </a:t>
            </a:r>
            <a:r>
              <a:rPr lang="nl-BE" dirty="0" err="1" smtClean="0"/>
              <a:t>study</a:t>
            </a:r>
            <a:endParaRPr lang="nl-BE" dirty="0" smtClean="0"/>
          </a:p>
          <a:p>
            <a:r>
              <a:rPr lang="nl-BE" dirty="0" err="1" smtClean="0"/>
              <a:t>Food</a:t>
            </a:r>
            <a:r>
              <a:rPr lang="nl-BE" dirty="0" smtClean="0"/>
              <a:t> </a:t>
            </a:r>
            <a:r>
              <a:rPr lang="nl-BE" dirty="0" smtClean="0"/>
              <a:t>samples </a:t>
            </a:r>
            <a:r>
              <a:rPr lang="nl-BE" dirty="0" err="1" smtClean="0"/>
              <a:t>from</a:t>
            </a:r>
            <a:r>
              <a:rPr lang="nl-BE" dirty="0" smtClean="0"/>
              <a:t> </a:t>
            </a:r>
            <a:r>
              <a:rPr lang="nl-BE" dirty="0" err="1" smtClean="0"/>
              <a:t>Uganda</a:t>
            </a:r>
            <a:endParaRPr lang="nl-BE" dirty="0" smtClean="0"/>
          </a:p>
          <a:p>
            <a:r>
              <a:rPr lang="nl-BE" dirty="0" smtClean="0"/>
              <a:t>Heavy </a:t>
            </a:r>
            <a:r>
              <a:rPr lang="nl-BE" dirty="0" err="1" smtClean="0"/>
              <a:t>metals</a:t>
            </a:r>
            <a:endParaRPr lang="nl-BE" dirty="0" smtClean="0"/>
          </a:p>
          <a:p>
            <a:r>
              <a:rPr lang="nl-BE" dirty="0" err="1" smtClean="0"/>
              <a:t>Method</a:t>
            </a:r>
            <a:r>
              <a:rPr lang="nl-BE" dirty="0" smtClean="0"/>
              <a:t> of </a:t>
            </a:r>
            <a:r>
              <a:rPr lang="nl-BE" dirty="0" err="1" smtClean="0"/>
              <a:t>analysis</a:t>
            </a:r>
            <a:endParaRPr lang="nl-BE" dirty="0" smtClean="0"/>
          </a:p>
          <a:p>
            <a:r>
              <a:rPr lang="nl-BE" dirty="0" smtClean="0"/>
              <a:t>Parameters</a:t>
            </a:r>
          </a:p>
          <a:p>
            <a:r>
              <a:rPr lang="nl-BE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Results</a:t>
            </a:r>
            <a:r>
              <a:rPr lang="nl-BE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&amp; </a:t>
            </a:r>
            <a:r>
              <a:rPr lang="nl-BE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discussion</a:t>
            </a:r>
            <a:endParaRPr lang="nl-BE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lvl="1"/>
            <a:r>
              <a:rPr lang="nl-BE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Mercury</a:t>
            </a:r>
            <a:endParaRPr lang="nl-BE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r>
              <a:rPr lang="nl-BE" dirty="0" err="1" smtClean="0"/>
              <a:t>Conclusion</a:t>
            </a:r>
            <a:r>
              <a:rPr lang="nl-BE" dirty="0" smtClean="0"/>
              <a:t> &amp; </a:t>
            </a:r>
            <a:r>
              <a:rPr lang="nl-BE" dirty="0" err="1" smtClean="0"/>
              <a:t>Recommendation</a:t>
            </a:r>
            <a:endParaRPr lang="nl-BE" dirty="0" smtClean="0"/>
          </a:p>
          <a:p>
            <a:endParaRPr lang="nl-BE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 err="1" smtClean="0"/>
              <a:t>Results</a:t>
            </a:r>
            <a:r>
              <a:rPr lang="nl-BE" dirty="0" smtClean="0"/>
              <a:t> Hg + spike</a:t>
            </a:r>
            <a:endParaRPr lang="en-GB" dirty="0"/>
          </a:p>
        </p:txBody>
      </p:sp>
      <p:graphicFrame>
        <p:nvGraphicFramePr>
          <p:cNvPr id="6" name="Tijdelijke aanduiding voor inhoud 3"/>
          <p:cNvGraphicFramePr>
            <a:graphicFrameLocks/>
          </p:cNvGraphicFramePr>
          <p:nvPr/>
        </p:nvGraphicFramePr>
        <p:xfrm>
          <a:off x="395536" y="1700808"/>
          <a:ext cx="8229600" cy="2199640"/>
        </p:xfrm>
        <a:graphic>
          <a:graphicData uri="http://schemas.openxmlformats.org/drawingml/2006/table">
            <a:tbl>
              <a:tblPr firstRow="1" bandRow="1">
                <a:tableStyleId>{638B1855-1B75-4FBE-930C-398BA8C253C6}</a:tableStyleId>
              </a:tblPr>
              <a:tblGrid>
                <a:gridCol w="4114800"/>
                <a:gridCol w="4114800"/>
              </a:tblGrid>
              <a:tr h="370840">
                <a:tc>
                  <a:txBody>
                    <a:bodyPr/>
                    <a:lstStyle/>
                    <a:p>
                      <a:r>
                        <a:rPr lang="nl-BE" dirty="0" smtClean="0"/>
                        <a:t>Sample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BE" dirty="0" err="1" smtClean="0"/>
                        <a:t>Value</a:t>
                      </a:r>
                      <a:r>
                        <a:rPr lang="nl-BE" dirty="0" smtClean="0"/>
                        <a:t> </a:t>
                      </a:r>
                      <a:r>
                        <a:rPr lang="nl-BE" dirty="0" err="1" smtClean="0"/>
                        <a:t>on</a:t>
                      </a:r>
                      <a:r>
                        <a:rPr lang="nl-BE" dirty="0" smtClean="0"/>
                        <a:t> </a:t>
                      </a:r>
                      <a:r>
                        <a:rPr lang="nl-BE" dirty="0" err="1" smtClean="0"/>
                        <a:t>Mercury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nl-BE" sz="2400" b="1" dirty="0" smtClean="0"/>
                        <a:t>Fish</a:t>
                      </a:r>
                      <a:endParaRPr lang="en-GB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2400" b="1" dirty="0" smtClean="0"/>
                        <a:t>&lt; 0,01 mg/kg</a:t>
                      </a:r>
                      <a:endParaRPr lang="en-GB" sz="24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nl-BE" sz="2400" b="1" dirty="0" err="1" smtClean="0"/>
                        <a:t>Coffee</a:t>
                      </a:r>
                      <a:endParaRPr lang="en-GB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2400" b="1" dirty="0" smtClean="0"/>
                        <a:t>&lt;</a:t>
                      </a:r>
                      <a:r>
                        <a:rPr lang="nl-BE" sz="2400" b="1" baseline="0" dirty="0" smtClean="0"/>
                        <a:t> 0,03 mg/kg</a:t>
                      </a:r>
                      <a:endParaRPr lang="en-GB" sz="2400" b="1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nl-BE" sz="2400" b="1" dirty="0" err="1" smtClean="0"/>
                        <a:t>Cocoa</a:t>
                      </a:r>
                      <a:endParaRPr lang="en-GB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2400" b="1" dirty="0" smtClean="0"/>
                        <a:t>&lt; 0,03 mg/kg</a:t>
                      </a:r>
                      <a:endParaRPr lang="en-GB" sz="2400" b="1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nl-BE" sz="2400" b="1" dirty="0" smtClean="0"/>
                        <a:t>Unimix®</a:t>
                      </a:r>
                      <a:endParaRPr lang="en-GB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2400" b="1" dirty="0" smtClean="0"/>
                        <a:t>&lt; 0,03 mg/kg</a:t>
                      </a:r>
                      <a:endParaRPr lang="en-GB" sz="2400" b="1" dirty="0"/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8" name="Tijdelijke aanduiding voor inhoud 5"/>
          <p:cNvSpPr>
            <a:spLocks noGrp="1"/>
          </p:cNvSpPr>
          <p:nvPr>
            <p:ph idx="1"/>
          </p:nvPr>
        </p:nvSpPr>
        <p:spPr>
          <a:xfrm>
            <a:off x="457200" y="4149080"/>
            <a:ext cx="8229600" cy="2251720"/>
          </a:xfrm>
        </p:spPr>
        <p:txBody>
          <a:bodyPr/>
          <a:lstStyle/>
          <a:p>
            <a:r>
              <a:rPr lang="nl-BE" dirty="0" smtClean="0"/>
              <a:t>Samples are </a:t>
            </a:r>
            <a:r>
              <a:rPr lang="nl-BE" dirty="0" err="1" smtClean="0"/>
              <a:t>negative</a:t>
            </a:r>
            <a:r>
              <a:rPr lang="nl-BE" dirty="0" smtClean="0"/>
              <a:t> </a:t>
            </a:r>
            <a:r>
              <a:rPr lang="nl-BE" dirty="0" err="1" smtClean="0"/>
              <a:t>on</a:t>
            </a:r>
            <a:r>
              <a:rPr lang="nl-BE" dirty="0" smtClean="0"/>
              <a:t> Hg </a:t>
            </a:r>
          </a:p>
          <a:p>
            <a:r>
              <a:rPr lang="nl-BE" dirty="0" smtClean="0"/>
              <a:t>Spike</a:t>
            </a:r>
          </a:p>
          <a:p>
            <a:pPr lvl="1"/>
            <a:r>
              <a:rPr lang="nl-BE" dirty="0" smtClean="0"/>
              <a:t>Wet sample </a:t>
            </a:r>
            <a:r>
              <a:rPr lang="nl-BE" dirty="0" smtClean="0">
                <a:sym typeface="Wingdings" pitchFamily="2" charset="2"/>
              </a:rPr>
              <a:t> 0,10 mg/kg</a:t>
            </a:r>
          </a:p>
          <a:p>
            <a:pPr lvl="1"/>
            <a:r>
              <a:rPr lang="nl-BE" dirty="0" smtClean="0">
                <a:sym typeface="Wingdings" pitchFamily="2" charset="2"/>
              </a:rPr>
              <a:t>Dry Sample  0,20 mg/kg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20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6" dur="20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9" dur="20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 err="1" smtClean="0"/>
              <a:t>Results</a:t>
            </a:r>
            <a:r>
              <a:rPr lang="nl-BE" dirty="0" smtClean="0"/>
              <a:t> Hg + </a:t>
            </a:r>
            <a:r>
              <a:rPr lang="nl-BE" dirty="0" err="1" smtClean="0"/>
              <a:t>conclusion</a:t>
            </a:r>
            <a:endParaRPr lang="en-GB" dirty="0"/>
          </a:p>
        </p:txBody>
      </p:sp>
      <p:graphicFrame>
        <p:nvGraphicFramePr>
          <p:cNvPr id="4" name="Tabel 3"/>
          <p:cNvGraphicFramePr>
            <a:graphicFrameLocks noGrp="1"/>
          </p:cNvGraphicFramePr>
          <p:nvPr/>
        </p:nvGraphicFramePr>
        <p:xfrm>
          <a:off x="395536" y="2060848"/>
          <a:ext cx="8208912" cy="4183348"/>
        </p:xfrm>
        <a:graphic>
          <a:graphicData uri="http://schemas.openxmlformats.org/drawingml/2006/table">
            <a:tbl>
              <a:tblPr firstRow="1" bandRow="1">
                <a:tableStyleId>{125E5076-3810-47DD-B79F-674D7AD40C01}</a:tableStyleId>
              </a:tblPr>
              <a:tblGrid>
                <a:gridCol w="2736304"/>
                <a:gridCol w="2736304"/>
                <a:gridCol w="2736304"/>
              </a:tblGrid>
              <a:tr h="565777"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dirty="0" err="1" smtClean="0"/>
                        <a:t>Method</a:t>
                      </a:r>
                      <a:r>
                        <a:rPr lang="nl-BE" dirty="0" smtClean="0"/>
                        <a:t> Cadmium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dirty="0" err="1" smtClean="0"/>
                        <a:t>Method</a:t>
                      </a:r>
                      <a:r>
                        <a:rPr lang="nl-BE" baseline="0" dirty="0" smtClean="0"/>
                        <a:t> </a:t>
                      </a:r>
                      <a:r>
                        <a:rPr lang="nl-BE" baseline="0" dirty="0" err="1" smtClean="0"/>
                        <a:t>Mercury</a:t>
                      </a:r>
                      <a:endParaRPr lang="en-GB" dirty="0"/>
                    </a:p>
                  </a:txBody>
                  <a:tcPr anchor="ctr"/>
                </a:tc>
              </a:tr>
              <a:tr h="565777">
                <a:tc>
                  <a:txBody>
                    <a:bodyPr/>
                    <a:lstStyle/>
                    <a:p>
                      <a:pPr algn="l"/>
                      <a:r>
                        <a:rPr lang="nl-BE" b="1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LOD</a:t>
                      </a:r>
                      <a:endParaRPr lang="en-GB" b="1" i="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0,023 mg/kg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0,000096</a:t>
                      </a:r>
                      <a:r>
                        <a:rPr lang="en-GB" baseline="0" dirty="0" smtClean="0"/>
                        <a:t> mg/kg</a:t>
                      </a:r>
                      <a:endParaRPr lang="en-GB" dirty="0"/>
                    </a:p>
                  </a:txBody>
                  <a:tcPr anchor="ctr"/>
                </a:tc>
              </a:tr>
              <a:tr h="565777">
                <a:tc>
                  <a:txBody>
                    <a:bodyPr/>
                    <a:lstStyle/>
                    <a:p>
                      <a:pPr algn="l"/>
                      <a:r>
                        <a:rPr lang="nl-BE" b="1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LOQ</a:t>
                      </a:r>
                      <a:endParaRPr lang="en-GB" b="1" i="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0,05 mg/kg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0,00019 mg/kg</a:t>
                      </a:r>
                      <a:endParaRPr lang="en-GB" dirty="0"/>
                    </a:p>
                  </a:txBody>
                  <a:tcPr anchor="ctr"/>
                </a:tc>
              </a:tr>
              <a:tr h="565777">
                <a:tc>
                  <a:txBody>
                    <a:bodyPr/>
                    <a:lstStyle/>
                    <a:p>
                      <a:pPr algn="l"/>
                      <a:r>
                        <a:rPr lang="nl-BE" b="1" dirty="0" err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Linear</a:t>
                      </a:r>
                      <a:r>
                        <a:rPr lang="nl-BE" b="1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 Range</a:t>
                      </a:r>
                      <a:endParaRPr lang="en-GB" b="1" i="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Between</a:t>
                      </a:r>
                    </a:p>
                    <a:p>
                      <a:pPr algn="ctr"/>
                      <a:r>
                        <a:rPr lang="en-GB" dirty="0" smtClean="0"/>
                        <a:t>0,1736 – 0,1919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Between</a:t>
                      </a:r>
                    </a:p>
                    <a:p>
                      <a:pPr algn="ctr"/>
                      <a:r>
                        <a:rPr lang="en-GB" dirty="0" smtClean="0"/>
                        <a:t>0,0282</a:t>
                      </a:r>
                      <a:r>
                        <a:rPr lang="en-GB" baseline="0" dirty="0" smtClean="0"/>
                        <a:t> – 0,0311</a:t>
                      </a:r>
                      <a:endParaRPr lang="en-GB" dirty="0"/>
                    </a:p>
                  </a:txBody>
                  <a:tcPr anchor="ctr"/>
                </a:tc>
              </a:tr>
              <a:tr h="565777">
                <a:tc>
                  <a:txBody>
                    <a:bodyPr/>
                    <a:lstStyle/>
                    <a:p>
                      <a:pPr algn="l"/>
                      <a:r>
                        <a:rPr lang="nl-BE" b="1" dirty="0" err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Repeatability</a:t>
                      </a:r>
                      <a:endParaRPr lang="en-GB" b="1" i="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b="1" dirty="0" err="1" smtClean="0"/>
                        <a:t>Repeatable</a:t>
                      </a:r>
                      <a:endParaRPr lang="nl-BE" b="1" dirty="0" smtClean="0"/>
                    </a:p>
                    <a:p>
                      <a:pPr algn="ctr"/>
                      <a:r>
                        <a:rPr lang="nl-BE" b="1" dirty="0" smtClean="0"/>
                        <a:t>No </a:t>
                      </a:r>
                      <a:r>
                        <a:rPr lang="nl-BE" b="1" dirty="0" err="1" smtClean="0"/>
                        <a:t>outlier</a:t>
                      </a:r>
                      <a:endParaRPr lang="en-GB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b="1" dirty="0" err="1" smtClean="0"/>
                        <a:t>Repeatable</a:t>
                      </a:r>
                      <a:endParaRPr lang="nl-BE" b="1" dirty="0" smtClean="0"/>
                    </a:p>
                    <a:p>
                      <a:pPr algn="ctr"/>
                      <a:r>
                        <a:rPr lang="nl-BE" b="1" dirty="0" smtClean="0"/>
                        <a:t>No </a:t>
                      </a:r>
                      <a:r>
                        <a:rPr lang="nl-BE" b="1" dirty="0" err="1" smtClean="0"/>
                        <a:t>outlier</a:t>
                      </a:r>
                      <a:endParaRPr lang="en-GB" b="1" dirty="0"/>
                    </a:p>
                  </a:txBody>
                  <a:tcPr anchor="ctr"/>
                </a:tc>
              </a:tr>
              <a:tr h="565777">
                <a:tc>
                  <a:txBody>
                    <a:bodyPr/>
                    <a:lstStyle/>
                    <a:p>
                      <a:pPr algn="l"/>
                      <a:r>
                        <a:rPr lang="nl-BE" b="1" dirty="0" err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Reproducibility</a:t>
                      </a:r>
                      <a:endParaRPr lang="en-GB" b="1" i="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b="1" dirty="0" err="1" smtClean="0"/>
                        <a:t>Reproducible</a:t>
                      </a:r>
                      <a:endParaRPr lang="nl-BE" b="1" dirty="0" smtClean="0"/>
                    </a:p>
                    <a:p>
                      <a:pPr algn="ctr"/>
                      <a:r>
                        <a:rPr lang="nl-BE" b="1" dirty="0" smtClean="0"/>
                        <a:t>No </a:t>
                      </a:r>
                      <a:r>
                        <a:rPr lang="nl-BE" b="1" dirty="0" err="1" smtClean="0"/>
                        <a:t>outlier</a:t>
                      </a:r>
                      <a:endParaRPr lang="en-GB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b="1" dirty="0" err="1" smtClean="0"/>
                        <a:t>Reproducible</a:t>
                      </a:r>
                      <a:endParaRPr lang="nl-BE" b="1" dirty="0" smtClean="0"/>
                    </a:p>
                    <a:p>
                      <a:pPr algn="ctr"/>
                      <a:r>
                        <a:rPr lang="nl-BE" b="1" dirty="0" smtClean="0"/>
                        <a:t>No </a:t>
                      </a:r>
                      <a:r>
                        <a:rPr lang="nl-BE" b="1" dirty="0" err="1" smtClean="0"/>
                        <a:t>outlier</a:t>
                      </a:r>
                      <a:endParaRPr lang="en-GB" b="1" dirty="0"/>
                    </a:p>
                  </a:txBody>
                  <a:tcPr anchor="ctr"/>
                </a:tc>
              </a:tr>
              <a:tr h="565777">
                <a:tc>
                  <a:txBody>
                    <a:bodyPr/>
                    <a:lstStyle/>
                    <a:p>
                      <a:pPr algn="l"/>
                      <a:r>
                        <a:rPr lang="nl-BE" b="1" dirty="0" err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Recovery</a:t>
                      </a:r>
                      <a:endParaRPr lang="en-GB" b="1" i="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b="1" dirty="0" err="1" smtClean="0"/>
                        <a:t>Within</a:t>
                      </a:r>
                      <a:r>
                        <a:rPr lang="nl-BE" b="1" dirty="0" smtClean="0"/>
                        <a:t> parameter</a:t>
                      </a:r>
                      <a:endParaRPr lang="en-GB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b="1" dirty="0" err="1" smtClean="0"/>
                        <a:t>Within</a:t>
                      </a:r>
                      <a:r>
                        <a:rPr lang="nl-BE" b="1" baseline="0" dirty="0" smtClean="0"/>
                        <a:t> Parameter</a:t>
                      </a:r>
                      <a:endParaRPr lang="en-GB" b="1" dirty="0"/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 err="1" smtClean="0"/>
              <a:t>Recommendations</a:t>
            </a:r>
            <a:endParaRPr lang="en-GB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nl-BE" dirty="0" smtClean="0"/>
              <a:t>General</a:t>
            </a:r>
          </a:p>
          <a:p>
            <a:pPr lvl="1"/>
            <a:r>
              <a:rPr lang="nl-BE" dirty="0" err="1" smtClean="0"/>
              <a:t>Other</a:t>
            </a:r>
            <a:r>
              <a:rPr lang="nl-BE" dirty="0" smtClean="0"/>
              <a:t> heavy </a:t>
            </a:r>
            <a:r>
              <a:rPr lang="nl-BE" dirty="0" err="1" smtClean="0"/>
              <a:t>metals</a:t>
            </a:r>
            <a:endParaRPr lang="nl-BE" dirty="0" smtClean="0"/>
          </a:p>
          <a:p>
            <a:r>
              <a:rPr lang="nl-BE" dirty="0" smtClean="0"/>
              <a:t>Cadmium</a:t>
            </a:r>
          </a:p>
          <a:p>
            <a:pPr lvl="1"/>
            <a:r>
              <a:rPr lang="nl-BE" dirty="0" smtClean="0"/>
              <a:t>ICP</a:t>
            </a:r>
          </a:p>
          <a:p>
            <a:pPr lvl="1"/>
            <a:r>
              <a:rPr lang="nl-BE" dirty="0" err="1" smtClean="0"/>
              <a:t>Gf-AAS</a:t>
            </a:r>
            <a:endParaRPr lang="nl-BE" dirty="0" smtClean="0"/>
          </a:p>
          <a:p>
            <a:r>
              <a:rPr lang="nl-BE" dirty="0" err="1" smtClean="0"/>
              <a:t>Mercury</a:t>
            </a:r>
            <a:endParaRPr lang="nl-BE" dirty="0" smtClean="0"/>
          </a:p>
          <a:p>
            <a:pPr lvl="1"/>
            <a:r>
              <a:rPr lang="nl-BE" dirty="0" err="1" smtClean="0"/>
              <a:t>Microwave</a:t>
            </a:r>
            <a:r>
              <a:rPr lang="nl-BE" dirty="0" smtClean="0"/>
              <a:t> </a:t>
            </a:r>
            <a:r>
              <a:rPr lang="nl-BE" dirty="0" err="1" smtClean="0"/>
              <a:t>Digestion</a:t>
            </a:r>
            <a:endParaRPr lang="nl-BE" dirty="0" smtClean="0"/>
          </a:p>
          <a:p>
            <a:pPr lvl="1"/>
            <a:r>
              <a:rPr lang="nl-BE" dirty="0" smtClean="0"/>
              <a:t>CVAAS</a:t>
            </a:r>
          </a:p>
          <a:p>
            <a:pPr lvl="1"/>
            <a:r>
              <a:rPr lang="nl-BE" dirty="0" smtClean="0"/>
              <a:t>CVAFS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11560" y="1772816"/>
            <a:ext cx="7851648" cy="1828800"/>
          </a:xfrm>
        </p:spPr>
        <p:txBody>
          <a:bodyPr>
            <a:normAutofit fontScale="90000"/>
          </a:bodyPr>
          <a:lstStyle/>
          <a:p>
            <a:pPr algn="ctr"/>
            <a:r>
              <a:rPr lang="nl-BE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Validation</a:t>
            </a:r>
            <a:r>
              <a:rPr lang="nl-BE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of a </a:t>
            </a:r>
            <a:r>
              <a:rPr lang="nl-BE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method</a:t>
            </a:r>
            <a:r>
              <a:rPr lang="nl-BE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nl-BE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used</a:t>
            </a:r>
            <a:r>
              <a:rPr lang="nl-BE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nl-BE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for</a:t>
            </a:r>
            <a:r>
              <a:rPr lang="nl-BE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the </a:t>
            </a:r>
            <a:r>
              <a:rPr lang="nl-BE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monitoring</a:t>
            </a:r>
            <a:r>
              <a:rPr lang="nl-BE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of Cadmium and </a:t>
            </a:r>
            <a:r>
              <a:rPr lang="nl-BE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Mercury</a:t>
            </a:r>
            <a:r>
              <a:rPr lang="nl-BE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in different </a:t>
            </a:r>
            <a:r>
              <a:rPr lang="nl-BE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food</a:t>
            </a:r>
            <a:r>
              <a:rPr lang="nl-BE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nl-BE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commodities</a:t>
            </a:r>
            <a:endParaRPr lang="en-GB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539552" y="4437112"/>
            <a:ext cx="7854696" cy="1752600"/>
          </a:xfrm>
        </p:spPr>
        <p:txBody>
          <a:bodyPr/>
          <a:lstStyle/>
          <a:p>
            <a:pPr algn="ctr"/>
            <a:r>
              <a:rPr lang="nl-BE" dirty="0" smtClean="0"/>
              <a:t>Thijme Masschelein</a:t>
            </a:r>
          </a:p>
          <a:p>
            <a:pPr algn="ctr"/>
            <a:r>
              <a:rPr lang="nl-BE" dirty="0" err="1" smtClean="0"/>
              <a:t>Chemiphar</a:t>
            </a:r>
            <a:r>
              <a:rPr lang="nl-BE" dirty="0" smtClean="0"/>
              <a:t> (U) </a:t>
            </a:r>
            <a:r>
              <a:rPr lang="nl-BE" dirty="0" err="1" smtClean="0"/>
              <a:t>ltd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 err="1" smtClean="0"/>
              <a:t>Results</a:t>
            </a:r>
            <a:r>
              <a:rPr lang="nl-BE" dirty="0" smtClean="0"/>
              <a:t> </a:t>
            </a:r>
            <a:r>
              <a:rPr lang="nl-BE" dirty="0" err="1" smtClean="0"/>
              <a:t>Mercury</a:t>
            </a:r>
            <a:endParaRPr lang="en-GB" dirty="0"/>
          </a:p>
        </p:txBody>
      </p:sp>
      <p:graphicFrame>
        <p:nvGraphicFramePr>
          <p:cNvPr id="4" name="Tabel 3"/>
          <p:cNvGraphicFramePr>
            <a:graphicFrameLocks noGrp="1"/>
          </p:cNvGraphicFramePr>
          <p:nvPr/>
        </p:nvGraphicFramePr>
        <p:xfrm>
          <a:off x="251522" y="2420889"/>
          <a:ext cx="8352927" cy="2016222"/>
        </p:xfrm>
        <a:graphic>
          <a:graphicData uri="http://schemas.openxmlformats.org/drawingml/2006/table">
            <a:tbl>
              <a:tblPr>
                <a:tableStyleId>{08FB837D-C827-4EFA-A057-4D05807E0F7C}</a:tableStyleId>
              </a:tblPr>
              <a:tblGrid>
                <a:gridCol w="2784309"/>
                <a:gridCol w="2784309"/>
                <a:gridCol w="2784309"/>
              </a:tblGrid>
              <a:tr h="672074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540385" algn="l"/>
                        </a:tabLst>
                      </a:pPr>
                      <a:r>
                        <a:rPr lang="en-GB" sz="1800" b="1"/>
                        <a:t>R²</a:t>
                      </a:r>
                      <a:endParaRPr lang="en-GB" sz="1800" b="1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540385" algn="l"/>
                        </a:tabLst>
                      </a:pPr>
                      <a:r>
                        <a:rPr lang="en-GB" sz="1800" b="1"/>
                        <a:t>0,9999</a:t>
                      </a:r>
                      <a:endParaRPr lang="en-GB" sz="1800" b="1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540385" algn="l"/>
                        </a:tabLst>
                      </a:pPr>
                      <a:endParaRPr lang="en-GB" sz="1800" b="1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672074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540385" algn="l"/>
                        </a:tabLst>
                      </a:pPr>
                      <a:r>
                        <a:rPr lang="en-GB" sz="1800" b="1"/>
                        <a:t>LOD</a:t>
                      </a:r>
                      <a:endParaRPr lang="en-GB" sz="1800" b="1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540385" algn="l"/>
                        </a:tabLst>
                      </a:pPr>
                      <a:r>
                        <a:rPr lang="en-GB" sz="1800" b="1"/>
                        <a:t>0,096 µg/l</a:t>
                      </a:r>
                      <a:endParaRPr lang="en-GB" sz="1800" b="1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540385" algn="l"/>
                        </a:tabLst>
                      </a:pPr>
                      <a:r>
                        <a:rPr lang="en-GB" sz="1800" b="1"/>
                        <a:t>0,000096 mg/kg</a:t>
                      </a:r>
                      <a:endParaRPr lang="en-GB" sz="1800" b="1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672074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540385" algn="l"/>
                        </a:tabLst>
                      </a:pPr>
                      <a:r>
                        <a:rPr lang="en-GB" sz="1800" b="1"/>
                        <a:t>LOQ</a:t>
                      </a:r>
                      <a:endParaRPr lang="en-GB" sz="1800" b="1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540385" algn="l"/>
                        </a:tabLst>
                      </a:pPr>
                      <a:r>
                        <a:rPr lang="en-GB" sz="1800" b="1"/>
                        <a:t>0,19 µg/l</a:t>
                      </a:r>
                      <a:endParaRPr lang="en-GB" sz="1800" b="1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540385" algn="l"/>
                        </a:tabLst>
                      </a:pPr>
                      <a:r>
                        <a:rPr lang="en-GB" sz="1800" b="1" dirty="0"/>
                        <a:t>0,00019 mg/kg</a:t>
                      </a:r>
                      <a:endParaRPr lang="en-GB" sz="1800" b="1" dirty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 err="1" smtClean="0"/>
              <a:t>Objective</a:t>
            </a:r>
            <a:r>
              <a:rPr lang="nl-BE" dirty="0" smtClean="0"/>
              <a:t> of </a:t>
            </a:r>
            <a:r>
              <a:rPr lang="nl-BE" dirty="0" err="1" smtClean="0"/>
              <a:t>this</a:t>
            </a:r>
            <a:r>
              <a:rPr lang="nl-BE" dirty="0" smtClean="0"/>
              <a:t> </a:t>
            </a:r>
            <a:r>
              <a:rPr lang="nl-BE" dirty="0" err="1" smtClean="0"/>
              <a:t>study</a:t>
            </a:r>
            <a:endParaRPr lang="en-GB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BE" dirty="0" err="1" smtClean="0"/>
              <a:t>Screening</a:t>
            </a:r>
            <a:r>
              <a:rPr lang="nl-BE" dirty="0" smtClean="0"/>
              <a:t> of Cd and Hg in </a:t>
            </a:r>
            <a:r>
              <a:rPr lang="nl-BE" dirty="0" err="1" smtClean="0"/>
              <a:t>food</a:t>
            </a:r>
            <a:r>
              <a:rPr lang="nl-BE" dirty="0" smtClean="0"/>
              <a:t> samples</a:t>
            </a:r>
          </a:p>
          <a:p>
            <a:endParaRPr lang="nl-BE" dirty="0" smtClean="0"/>
          </a:p>
          <a:p>
            <a:r>
              <a:rPr lang="nl-BE" dirty="0" err="1" smtClean="0"/>
              <a:t>Validation</a:t>
            </a:r>
            <a:r>
              <a:rPr lang="nl-BE" dirty="0" smtClean="0"/>
              <a:t> of Cd </a:t>
            </a:r>
            <a:r>
              <a:rPr lang="nl-BE" dirty="0" err="1" smtClean="0"/>
              <a:t>method</a:t>
            </a:r>
            <a:r>
              <a:rPr lang="nl-BE" dirty="0" smtClean="0"/>
              <a:t> </a:t>
            </a:r>
            <a:r>
              <a:rPr lang="nl-BE" dirty="0" err="1" smtClean="0"/>
              <a:t>by</a:t>
            </a:r>
            <a:r>
              <a:rPr lang="nl-BE" dirty="0" smtClean="0"/>
              <a:t> </a:t>
            </a:r>
            <a:r>
              <a:rPr lang="nl-BE" dirty="0" err="1" smtClean="0"/>
              <a:t>using</a:t>
            </a:r>
            <a:r>
              <a:rPr lang="nl-BE" dirty="0" smtClean="0"/>
              <a:t> F-AAS</a:t>
            </a:r>
          </a:p>
          <a:p>
            <a:endParaRPr lang="nl-BE" dirty="0" smtClean="0"/>
          </a:p>
          <a:p>
            <a:r>
              <a:rPr lang="nl-BE" dirty="0" err="1" smtClean="0"/>
              <a:t>Validation</a:t>
            </a:r>
            <a:r>
              <a:rPr lang="nl-BE" dirty="0" smtClean="0"/>
              <a:t> of Hg </a:t>
            </a:r>
            <a:r>
              <a:rPr lang="nl-BE" dirty="0" err="1" smtClean="0"/>
              <a:t>method</a:t>
            </a:r>
            <a:r>
              <a:rPr lang="nl-BE" dirty="0" smtClean="0"/>
              <a:t> </a:t>
            </a:r>
            <a:r>
              <a:rPr lang="nl-BE" dirty="0" err="1" smtClean="0"/>
              <a:t>by</a:t>
            </a:r>
            <a:r>
              <a:rPr lang="nl-BE" dirty="0" smtClean="0"/>
              <a:t> </a:t>
            </a:r>
            <a:r>
              <a:rPr lang="nl-BE" dirty="0" err="1" smtClean="0"/>
              <a:t>using</a:t>
            </a:r>
            <a:r>
              <a:rPr lang="nl-BE" dirty="0" smtClean="0"/>
              <a:t> FIMS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graphicFrame>
        <p:nvGraphicFramePr>
          <p:cNvPr id="4" name="Tabel 3"/>
          <p:cNvGraphicFramePr>
            <a:graphicFrameLocks noGrp="1"/>
          </p:cNvGraphicFramePr>
          <p:nvPr/>
        </p:nvGraphicFramePr>
        <p:xfrm>
          <a:off x="1763688" y="4725144"/>
          <a:ext cx="6004937" cy="1515602"/>
        </p:xfrm>
        <a:graphic>
          <a:graphicData uri="http://schemas.openxmlformats.org/drawingml/2006/table">
            <a:tbl>
              <a:tblPr>
                <a:tableStyleId>{638B1855-1B75-4FBE-930C-398BA8C253C6}</a:tableStyleId>
              </a:tblPr>
              <a:tblGrid>
                <a:gridCol w="3002135"/>
                <a:gridCol w="3002802"/>
              </a:tblGrid>
              <a:tr h="408045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540385" algn="l"/>
                        </a:tabLst>
                      </a:pPr>
                      <a:r>
                        <a:rPr lang="en-GB" sz="1800" b="1" dirty="0"/>
                        <a:t>Mean response factor</a:t>
                      </a:r>
                      <a:endParaRPr lang="en-GB" sz="1800" b="1" dirty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540385" algn="l"/>
                        </a:tabLst>
                      </a:pPr>
                      <a:r>
                        <a:rPr lang="en-GB" sz="1800" b="1"/>
                        <a:t>0,0297</a:t>
                      </a:r>
                      <a:endParaRPr lang="en-GB" sz="1800" b="1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552061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540385" algn="l"/>
                        </a:tabLst>
                      </a:pPr>
                      <a:r>
                        <a:rPr lang="en-GB" sz="1800" b="1" dirty="0"/>
                        <a:t>Mean -5%</a:t>
                      </a:r>
                      <a:endParaRPr lang="en-GB" sz="1800" b="1" dirty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540385" algn="l"/>
                        </a:tabLst>
                      </a:pPr>
                      <a:r>
                        <a:rPr lang="en-GB" sz="1800" b="1"/>
                        <a:t>0,0282</a:t>
                      </a:r>
                      <a:endParaRPr lang="en-GB" sz="1800" b="1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552061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540385" algn="l"/>
                        </a:tabLst>
                      </a:pPr>
                      <a:r>
                        <a:rPr lang="en-GB" sz="1800" b="1" dirty="0"/>
                        <a:t>Mean +5%</a:t>
                      </a:r>
                      <a:endParaRPr lang="en-GB" sz="1800" b="1" dirty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540385" algn="l"/>
                        </a:tabLst>
                      </a:pPr>
                      <a:r>
                        <a:rPr lang="en-GB" sz="1800" b="1" dirty="0"/>
                        <a:t>0,0311</a:t>
                      </a:r>
                      <a:endParaRPr lang="en-GB" sz="1800" b="1" dirty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graphicFrame>
        <p:nvGraphicFramePr>
          <p:cNvPr id="5" name="Grafiek 4"/>
          <p:cNvGraphicFramePr/>
          <p:nvPr/>
        </p:nvGraphicFramePr>
        <p:xfrm>
          <a:off x="1763688" y="1556792"/>
          <a:ext cx="5256584" cy="30243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el 3"/>
          <p:cNvGraphicFramePr>
            <a:graphicFrameLocks noGrp="1"/>
          </p:cNvGraphicFramePr>
          <p:nvPr/>
        </p:nvGraphicFramePr>
        <p:xfrm>
          <a:off x="1713547" y="1943100"/>
          <a:ext cx="5716905" cy="4754880"/>
        </p:xfrm>
        <a:graphic>
          <a:graphicData uri="http://schemas.openxmlformats.org/drawingml/2006/table">
            <a:tbl>
              <a:tblPr/>
              <a:tblGrid>
                <a:gridCol w="1428750"/>
                <a:gridCol w="1429385"/>
                <a:gridCol w="1429385"/>
                <a:gridCol w="1429385"/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540385" algn="l"/>
                        </a:tabLst>
                      </a:pPr>
                      <a:r>
                        <a:rPr lang="en-GB" sz="1600" b="1">
                          <a:latin typeface="Arial"/>
                          <a:ea typeface="Times New Roman"/>
                          <a:cs typeface="Times New Roman"/>
                        </a:rPr>
                        <a:t>Replicate</a:t>
                      </a:r>
                      <a:endParaRPr lang="en-GB" sz="16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540385" algn="l"/>
                        </a:tabLst>
                      </a:pPr>
                      <a:r>
                        <a:rPr lang="en-GB" sz="1600">
                          <a:latin typeface="Arial"/>
                          <a:ea typeface="Times New Roman"/>
                          <a:cs typeface="Times New Roman"/>
                        </a:rPr>
                        <a:t>Dixon Q-test</a:t>
                      </a: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540385" algn="l"/>
                        </a:tabLst>
                      </a:pPr>
                      <a:r>
                        <a:rPr lang="en-GB" sz="1600">
                          <a:latin typeface="Arial"/>
                          <a:ea typeface="Times New Roman"/>
                          <a:cs typeface="Times New Roman"/>
                        </a:rPr>
                        <a:t>(mg/kg)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540385" algn="l"/>
                        </a:tabLst>
                      </a:pPr>
                      <a:r>
                        <a:rPr lang="en-GB" sz="1600">
                          <a:latin typeface="Arial"/>
                          <a:ea typeface="Times New Roman"/>
                          <a:cs typeface="Times New Roman"/>
                        </a:rPr>
                        <a:t>Q-value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540385" algn="l"/>
                        </a:tabLst>
                      </a:pPr>
                      <a:r>
                        <a:rPr lang="en-GB" sz="1600">
                          <a:latin typeface="Arial"/>
                          <a:ea typeface="Times New Roman"/>
                          <a:cs typeface="Times New Roman"/>
                        </a:rPr>
                        <a:t>Q-theory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540385" algn="l"/>
                        </a:tabLst>
                      </a:pPr>
                      <a:r>
                        <a:rPr lang="en-GB" sz="1600">
                          <a:latin typeface="Arial"/>
                          <a:ea typeface="Times New Roman"/>
                          <a:cs typeface="Times New Roman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540385" algn="l"/>
                        </a:tabLst>
                      </a:pPr>
                      <a:r>
                        <a:rPr lang="en-GB" sz="1600">
                          <a:latin typeface="Arial"/>
                          <a:ea typeface="Times New Roman"/>
                          <a:cs typeface="Times New Roman"/>
                        </a:rPr>
                        <a:t>0,171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540385" algn="l"/>
                        </a:tabLst>
                      </a:pPr>
                      <a:r>
                        <a:rPr lang="en-GB" sz="1600">
                          <a:highlight>
                            <a:srgbClr val="FF0000"/>
                          </a:highlight>
                          <a:latin typeface="Arial"/>
                          <a:ea typeface="Times New Roman"/>
                          <a:cs typeface="Times New Roman"/>
                        </a:rPr>
                        <a:t>0,066</a:t>
                      </a:r>
                      <a:endParaRPr lang="en-GB" sz="16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540385" algn="l"/>
                        </a:tabLst>
                      </a:pPr>
                      <a:r>
                        <a:rPr lang="en-GB" sz="1600">
                          <a:highlight>
                            <a:srgbClr val="FF0000"/>
                          </a:highlight>
                          <a:latin typeface="Arial"/>
                          <a:ea typeface="Times New Roman"/>
                          <a:cs typeface="Times New Roman"/>
                        </a:rPr>
                        <a:t>0,56</a:t>
                      </a:r>
                      <a:endParaRPr lang="en-GB" sz="16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540385" algn="l"/>
                        </a:tabLst>
                      </a:pPr>
                      <a:r>
                        <a:rPr lang="en-GB" sz="1600">
                          <a:latin typeface="Arial"/>
                          <a:ea typeface="Times New Roman"/>
                          <a:cs typeface="Times New Roman"/>
                        </a:rPr>
                        <a:t>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540385" algn="l"/>
                        </a:tabLst>
                      </a:pPr>
                      <a:r>
                        <a:rPr lang="en-GB" sz="1600">
                          <a:latin typeface="Arial"/>
                          <a:ea typeface="Times New Roman"/>
                          <a:cs typeface="Times New Roman"/>
                        </a:rPr>
                        <a:t>0,172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540385" algn="l"/>
                        </a:tabLst>
                      </a:pPr>
                      <a:endParaRPr lang="en-GB" sz="16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540385" algn="l"/>
                        </a:tabLst>
                      </a:pPr>
                      <a:endParaRPr lang="en-GB" sz="16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540385" algn="l"/>
                        </a:tabLst>
                      </a:pPr>
                      <a:r>
                        <a:rPr lang="en-GB" sz="1600">
                          <a:latin typeface="Arial"/>
                          <a:ea typeface="Times New Roman"/>
                          <a:cs typeface="Times New Roman"/>
                        </a:rPr>
                        <a:t>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540385" algn="l"/>
                        </a:tabLst>
                      </a:pPr>
                      <a:r>
                        <a:rPr lang="en-GB" sz="1600">
                          <a:latin typeface="Arial"/>
                          <a:ea typeface="Times New Roman"/>
                          <a:cs typeface="Times New Roman"/>
                        </a:rPr>
                        <a:t>0,173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540385" algn="l"/>
                        </a:tabLst>
                      </a:pPr>
                      <a:endParaRPr lang="en-GB" sz="16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540385" algn="l"/>
                        </a:tabLst>
                      </a:pPr>
                      <a:endParaRPr lang="en-GB" sz="16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540385" algn="l"/>
                        </a:tabLst>
                      </a:pPr>
                      <a:r>
                        <a:rPr lang="en-GB" sz="1600">
                          <a:latin typeface="Arial"/>
                          <a:ea typeface="Times New Roman"/>
                          <a:cs typeface="Times New Roman"/>
                        </a:rPr>
                        <a:t>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540385" algn="l"/>
                        </a:tabLst>
                      </a:pPr>
                      <a:r>
                        <a:rPr lang="en-GB" sz="1600">
                          <a:latin typeface="Arial"/>
                          <a:ea typeface="Times New Roman"/>
                          <a:cs typeface="Times New Roman"/>
                        </a:rPr>
                        <a:t>0,177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540385" algn="l"/>
                        </a:tabLst>
                      </a:pPr>
                      <a:endParaRPr lang="en-GB" sz="16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540385" algn="l"/>
                        </a:tabLst>
                      </a:pPr>
                      <a:endParaRPr lang="en-GB" sz="16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8585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540385" algn="l"/>
                        </a:tabLst>
                      </a:pPr>
                      <a:r>
                        <a:rPr lang="en-GB" sz="1600">
                          <a:latin typeface="Arial"/>
                          <a:ea typeface="Times New Roman"/>
                          <a:cs typeface="Times New Roman"/>
                        </a:rPr>
                        <a:t>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540385" algn="l"/>
                        </a:tabLst>
                      </a:pPr>
                      <a:r>
                        <a:rPr lang="en-GB" sz="1600">
                          <a:latin typeface="Arial"/>
                          <a:ea typeface="Times New Roman"/>
                          <a:cs typeface="Times New Roman"/>
                        </a:rPr>
                        <a:t>0,185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540385" algn="l"/>
                        </a:tabLst>
                      </a:pPr>
                      <a:endParaRPr lang="en-GB" sz="16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540385" algn="l"/>
                        </a:tabLst>
                      </a:pPr>
                      <a:endParaRPr lang="en-GB" sz="16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540385" algn="l"/>
                        </a:tabLst>
                      </a:pPr>
                      <a:r>
                        <a:rPr lang="en-GB" sz="1600">
                          <a:latin typeface="Arial"/>
                          <a:ea typeface="Times New Roman"/>
                          <a:cs typeface="Times New Roman"/>
                        </a:rPr>
                        <a:t>6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540385" algn="l"/>
                        </a:tabLst>
                      </a:pPr>
                      <a:r>
                        <a:rPr lang="en-GB" sz="1600">
                          <a:latin typeface="Arial"/>
                          <a:ea typeface="Times New Roman"/>
                          <a:cs typeface="Times New Roman"/>
                        </a:rPr>
                        <a:t>0,186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540385" algn="l"/>
                        </a:tabLst>
                      </a:pPr>
                      <a:r>
                        <a:rPr lang="en-GB" sz="1600">
                          <a:highlight>
                            <a:srgbClr val="FF0000"/>
                          </a:highlight>
                          <a:latin typeface="Arial"/>
                          <a:ea typeface="Times New Roman"/>
                          <a:cs typeface="Times New Roman"/>
                        </a:rPr>
                        <a:t>0,077</a:t>
                      </a:r>
                      <a:endParaRPr lang="en-GB" sz="16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540385" algn="l"/>
                        </a:tabLst>
                      </a:pPr>
                      <a:r>
                        <a:rPr lang="en-GB" sz="1600">
                          <a:highlight>
                            <a:srgbClr val="FF0000"/>
                          </a:highlight>
                          <a:latin typeface="Arial"/>
                          <a:ea typeface="Times New Roman"/>
                          <a:cs typeface="Times New Roman"/>
                        </a:rPr>
                        <a:t>0,56</a:t>
                      </a:r>
                      <a:endParaRPr lang="en-GB" sz="16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540385" algn="l"/>
                        </a:tabLst>
                      </a:pPr>
                      <a:r>
                        <a:rPr lang="en-GB" sz="1600" b="1">
                          <a:latin typeface="Arial"/>
                          <a:ea typeface="Times New Roman"/>
                          <a:cs typeface="Times New Roman"/>
                        </a:rPr>
                        <a:t>Mean value</a:t>
                      </a:r>
                      <a:endParaRPr lang="en-GB" sz="16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540385" algn="l"/>
                        </a:tabLst>
                      </a:pPr>
                      <a:r>
                        <a:rPr lang="en-GB" sz="1600">
                          <a:latin typeface="Arial"/>
                          <a:ea typeface="Times New Roman"/>
                          <a:cs typeface="Times New Roman"/>
                        </a:rPr>
                        <a:t>0,177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540385" algn="l"/>
                        </a:tabLst>
                      </a:pPr>
                      <a:endParaRPr lang="en-GB" sz="16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540385" algn="l"/>
                        </a:tabLst>
                      </a:pPr>
                      <a:endParaRPr lang="en-GB" sz="16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540385" algn="l"/>
                        </a:tabLst>
                      </a:pPr>
                      <a:r>
                        <a:rPr lang="en-GB" sz="1600" b="1">
                          <a:latin typeface="Arial"/>
                          <a:ea typeface="Times New Roman"/>
                          <a:cs typeface="Times New Roman"/>
                        </a:rPr>
                        <a:t>STDEV</a:t>
                      </a:r>
                      <a:endParaRPr lang="en-GB" sz="16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540385" algn="l"/>
                        </a:tabLst>
                      </a:pPr>
                      <a:r>
                        <a:rPr lang="en-GB" sz="1600">
                          <a:latin typeface="Arial"/>
                          <a:ea typeface="Times New Roman"/>
                          <a:cs typeface="Times New Roman"/>
                        </a:rPr>
                        <a:t>0,01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540385" algn="l"/>
                        </a:tabLst>
                      </a:pPr>
                      <a:endParaRPr lang="en-GB" sz="16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540385" algn="l"/>
                        </a:tabLst>
                      </a:pPr>
                      <a:endParaRPr lang="en-GB" sz="16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540385" algn="l"/>
                        </a:tabLst>
                      </a:pPr>
                      <a:r>
                        <a:rPr lang="en-GB" sz="1600" b="1">
                          <a:latin typeface="Arial"/>
                          <a:ea typeface="Times New Roman"/>
                          <a:cs typeface="Times New Roman"/>
                        </a:rPr>
                        <a:t>RSD %</a:t>
                      </a:r>
                      <a:endParaRPr lang="en-GB" sz="16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540385" algn="l"/>
                        </a:tabLst>
                      </a:pPr>
                      <a:r>
                        <a:rPr lang="en-GB" sz="1600">
                          <a:highlight>
                            <a:srgbClr val="00FF00"/>
                          </a:highlight>
                          <a:latin typeface="Arial"/>
                          <a:ea typeface="Times New Roman"/>
                          <a:cs typeface="Times New Roman"/>
                        </a:rPr>
                        <a:t>3,85</a:t>
                      </a:r>
                      <a:endParaRPr lang="en-GB" sz="16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540385" algn="l"/>
                        </a:tabLst>
                      </a:pPr>
                      <a:endParaRPr lang="en-GB" sz="16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540385" algn="l"/>
                        </a:tabLst>
                      </a:pPr>
                      <a:endParaRPr lang="en-GB" sz="16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540385" algn="l"/>
                        </a:tabLst>
                      </a:pPr>
                      <a:r>
                        <a:rPr lang="en-GB" sz="1600" b="1">
                          <a:latin typeface="Arial"/>
                          <a:ea typeface="Times New Roman"/>
                          <a:cs typeface="Times New Roman"/>
                        </a:rPr>
                        <a:t>H-value</a:t>
                      </a:r>
                      <a:endParaRPr lang="en-GB" sz="16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540385" algn="l"/>
                        </a:tabLst>
                      </a:pPr>
                      <a:r>
                        <a:rPr lang="en-GB" sz="1600">
                          <a:latin typeface="Arial"/>
                          <a:ea typeface="Times New Roman"/>
                          <a:cs typeface="Times New Roman"/>
                        </a:rPr>
                        <a:t>20,76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540385" algn="l"/>
                        </a:tabLst>
                      </a:pPr>
                      <a:endParaRPr lang="en-GB" sz="16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540385" algn="l"/>
                        </a:tabLst>
                      </a:pPr>
                      <a:endParaRPr lang="en-GB" sz="16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540385" algn="l"/>
                        </a:tabLst>
                      </a:pPr>
                      <a:r>
                        <a:rPr lang="en-GB" sz="1600" b="1">
                          <a:latin typeface="Arial"/>
                          <a:ea typeface="Times New Roman"/>
                          <a:cs typeface="Times New Roman"/>
                        </a:rPr>
                        <a:t>2/3 H-value</a:t>
                      </a:r>
                      <a:endParaRPr lang="en-GB" sz="16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540385" algn="l"/>
                        </a:tabLst>
                      </a:pPr>
                      <a:r>
                        <a:rPr lang="en-GB" sz="1600">
                          <a:highlight>
                            <a:srgbClr val="00FF00"/>
                          </a:highlight>
                          <a:latin typeface="Arial"/>
                          <a:ea typeface="Times New Roman"/>
                          <a:cs typeface="Times New Roman"/>
                        </a:rPr>
                        <a:t>13,84</a:t>
                      </a:r>
                      <a:endParaRPr lang="en-GB" sz="16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540385" algn="l"/>
                        </a:tabLst>
                      </a:pPr>
                      <a:endParaRPr lang="en-GB" sz="16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540385" algn="l"/>
                        </a:tabLst>
                      </a:pPr>
                      <a:endParaRPr lang="en-GB" sz="1600" dirty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graphicFrame>
        <p:nvGraphicFramePr>
          <p:cNvPr id="4" name="Tabel 3"/>
          <p:cNvGraphicFramePr>
            <a:graphicFrameLocks noGrp="1"/>
          </p:cNvGraphicFramePr>
          <p:nvPr/>
        </p:nvGraphicFramePr>
        <p:xfrm>
          <a:off x="1713547" y="1943100"/>
          <a:ext cx="5716905" cy="4754880"/>
        </p:xfrm>
        <a:graphic>
          <a:graphicData uri="http://schemas.openxmlformats.org/drawingml/2006/table">
            <a:tbl>
              <a:tblPr/>
              <a:tblGrid>
                <a:gridCol w="1428750"/>
                <a:gridCol w="1429385"/>
                <a:gridCol w="1429385"/>
                <a:gridCol w="1429385"/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540385" algn="l"/>
                        </a:tabLst>
                      </a:pPr>
                      <a:r>
                        <a:rPr lang="en-GB" sz="1600" b="1">
                          <a:latin typeface="Arial"/>
                          <a:ea typeface="Times New Roman"/>
                          <a:cs typeface="Times New Roman"/>
                        </a:rPr>
                        <a:t>Replicate</a:t>
                      </a:r>
                      <a:endParaRPr lang="en-GB" sz="16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540385" algn="l"/>
                        </a:tabLst>
                      </a:pPr>
                      <a:r>
                        <a:rPr lang="en-GB" sz="1600">
                          <a:latin typeface="Arial"/>
                          <a:ea typeface="Times New Roman"/>
                          <a:cs typeface="Times New Roman"/>
                        </a:rPr>
                        <a:t>Dixon Q-test</a:t>
                      </a: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540385" algn="l"/>
                        </a:tabLst>
                      </a:pPr>
                      <a:r>
                        <a:rPr lang="en-GB" sz="1600">
                          <a:latin typeface="Arial"/>
                          <a:ea typeface="Times New Roman"/>
                          <a:cs typeface="Times New Roman"/>
                        </a:rPr>
                        <a:t>(mg/kg)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540385" algn="l"/>
                        </a:tabLst>
                      </a:pPr>
                      <a:r>
                        <a:rPr lang="en-GB" sz="1600">
                          <a:latin typeface="Arial"/>
                          <a:ea typeface="Times New Roman"/>
                          <a:cs typeface="Times New Roman"/>
                        </a:rPr>
                        <a:t>Q-value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540385" algn="l"/>
                        </a:tabLst>
                      </a:pPr>
                      <a:r>
                        <a:rPr lang="en-GB" sz="1600">
                          <a:latin typeface="Arial"/>
                          <a:ea typeface="Times New Roman"/>
                          <a:cs typeface="Times New Roman"/>
                        </a:rPr>
                        <a:t>Q-theory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540385" algn="l"/>
                        </a:tabLst>
                      </a:pPr>
                      <a:r>
                        <a:rPr lang="en-GB" sz="1600">
                          <a:latin typeface="Arial"/>
                          <a:ea typeface="Times New Roman"/>
                          <a:cs typeface="Times New Roman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540385" algn="l"/>
                        </a:tabLst>
                      </a:pPr>
                      <a:r>
                        <a:rPr lang="en-GB" sz="1600">
                          <a:latin typeface="Arial"/>
                          <a:ea typeface="Times New Roman"/>
                          <a:cs typeface="Times New Roman"/>
                        </a:rPr>
                        <a:t>0,078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540385" algn="l"/>
                        </a:tabLst>
                      </a:pPr>
                      <a:r>
                        <a:rPr lang="en-GB" sz="1600">
                          <a:highlight>
                            <a:srgbClr val="FF0000"/>
                          </a:highlight>
                          <a:latin typeface="Arial"/>
                          <a:ea typeface="Times New Roman"/>
                          <a:cs typeface="Times New Roman"/>
                        </a:rPr>
                        <a:t>0,055</a:t>
                      </a:r>
                      <a:endParaRPr lang="en-GB" sz="16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540385" algn="l"/>
                        </a:tabLst>
                      </a:pPr>
                      <a:r>
                        <a:rPr lang="en-GB" sz="1600">
                          <a:highlight>
                            <a:srgbClr val="FF0000"/>
                          </a:highlight>
                          <a:latin typeface="Arial"/>
                          <a:ea typeface="Times New Roman"/>
                          <a:cs typeface="Times New Roman"/>
                        </a:rPr>
                        <a:t>0,56</a:t>
                      </a:r>
                      <a:endParaRPr lang="en-GB" sz="16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540385" algn="l"/>
                        </a:tabLst>
                      </a:pPr>
                      <a:r>
                        <a:rPr lang="en-GB" sz="1600">
                          <a:latin typeface="Arial"/>
                          <a:ea typeface="Times New Roman"/>
                          <a:cs typeface="Times New Roman"/>
                        </a:rPr>
                        <a:t>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540385" algn="l"/>
                        </a:tabLst>
                      </a:pPr>
                      <a:r>
                        <a:rPr lang="en-GB" sz="1600">
                          <a:latin typeface="Arial"/>
                          <a:ea typeface="Times New Roman"/>
                          <a:cs typeface="Times New Roman"/>
                        </a:rPr>
                        <a:t>0,080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540385" algn="l"/>
                        </a:tabLst>
                      </a:pPr>
                      <a:endParaRPr lang="en-GB" sz="16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540385" algn="l"/>
                        </a:tabLst>
                      </a:pPr>
                      <a:endParaRPr lang="en-GB" sz="16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540385" algn="l"/>
                        </a:tabLst>
                      </a:pPr>
                      <a:r>
                        <a:rPr lang="en-GB" sz="1600">
                          <a:latin typeface="Arial"/>
                          <a:ea typeface="Times New Roman"/>
                          <a:cs typeface="Times New Roman"/>
                        </a:rPr>
                        <a:t>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540385" algn="l"/>
                        </a:tabLst>
                      </a:pPr>
                      <a:r>
                        <a:rPr lang="en-GB" sz="1600">
                          <a:latin typeface="Arial"/>
                          <a:ea typeface="Times New Roman"/>
                          <a:cs typeface="Times New Roman"/>
                        </a:rPr>
                        <a:t>0,086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540385" algn="l"/>
                        </a:tabLst>
                      </a:pPr>
                      <a:endParaRPr lang="en-GB" sz="16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540385" algn="l"/>
                        </a:tabLst>
                      </a:pPr>
                      <a:endParaRPr lang="en-GB" sz="16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540385" algn="l"/>
                        </a:tabLst>
                      </a:pPr>
                      <a:r>
                        <a:rPr lang="en-GB" sz="1600">
                          <a:latin typeface="Arial"/>
                          <a:ea typeface="Times New Roman"/>
                          <a:cs typeface="Times New Roman"/>
                        </a:rPr>
                        <a:t>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540385" algn="l"/>
                        </a:tabLst>
                      </a:pPr>
                      <a:r>
                        <a:rPr lang="en-GB" sz="1600">
                          <a:latin typeface="Arial"/>
                          <a:ea typeface="Times New Roman"/>
                          <a:cs typeface="Times New Roman"/>
                        </a:rPr>
                        <a:t>0,087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540385" algn="l"/>
                        </a:tabLst>
                      </a:pPr>
                      <a:endParaRPr lang="en-GB" sz="16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540385" algn="l"/>
                        </a:tabLst>
                      </a:pPr>
                      <a:endParaRPr lang="en-GB" sz="16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540385" algn="l"/>
                        </a:tabLst>
                      </a:pPr>
                      <a:r>
                        <a:rPr lang="en-GB" sz="1600">
                          <a:latin typeface="Arial"/>
                          <a:ea typeface="Times New Roman"/>
                          <a:cs typeface="Times New Roman"/>
                        </a:rPr>
                        <a:t>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540385" algn="l"/>
                        </a:tabLst>
                      </a:pPr>
                      <a:r>
                        <a:rPr lang="en-GB" sz="1600">
                          <a:latin typeface="Arial"/>
                          <a:ea typeface="Times New Roman"/>
                          <a:cs typeface="Times New Roman"/>
                        </a:rPr>
                        <a:t>0,094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540385" algn="l"/>
                        </a:tabLst>
                      </a:pPr>
                      <a:endParaRPr lang="en-GB" sz="16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540385" algn="l"/>
                        </a:tabLst>
                      </a:pPr>
                      <a:endParaRPr lang="en-GB" sz="16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540385" algn="l"/>
                        </a:tabLst>
                      </a:pPr>
                      <a:r>
                        <a:rPr lang="en-GB" sz="1600">
                          <a:latin typeface="Arial"/>
                          <a:ea typeface="Times New Roman"/>
                          <a:cs typeface="Times New Roman"/>
                        </a:rPr>
                        <a:t>6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540385" algn="l"/>
                        </a:tabLst>
                      </a:pPr>
                      <a:r>
                        <a:rPr lang="en-GB" sz="1600">
                          <a:latin typeface="Arial"/>
                          <a:ea typeface="Times New Roman"/>
                          <a:cs typeface="Times New Roman"/>
                        </a:rPr>
                        <a:t>0,111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540385" algn="l"/>
                        </a:tabLst>
                      </a:pPr>
                      <a:r>
                        <a:rPr lang="en-GB" sz="1600">
                          <a:highlight>
                            <a:srgbClr val="FF0000"/>
                          </a:highlight>
                          <a:latin typeface="Arial"/>
                          <a:ea typeface="Times New Roman"/>
                          <a:cs typeface="Times New Roman"/>
                        </a:rPr>
                        <a:t>0,525</a:t>
                      </a:r>
                      <a:endParaRPr lang="en-GB" sz="16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540385" algn="l"/>
                        </a:tabLst>
                      </a:pPr>
                      <a:r>
                        <a:rPr lang="en-GB" sz="1600">
                          <a:highlight>
                            <a:srgbClr val="FF0000"/>
                          </a:highlight>
                          <a:latin typeface="Arial"/>
                          <a:ea typeface="Times New Roman"/>
                          <a:cs typeface="Times New Roman"/>
                        </a:rPr>
                        <a:t>0,56</a:t>
                      </a:r>
                      <a:endParaRPr lang="en-GB" sz="16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540385" algn="l"/>
                        </a:tabLst>
                      </a:pPr>
                      <a:r>
                        <a:rPr lang="en-GB" sz="1600" b="1">
                          <a:latin typeface="Arial"/>
                          <a:ea typeface="Times New Roman"/>
                          <a:cs typeface="Times New Roman"/>
                        </a:rPr>
                        <a:t>Mean value</a:t>
                      </a:r>
                      <a:endParaRPr lang="en-GB" sz="16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540385" algn="l"/>
                        </a:tabLst>
                      </a:pPr>
                      <a:r>
                        <a:rPr lang="en-GB" sz="1600">
                          <a:latin typeface="Arial"/>
                          <a:ea typeface="Times New Roman"/>
                          <a:cs typeface="Times New Roman"/>
                        </a:rPr>
                        <a:t>0,089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540385" algn="l"/>
                        </a:tabLst>
                      </a:pPr>
                      <a:endParaRPr lang="en-GB" sz="16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540385" algn="l"/>
                        </a:tabLst>
                      </a:pPr>
                      <a:endParaRPr lang="en-GB" sz="16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540385" algn="l"/>
                        </a:tabLst>
                      </a:pPr>
                      <a:r>
                        <a:rPr lang="en-GB" sz="1600" b="1">
                          <a:latin typeface="Arial"/>
                          <a:ea typeface="Times New Roman"/>
                          <a:cs typeface="Times New Roman"/>
                        </a:rPr>
                        <a:t>STDEV</a:t>
                      </a:r>
                      <a:endParaRPr lang="en-GB" sz="16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540385" algn="l"/>
                        </a:tabLst>
                      </a:pPr>
                      <a:r>
                        <a:rPr lang="en-GB" sz="1600">
                          <a:latin typeface="Arial"/>
                          <a:ea typeface="Times New Roman"/>
                          <a:cs typeface="Times New Roman"/>
                        </a:rPr>
                        <a:t>0,01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540385" algn="l"/>
                        </a:tabLst>
                      </a:pPr>
                      <a:endParaRPr lang="en-GB" sz="16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540385" algn="l"/>
                        </a:tabLst>
                      </a:pPr>
                      <a:endParaRPr lang="en-GB" sz="16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540385" algn="l"/>
                        </a:tabLst>
                      </a:pPr>
                      <a:r>
                        <a:rPr lang="en-GB" sz="1600" b="1">
                          <a:latin typeface="Arial"/>
                          <a:ea typeface="Times New Roman"/>
                          <a:cs typeface="Times New Roman"/>
                        </a:rPr>
                        <a:t>RSD %</a:t>
                      </a:r>
                      <a:endParaRPr lang="en-GB" sz="16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540385" algn="l"/>
                        </a:tabLst>
                      </a:pPr>
                      <a:r>
                        <a:rPr lang="en-GB" sz="1600">
                          <a:highlight>
                            <a:srgbClr val="00FF00"/>
                          </a:highlight>
                          <a:latin typeface="Arial"/>
                          <a:ea typeface="Times New Roman"/>
                          <a:cs typeface="Times New Roman"/>
                        </a:rPr>
                        <a:t>13,26</a:t>
                      </a:r>
                      <a:endParaRPr lang="en-GB" sz="16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540385" algn="l"/>
                        </a:tabLst>
                      </a:pPr>
                      <a:endParaRPr lang="en-GB" sz="16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540385" algn="l"/>
                        </a:tabLst>
                      </a:pPr>
                      <a:endParaRPr lang="en-GB" sz="16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540385" algn="l"/>
                        </a:tabLst>
                      </a:pPr>
                      <a:r>
                        <a:rPr lang="en-GB" sz="1600" b="1">
                          <a:latin typeface="Arial"/>
                          <a:ea typeface="Times New Roman"/>
                          <a:cs typeface="Times New Roman"/>
                        </a:rPr>
                        <a:t>H-value</a:t>
                      </a:r>
                      <a:endParaRPr lang="en-GB" sz="16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540385" algn="l"/>
                        </a:tabLst>
                      </a:pPr>
                      <a:r>
                        <a:rPr lang="en-GB" sz="1600">
                          <a:latin typeface="Arial"/>
                          <a:ea typeface="Times New Roman"/>
                          <a:cs typeface="Times New Roman"/>
                        </a:rPr>
                        <a:t>23,02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540385" algn="l"/>
                        </a:tabLst>
                      </a:pPr>
                      <a:endParaRPr lang="en-GB" sz="16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540385" algn="l"/>
                        </a:tabLst>
                      </a:pPr>
                      <a:endParaRPr lang="en-GB" sz="16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540385" algn="l"/>
                        </a:tabLst>
                      </a:pPr>
                      <a:r>
                        <a:rPr lang="en-GB" sz="1600" b="1">
                          <a:latin typeface="Arial"/>
                          <a:ea typeface="Times New Roman"/>
                          <a:cs typeface="Times New Roman"/>
                        </a:rPr>
                        <a:t>2/3 H-value</a:t>
                      </a:r>
                      <a:endParaRPr lang="en-GB" sz="16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540385" algn="l"/>
                        </a:tabLst>
                      </a:pPr>
                      <a:r>
                        <a:rPr lang="en-GB" sz="1600">
                          <a:highlight>
                            <a:srgbClr val="00FF00"/>
                          </a:highlight>
                          <a:latin typeface="Arial"/>
                          <a:ea typeface="Times New Roman"/>
                          <a:cs typeface="Times New Roman"/>
                        </a:rPr>
                        <a:t>15,35</a:t>
                      </a:r>
                      <a:endParaRPr lang="en-GB" sz="16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540385" algn="l"/>
                        </a:tabLst>
                      </a:pPr>
                      <a:endParaRPr lang="en-GB" sz="16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540385" algn="l"/>
                        </a:tabLst>
                      </a:pPr>
                      <a:endParaRPr lang="en-GB" sz="1600" dirty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graphicFrame>
        <p:nvGraphicFramePr>
          <p:cNvPr id="4" name="Tabel 3"/>
          <p:cNvGraphicFramePr>
            <a:graphicFrameLocks noGrp="1"/>
          </p:cNvGraphicFramePr>
          <p:nvPr/>
        </p:nvGraphicFramePr>
        <p:xfrm>
          <a:off x="611561" y="1484784"/>
          <a:ext cx="7992888" cy="2284887"/>
        </p:xfrm>
        <a:graphic>
          <a:graphicData uri="http://schemas.openxmlformats.org/drawingml/2006/table">
            <a:tbl>
              <a:tblPr/>
              <a:tblGrid>
                <a:gridCol w="1752523"/>
                <a:gridCol w="1288202"/>
                <a:gridCol w="1701918"/>
                <a:gridCol w="1608698"/>
                <a:gridCol w="1641547"/>
              </a:tblGrid>
              <a:tr h="828617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540385" algn="l"/>
                        </a:tabLst>
                      </a:pPr>
                      <a:r>
                        <a:rPr lang="en-GB" sz="1600" dirty="0">
                          <a:latin typeface="Arial"/>
                          <a:ea typeface="Times New Roman"/>
                          <a:cs typeface="Times New Roman"/>
                        </a:rPr>
                        <a:t>Sample ID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540385" algn="l"/>
                        </a:tabLst>
                      </a:pPr>
                      <a:r>
                        <a:rPr lang="en-GB" sz="1600">
                          <a:latin typeface="Arial"/>
                          <a:ea typeface="Times New Roman"/>
                          <a:cs typeface="Times New Roman"/>
                        </a:rPr>
                        <a:t>Procedure blank</a:t>
                      </a: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540385" algn="l"/>
                        </a:tabLst>
                      </a:pPr>
                      <a:r>
                        <a:rPr lang="en-GB" sz="1600">
                          <a:latin typeface="Arial"/>
                          <a:ea typeface="Times New Roman"/>
                          <a:cs typeface="Times New Roman"/>
                        </a:rPr>
                        <a:t>(mg/kg)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540385" algn="l"/>
                        </a:tabLst>
                      </a:pPr>
                      <a:r>
                        <a:rPr lang="en-GB" sz="1600">
                          <a:latin typeface="Arial"/>
                          <a:ea typeface="Times New Roman"/>
                          <a:cs typeface="Times New Roman"/>
                        </a:rPr>
                        <a:t>Theoretical</a:t>
                      </a: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540385" algn="l"/>
                        </a:tabLst>
                      </a:pPr>
                      <a:r>
                        <a:rPr lang="en-GB" sz="1600">
                          <a:latin typeface="Arial"/>
                          <a:ea typeface="Times New Roman"/>
                          <a:cs typeface="Times New Roman"/>
                        </a:rPr>
                        <a:t>spike</a:t>
                      </a: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540385" algn="l"/>
                        </a:tabLst>
                      </a:pPr>
                      <a:r>
                        <a:rPr lang="en-GB" sz="1600">
                          <a:latin typeface="Arial"/>
                          <a:ea typeface="Times New Roman"/>
                          <a:cs typeface="Times New Roman"/>
                        </a:rPr>
                        <a:t>(mg/kg)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540385" algn="l"/>
                        </a:tabLst>
                      </a:pPr>
                      <a:r>
                        <a:rPr lang="en-GB" sz="1600" dirty="0">
                          <a:latin typeface="Arial"/>
                          <a:ea typeface="Times New Roman"/>
                          <a:cs typeface="Times New Roman"/>
                        </a:rPr>
                        <a:t>Practical</a:t>
                      </a: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540385" algn="l"/>
                        </a:tabLst>
                      </a:pPr>
                      <a:r>
                        <a:rPr lang="en-GB" sz="1600" dirty="0">
                          <a:latin typeface="Arial"/>
                          <a:ea typeface="Times New Roman"/>
                          <a:cs typeface="Times New Roman"/>
                        </a:rPr>
                        <a:t>Spike</a:t>
                      </a: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540385" algn="l"/>
                        </a:tabLst>
                      </a:pPr>
                      <a:r>
                        <a:rPr lang="en-GB" sz="1600" dirty="0">
                          <a:latin typeface="Arial"/>
                          <a:ea typeface="Times New Roman"/>
                          <a:cs typeface="Times New Roman"/>
                        </a:rPr>
                        <a:t>(mg/kg)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540385" algn="l"/>
                        </a:tabLst>
                      </a:pPr>
                      <a:r>
                        <a:rPr lang="en-GB" sz="1600">
                          <a:latin typeface="Arial"/>
                          <a:ea typeface="Times New Roman"/>
                          <a:cs typeface="Times New Roman"/>
                        </a:rPr>
                        <a:t>Recovery %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5869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540385" algn="l"/>
                        </a:tabLst>
                      </a:pPr>
                      <a:r>
                        <a:rPr lang="en-GB" sz="1600">
                          <a:latin typeface="Arial"/>
                          <a:ea typeface="Times New Roman"/>
                          <a:cs typeface="Times New Roman"/>
                        </a:rPr>
                        <a:t>2013.02.092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540385" algn="l"/>
                        </a:tabLst>
                      </a:pPr>
                      <a:r>
                        <a:rPr lang="en-GB" sz="1600">
                          <a:latin typeface="Arial"/>
                          <a:ea typeface="Times New Roman"/>
                          <a:cs typeface="Times New Roman"/>
                        </a:rPr>
                        <a:t>0,006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540385" algn="l"/>
                        </a:tabLst>
                      </a:pPr>
                      <a:r>
                        <a:rPr lang="en-GB" sz="1600">
                          <a:latin typeface="Arial"/>
                          <a:ea typeface="Times New Roman"/>
                          <a:cs typeface="Times New Roman"/>
                        </a:rPr>
                        <a:t>0,172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540385" algn="l"/>
                        </a:tabLst>
                      </a:pPr>
                      <a:r>
                        <a:rPr lang="en-GB" sz="1600">
                          <a:latin typeface="Arial"/>
                          <a:ea typeface="Times New Roman"/>
                          <a:cs typeface="Times New Roman"/>
                        </a:rPr>
                        <a:t>0,185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540385" algn="l"/>
                        </a:tabLst>
                      </a:pPr>
                      <a:r>
                        <a:rPr lang="en-GB" sz="1600">
                          <a:latin typeface="Arial"/>
                          <a:ea typeface="Times New Roman"/>
                          <a:cs typeface="Times New Roman"/>
                        </a:rPr>
                        <a:t>104 %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33"/>
                    </a:solidFill>
                  </a:tcPr>
                </a:tc>
              </a:tr>
              <a:tr h="395869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540385" algn="l"/>
                        </a:tabLst>
                      </a:pPr>
                      <a:r>
                        <a:rPr lang="en-GB" sz="1600">
                          <a:latin typeface="Arial"/>
                          <a:ea typeface="Times New Roman"/>
                          <a:cs typeface="Times New Roman"/>
                        </a:rPr>
                        <a:t>2013.02.092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540385" algn="l"/>
                        </a:tabLst>
                      </a:pPr>
                      <a:r>
                        <a:rPr lang="en-GB" sz="1600">
                          <a:latin typeface="Arial"/>
                          <a:ea typeface="Times New Roman"/>
                          <a:cs typeface="Times New Roman"/>
                        </a:rPr>
                        <a:t>0,003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540385" algn="l"/>
                        </a:tabLst>
                      </a:pPr>
                      <a:r>
                        <a:rPr lang="en-GB" sz="1600">
                          <a:latin typeface="Arial"/>
                          <a:ea typeface="Times New Roman"/>
                          <a:cs typeface="Times New Roman"/>
                        </a:rPr>
                        <a:t>0,177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540385" algn="l"/>
                        </a:tabLst>
                      </a:pPr>
                      <a:r>
                        <a:rPr lang="en-GB" sz="1600">
                          <a:latin typeface="Arial"/>
                          <a:ea typeface="Times New Roman"/>
                          <a:cs typeface="Times New Roman"/>
                        </a:rPr>
                        <a:t>0,172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540385" algn="l"/>
                        </a:tabLst>
                      </a:pPr>
                      <a:r>
                        <a:rPr lang="en-GB" sz="1600">
                          <a:latin typeface="Arial"/>
                          <a:ea typeface="Times New Roman"/>
                          <a:cs typeface="Times New Roman"/>
                        </a:rPr>
                        <a:t>95 %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33"/>
                    </a:solidFill>
                  </a:tcPr>
                </a:tc>
              </a:tr>
              <a:tr h="395869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540385" algn="l"/>
                        </a:tabLst>
                      </a:pPr>
                      <a:r>
                        <a:rPr lang="en-GB" sz="1600">
                          <a:latin typeface="Arial"/>
                          <a:ea typeface="Times New Roman"/>
                          <a:cs typeface="Times New Roman"/>
                        </a:rPr>
                        <a:t>2013.02.092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540385" algn="l"/>
                        </a:tabLst>
                      </a:pPr>
                      <a:r>
                        <a:rPr lang="en-GB" sz="1600">
                          <a:latin typeface="Arial"/>
                          <a:ea typeface="Times New Roman"/>
                          <a:cs typeface="Times New Roman"/>
                        </a:rPr>
                        <a:t>0,007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540385" algn="l"/>
                        </a:tabLst>
                      </a:pPr>
                      <a:r>
                        <a:rPr lang="en-GB" sz="1600">
                          <a:latin typeface="Arial"/>
                          <a:ea typeface="Times New Roman"/>
                          <a:cs typeface="Times New Roman"/>
                        </a:rPr>
                        <a:t>0,187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540385" algn="l"/>
                        </a:tabLst>
                      </a:pPr>
                      <a:r>
                        <a:rPr lang="en-GB" sz="1600">
                          <a:latin typeface="Arial"/>
                          <a:ea typeface="Times New Roman"/>
                          <a:cs typeface="Times New Roman"/>
                        </a:rPr>
                        <a:t>0,186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540385" algn="l"/>
                        </a:tabLst>
                      </a:pPr>
                      <a:r>
                        <a:rPr lang="en-GB" sz="1600" dirty="0">
                          <a:latin typeface="Arial"/>
                          <a:ea typeface="Times New Roman"/>
                          <a:cs typeface="Times New Roman"/>
                        </a:rPr>
                        <a:t>96%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33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6" name="Tabel 5"/>
          <p:cNvGraphicFramePr>
            <a:graphicFrameLocks noGrp="1"/>
          </p:cNvGraphicFramePr>
          <p:nvPr/>
        </p:nvGraphicFramePr>
        <p:xfrm>
          <a:off x="611560" y="4221087"/>
          <a:ext cx="7920880" cy="2304257"/>
        </p:xfrm>
        <a:graphic>
          <a:graphicData uri="http://schemas.openxmlformats.org/drawingml/2006/table">
            <a:tbl>
              <a:tblPr/>
              <a:tblGrid>
                <a:gridCol w="1736734"/>
                <a:gridCol w="1276596"/>
                <a:gridCol w="1686585"/>
                <a:gridCol w="1594206"/>
                <a:gridCol w="1626759"/>
              </a:tblGrid>
              <a:tr h="1152128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540385" algn="l"/>
                        </a:tabLst>
                      </a:pPr>
                      <a:r>
                        <a:rPr lang="en-GB" sz="1600">
                          <a:latin typeface="Arial"/>
                          <a:ea typeface="Times New Roman"/>
                          <a:cs typeface="Times New Roman"/>
                        </a:rPr>
                        <a:t>Sample ID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540385" algn="l"/>
                        </a:tabLst>
                      </a:pPr>
                      <a:r>
                        <a:rPr lang="en-GB" sz="1600">
                          <a:latin typeface="Arial"/>
                          <a:ea typeface="Times New Roman"/>
                          <a:cs typeface="Times New Roman"/>
                        </a:rPr>
                        <a:t>Procedure blank</a:t>
                      </a: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540385" algn="l"/>
                        </a:tabLst>
                      </a:pPr>
                      <a:r>
                        <a:rPr lang="en-GB" sz="1600">
                          <a:latin typeface="Arial"/>
                          <a:ea typeface="Times New Roman"/>
                          <a:cs typeface="Times New Roman"/>
                        </a:rPr>
                        <a:t>(mg/kg)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540385" algn="l"/>
                        </a:tabLst>
                      </a:pPr>
                      <a:r>
                        <a:rPr lang="en-GB" sz="1600">
                          <a:latin typeface="Arial"/>
                          <a:ea typeface="Times New Roman"/>
                          <a:cs typeface="Times New Roman"/>
                        </a:rPr>
                        <a:t>Theoretical</a:t>
                      </a: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540385" algn="l"/>
                        </a:tabLst>
                      </a:pPr>
                      <a:r>
                        <a:rPr lang="en-GB" sz="1600">
                          <a:latin typeface="Arial"/>
                          <a:ea typeface="Times New Roman"/>
                          <a:cs typeface="Times New Roman"/>
                        </a:rPr>
                        <a:t>Spike</a:t>
                      </a: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540385" algn="l"/>
                        </a:tabLst>
                      </a:pPr>
                      <a:r>
                        <a:rPr lang="en-GB" sz="1600">
                          <a:latin typeface="Arial"/>
                          <a:ea typeface="Times New Roman"/>
                          <a:cs typeface="Times New Roman"/>
                        </a:rPr>
                        <a:t>(mg/kg)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540385" algn="l"/>
                        </a:tabLst>
                      </a:pPr>
                      <a:r>
                        <a:rPr lang="en-GB" sz="1600">
                          <a:latin typeface="Arial"/>
                          <a:ea typeface="Times New Roman"/>
                          <a:cs typeface="Times New Roman"/>
                        </a:rPr>
                        <a:t>Practical</a:t>
                      </a: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540385" algn="l"/>
                        </a:tabLst>
                      </a:pPr>
                      <a:r>
                        <a:rPr lang="en-GB" sz="1600">
                          <a:latin typeface="Arial"/>
                          <a:ea typeface="Times New Roman"/>
                          <a:cs typeface="Times New Roman"/>
                        </a:rPr>
                        <a:t>Spike</a:t>
                      </a: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540385" algn="l"/>
                        </a:tabLst>
                      </a:pPr>
                      <a:r>
                        <a:rPr lang="en-GB" sz="1600">
                          <a:latin typeface="Arial"/>
                          <a:ea typeface="Times New Roman"/>
                          <a:cs typeface="Times New Roman"/>
                        </a:rPr>
                        <a:t>(mg/kg)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540385" algn="l"/>
                        </a:tabLst>
                      </a:pPr>
                      <a:r>
                        <a:rPr lang="en-GB" sz="1600">
                          <a:latin typeface="Arial"/>
                          <a:ea typeface="Times New Roman"/>
                          <a:cs typeface="Times New Roman"/>
                        </a:rPr>
                        <a:t>Recovery %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4043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540385" algn="l"/>
                        </a:tabLst>
                      </a:pPr>
                      <a:r>
                        <a:rPr lang="en-GB" sz="1600">
                          <a:latin typeface="Arial"/>
                          <a:ea typeface="Times New Roman"/>
                          <a:cs typeface="Times New Roman"/>
                        </a:rPr>
                        <a:t>2013.02.116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540385" algn="l"/>
                        </a:tabLst>
                      </a:pPr>
                      <a:r>
                        <a:rPr lang="en-GB" sz="1600">
                          <a:latin typeface="Arial"/>
                          <a:ea typeface="Times New Roman"/>
                          <a:cs typeface="Times New Roman"/>
                        </a:rPr>
                        <a:t>0,007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540385" algn="l"/>
                        </a:tabLst>
                      </a:pPr>
                      <a:r>
                        <a:rPr lang="en-GB" sz="1600">
                          <a:latin typeface="Arial"/>
                          <a:ea typeface="Times New Roman"/>
                          <a:cs typeface="Times New Roman"/>
                        </a:rPr>
                        <a:t>0,099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540385" algn="l"/>
                        </a:tabLst>
                      </a:pPr>
                      <a:r>
                        <a:rPr lang="en-GB" sz="1600">
                          <a:latin typeface="Arial"/>
                          <a:ea typeface="Times New Roman"/>
                          <a:cs typeface="Times New Roman"/>
                        </a:rPr>
                        <a:t>0,112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540385" algn="l"/>
                        </a:tabLst>
                      </a:pPr>
                      <a:r>
                        <a:rPr lang="en-GB" sz="1600">
                          <a:latin typeface="Arial"/>
                          <a:ea typeface="Times New Roman"/>
                          <a:cs typeface="Times New Roman"/>
                        </a:rPr>
                        <a:t>105 %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33"/>
                    </a:solidFill>
                  </a:tcPr>
                </a:tc>
              </a:tr>
              <a:tr h="384043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540385" algn="l"/>
                        </a:tabLst>
                      </a:pPr>
                      <a:r>
                        <a:rPr lang="en-GB" sz="1600">
                          <a:latin typeface="Arial"/>
                          <a:ea typeface="Times New Roman"/>
                          <a:cs typeface="Times New Roman"/>
                        </a:rPr>
                        <a:t>2013.02.116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540385" algn="l"/>
                        </a:tabLst>
                      </a:pPr>
                      <a:r>
                        <a:rPr lang="en-GB" sz="1600">
                          <a:latin typeface="Arial"/>
                          <a:ea typeface="Times New Roman"/>
                          <a:cs typeface="Times New Roman"/>
                        </a:rPr>
                        <a:t>0,008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540385" algn="l"/>
                        </a:tabLst>
                      </a:pPr>
                      <a:r>
                        <a:rPr lang="en-GB" sz="1600">
                          <a:latin typeface="Arial"/>
                          <a:ea typeface="Times New Roman"/>
                          <a:cs typeface="Times New Roman"/>
                        </a:rPr>
                        <a:t>0,083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540385" algn="l"/>
                        </a:tabLst>
                      </a:pPr>
                      <a:r>
                        <a:rPr lang="en-GB" sz="1600">
                          <a:latin typeface="Arial"/>
                          <a:ea typeface="Times New Roman"/>
                          <a:cs typeface="Times New Roman"/>
                        </a:rPr>
                        <a:t>0,094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540385" algn="l"/>
                        </a:tabLst>
                      </a:pPr>
                      <a:r>
                        <a:rPr lang="en-GB" sz="1600">
                          <a:latin typeface="Arial"/>
                          <a:ea typeface="Times New Roman"/>
                          <a:cs typeface="Times New Roman"/>
                        </a:rPr>
                        <a:t>103 %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33"/>
                    </a:solidFill>
                  </a:tcPr>
                </a:tc>
              </a:tr>
              <a:tr h="384043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540385" algn="l"/>
                        </a:tabLst>
                      </a:pPr>
                      <a:r>
                        <a:rPr lang="en-GB" sz="1600">
                          <a:latin typeface="Arial"/>
                          <a:ea typeface="Times New Roman"/>
                          <a:cs typeface="Times New Roman"/>
                        </a:rPr>
                        <a:t>2013.02.116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540385" algn="l"/>
                        </a:tabLst>
                      </a:pPr>
                      <a:r>
                        <a:rPr lang="en-GB" sz="1600">
                          <a:latin typeface="Arial"/>
                          <a:ea typeface="Times New Roman"/>
                          <a:cs typeface="Times New Roman"/>
                        </a:rPr>
                        <a:t>0,002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540385" algn="l"/>
                        </a:tabLst>
                      </a:pPr>
                      <a:r>
                        <a:rPr lang="en-GB" sz="1600">
                          <a:latin typeface="Arial"/>
                          <a:ea typeface="Times New Roman"/>
                          <a:cs typeface="Times New Roman"/>
                        </a:rPr>
                        <a:t>0,088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540385" algn="l"/>
                        </a:tabLst>
                      </a:pPr>
                      <a:r>
                        <a:rPr lang="en-GB" sz="1600">
                          <a:latin typeface="Arial"/>
                          <a:ea typeface="Times New Roman"/>
                          <a:cs typeface="Times New Roman"/>
                        </a:rPr>
                        <a:t>0,086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540385" algn="l"/>
                        </a:tabLst>
                      </a:pPr>
                      <a:r>
                        <a:rPr lang="en-GB" sz="1600" dirty="0">
                          <a:latin typeface="Arial"/>
                          <a:ea typeface="Times New Roman"/>
                          <a:cs typeface="Times New Roman"/>
                        </a:rPr>
                        <a:t>97 %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33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/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 err="1" smtClean="0"/>
              <a:t>Digestion</a:t>
            </a:r>
            <a:endParaRPr lang="en-GB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BE" dirty="0" smtClean="0"/>
              <a:t>HNO3</a:t>
            </a:r>
          </a:p>
          <a:p>
            <a:r>
              <a:rPr lang="nl-BE" dirty="0" smtClean="0"/>
              <a:t>H2O</a:t>
            </a:r>
          </a:p>
          <a:p>
            <a:r>
              <a:rPr lang="nl-BE" dirty="0" smtClean="0"/>
              <a:t>H2O2</a:t>
            </a:r>
          </a:p>
          <a:p>
            <a:endParaRPr lang="nl-BE" dirty="0" smtClean="0"/>
          </a:p>
          <a:p>
            <a:r>
              <a:rPr lang="nl-BE" dirty="0" smtClean="0"/>
              <a:t>Filtreren</a:t>
            </a:r>
          </a:p>
          <a:p>
            <a:r>
              <a:rPr lang="nl-BE" dirty="0" smtClean="0"/>
              <a:t>Aanlengen tot 25 ml</a:t>
            </a:r>
          </a:p>
        </p:txBody>
      </p:sp>
    </p:spTree>
  </p:cSld>
  <p:clrMapOvr>
    <a:masterClrMapping/>
  </p:clrMapOvr>
  <p:transition/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 err="1" smtClean="0"/>
              <a:t>Analysis</a:t>
            </a:r>
            <a:r>
              <a:rPr lang="nl-BE" dirty="0" smtClean="0"/>
              <a:t> Cd</a:t>
            </a:r>
            <a:endParaRPr lang="en-GB" dirty="0"/>
          </a:p>
        </p:txBody>
      </p:sp>
      <p:pic>
        <p:nvPicPr>
          <p:cNvPr id="4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1560" y="1988839"/>
            <a:ext cx="7704856" cy="4013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 err="1" smtClean="0"/>
              <a:t>Advantages</a:t>
            </a:r>
            <a:r>
              <a:rPr lang="nl-BE" dirty="0" smtClean="0"/>
              <a:t> </a:t>
            </a:r>
            <a:r>
              <a:rPr lang="nl-BE" dirty="0" err="1" smtClean="0"/>
              <a:t>on</a:t>
            </a:r>
            <a:r>
              <a:rPr lang="nl-BE" dirty="0" smtClean="0"/>
              <a:t> F-AAS</a:t>
            </a:r>
            <a:endParaRPr lang="en-GB" dirty="0"/>
          </a:p>
        </p:txBody>
      </p:sp>
      <p:graphicFrame>
        <p:nvGraphicFramePr>
          <p:cNvPr id="4" name="Tabel 3"/>
          <p:cNvGraphicFramePr>
            <a:graphicFrameLocks noGrp="1"/>
          </p:cNvGraphicFramePr>
          <p:nvPr/>
        </p:nvGraphicFramePr>
        <p:xfrm>
          <a:off x="539552" y="1988839"/>
          <a:ext cx="8136903" cy="2592288"/>
        </p:xfrm>
        <a:graphic>
          <a:graphicData uri="http://schemas.openxmlformats.org/drawingml/2006/table">
            <a:tbl>
              <a:tblPr/>
              <a:tblGrid>
                <a:gridCol w="4060769"/>
                <a:gridCol w="4076134"/>
              </a:tblGrid>
              <a:tr h="43204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80340" algn="l"/>
                          <a:tab pos="540385" algn="l"/>
                        </a:tabLst>
                      </a:pPr>
                      <a:r>
                        <a:rPr lang="en-GB" sz="1600" b="0" dirty="0">
                          <a:latin typeface="Arial"/>
                          <a:ea typeface="Times New Roman"/>
                          <a:cs typeface="Times New Roman"/>
                        </a:rPr>
                        <a:t>Advantages of the GF-AAS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540385" algn="l"/>
                        </a:tabLst>
                      </a:pPr>
                      <a:r>
                        <a:rPr lang="en-GB" sz="1600" b="0">
                          <a:latin typeface="Arial"/>
                          <a:ea typeface="Times New Roman"/>
                          <a:cs typeface="Times New Roman"/>
                        </a:rPr>
                        <a:t>Disadvantages of the GF-AAS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64096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540385" algn="l"/>
                        </a:tabLst>
                      </a:pPr>
                      <a:r>
                        <a:rPr lang="en-GB" sz="1600" b="0">
                          <a:latin typeface="Arial"/>
                          <a:ea typeface="Times New Roman"/>
                          <a:cs typeface="Times New Roman"/>
                        </a:rPr>
                        <a:t>Parts per billion (µg/) instead of part per million (mg/l)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540385" algn="l"/>
                        </a:tabLst>
                      </a:pPr>
                      <a:r>
                        <a:rPr lang="en-GB" sz="1600" b="0">
                          <a:latin typeface="Arial"/>
                          <a:ea typeface="Times New Roman"/>
                          <a:cs typeface="Times New Roman"/>
                        </a:rPr>
                        <a:t>Absorb gases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2048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540385" algn="l"/>
                        </a:tabLst>
                      </a:pPr>
                      <a:r>
                        <a:rPr lang="en-GB" sz="1600" b="0">
                          <a:latin typeface="Arial"/>
                          <a:ea typeface="Times New Roman"/>
                          <a:cs typeface="Times New Roman"/>
                        </a:rPr>
                        <a:t>100 times more sensitive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540385" algn="l"/>
                        </a:tabLst>
                      </a:pPr>
                      <a:r>
                        <a:rPr lang="en-GB" sz="1600" b="0">
                          <a:latin typeface="Arial"/>
                          <a:ea typeface="Times New Roman"/>
                          <a:cs typeface="Times New Roman"/>
                        </a:rPr>
                        <a:t>Temperature gradient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2048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540385" algn="l"/>
                        </a:tabLst>
                      </a:pPr>
                      <a:r>
                        <a:rPr lang="en-GB" sz="1600" b="0">
                          <a:latin typeface="Arial"/>
                          <a:ea typeface="Times New Roman"/>
                          <a:cs typeface="Times New Roman"/>
                        </a:rPr>
                        <a:t>Less sample needed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540385" algn="l"/>
                        </a:tabLst>
                      </a:pPr>
                      <a:r>
                        <a:rPr lang="en-GB" sz="1600" b="0">
                          <a:latin typeface="Arial"/>
                          <a:ea typeface="Times New Roman"/>
                          <a:cs typeface="Times New Roman"/>
                        </a:rPr>
                        <a:t>Needs more time than flame AAS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2048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540385" algn="l"/>
                        </a:tabLst>
                      </a:pPr>
                      <a:r>
                        <a:rPr lang="en-GB" sz="1600" b="0">
                          <a:latin typeface="Arial"/>
                          <a:ea typeface="Times New Roman"/>
                          <a:cs typeface="Times New Roman"/>
                        </a:rPr>
                        <a:t>Zeeman background correction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540385" algn="l"/>
                        </a:tabLst>
                      </a:pPr>
                      <a:endParaRPr lang="en-GB" sz="1600" b="0" dirty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/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graphicFrame>
        <p:nvGraphicFramePr>
          <p:cNvPr id="4" name="Tabel 3"/>
          <p:cNvGraphicFramePr>
            <a:graphicFrameLocks noGrp="1"/>
          </p:cNvGraphicFramePr>
          <p:nvPr/>
        </p:nvGraphicFramePr>
        <p:xfrm>
          <a:off x="899592" y="2060848"/>
          <a:ext cx="6840759" cy="2926080"/>
        </p:xfrm>
        <a:graphic>
          <a:graphicData uri="http://schemas.openxmlformats.org/drawingml/2006/table">
            <a:tbl>
              <a:tblPr/>
              <a:tblGrid>
                <a:gridCol w="3419999"/>
                <a:gridCol w="3420760"/>
              </a:tblGrid>
              <a:tr h="351039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540385" algn="l"/>
                        </a:tabLst>
                      </a:pPr>
                      <a:r>
                        <a:rPr lang="en-GB" sz="1600" dirty="0">
                          <a:latin typeface="Arial"/>
                          <a:ea typeface="Times New Roman"/>
                          <a:cs typeface="Times New Roman"/>
                        </a:rPr>
                        <a:t>Advantages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540385" algn="l"/>
                        </a:tabLst>
                      </a:pPr>
                      <a:r>
                        <a:rPr lang="en-GB" sz="1600" dirty="0">
                          <a:latin typeface="Arial"/>
                          <a:ea typeface="Times New Roman"/>
                          <a:cs typeface="Times New Roman"/>
                        </a:rPr>
                        <a:t>Disadvantages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02078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540385" algn="l"/>
                        </a:tabLst>
                      </a:pPr>
                      <a:r>
                        <a:rPr lang="en-GB" sz="1600">
                          <a:latin typeface="Arial"/>
                          <a:ea typeface="Times New Roman"/>
                          <a:cs typeface="Times New Roman"/>
                        </a:rPr>
                        <a:t>Better detection limit than Flame- and GF-AAS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540385" algn="l"/>
                        </a:tabLst>
                      </a:pPr>
                      <a:r>
                        <a:rPr lang="en-GB" sz="1600">
                          <a:latin typeface="Arial"/>
                          <a:ea typeface="Times New Roman"/>
                          <a:cs typeface="Times New Roman"/>
                        </a:rPr>
                        <a:t>Expensive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1039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540385" algn="l"/>
                        </a:tabLst>
                      </a:pPr>
                      <a:r>
                        <a:rPr lang="en-GB" sz="1600">
                          <a:latin typeface="Arial"/>
                          <a:ea typeface="Times New Roman"/>
                          <a:cs typeface="Times New Roman"/>
                        </a:rPr>
                        <a:t>Higher throughput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540385" algn="l"/>
                        </a:tabLst>
                      </a:pPr>
                      <a:r>
                        <a:rPr lang="en-GB" sz="1600">
                          <a:latin typeface="Arial"/>
                          <a:ea typeface="Times New Roman"/>
                          <a:cs typeface="Times New Roman"/>
                        </a:rPr>
                        <a:t>interference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02078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540385" algn="l"/>
                        </a:tabLst>
                      </a:pPr>
                      <a:r>
                        <a:rPr lang="en-GB" sz="1600">
                          <a:latin typeface="Arial"/>
                          <a:ea typeface="Times New Roman"/>
                          <a:cs typeface="Times New Roman"/>
                        </a:rPr>
                        <a:t>Many different elements can be measured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540385" algn="l"/>
                        </a:tabLst>
                      </a:pPr>
                      <a:endParaRPr lang="en-GB" sz="16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1039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540385" algn="l"/>
                        </a:tabLst>
                      </a:pPr>
                      <a:r>
                        <a:rPr lang="en-GB" sz="1600">
                          <a:latin typeface="Arial"/>
                          <a:ea typeface="Times New Roman"/>
                          <a:cs typeface="Times New Roman"/>
                        </a:rPr>
                        <a:t>High speed analysis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540385" algn="l"/>
                        </a:tabLst>
                      </a:pPr>
                      <a:endParaRPr lang="en-GB" sz="16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1039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540385" algn="l"/>
                        </a:tabLst>
                      </a:pPr>
                      <a:r>
                        <a:rPr lang="en-GB" sz="1600">
                          <a:latin typeface="Arial"/>
                          <a:ea typeface="Times New Roman"/>
                          <a:cs typeface="Times New Roman"/>
                        </a:rPr>
                        <a:t>Higher temperature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540385" algn="l"/>
                        </a:tabLst>
                      </a:pPr>
                      <a:endParaRPr lang="en-GB" sz="1600" dirty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/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 err="1" smtClean="0"/>
              <a:t>Analysis</a:t>
            </a:r>
            <a:r>
              <a:rPr lang="nl-BE" dirty="0" smtClean="0"/>
              <a:t> Hg</a:t>
            </a:r>
            <a:endParaRPr lang="en-GB" dirty="0"/>
          </a:p>
        </p:txBody>
      </p:sp>
      <p:pic>
        <p:nvPicPr>
          <p:cNvPr id="1025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1560" y="1628800"/>
            <a:ext cx="8136904" cy="4778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222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pic>
        <p:nvPicPr>
          <p:cNvPr id="52225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27583" y="1916832"/>
            <a:ext cx="3063027" cy="1080120"/>
          </a:xfrm>
          <a:prstGeom prst="rect">
            <a:avLst/>
          </a:prstGeom>
          <a:noFill/>
        </p:spPr>
      </p:pic>
      <p:sp>
        <p:nvSpPr>
          <p:cNvPr id="5222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pic>
        <p:nvPicPr>
          <p:cNvPr id="52227" name="Picture 3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851920" y="3212976"/>
            <a:ext cx="3024336" cy="1503625"/>
          </a:xfrm>
          <a:prstGeom prst="rect">
            <a:avLst/>
          </a:prstGeom>
          <a:noFill/>
        </p:spPr>
      </p:pic>
      <p:sp>
        <p:nvSpPr>
          <p:cNvPr id="52230" name="Rectangle 6"/>
          <p:cNvSpPr>
            <a:spLocks noChangeArrowheads="1"/>
          </p:cNvSpPr>
          <p:nvPr/>
        </p:nvSpPr>
        <p:spPr bwMode="auto">
          <a:xfrm>
            <a:off x="1331640" y="5430415"/>
            <a:ext cx="763284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LOD</a:t>
            </a:r>
            <a:r>
              <a:rPr kumimoji="0" lang="en-GB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endParaRPr kumimoji="0" lang="en-GB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52229" name="Picture 5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195737" y="5229200"/>
            <a:ext cx="2448272" cy="1176442"/>
          </a:xfrm>
          <a:prstGeom prst="rect">
            <a:avLst/>
          </a:prstGeom>
          <a:noFill/>
        </p:spPr>
      </p:pic>
    </p:spTree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 smtClean="0"/>
              <a:t>Content</a:t>
            </a:r>
            <a:endParaRPr lang="en-GB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r>
              <a:rPr lang="nl-BE" dirty="0" err="1" smtClean="0"/>
              <a:t>Objective</a:t>
            </a:r>
            <a:r>
              <a:rPr lang="nl-BE" dirty="0" smtClean="0"/>
              <a:t> of the </a:t>
            </a:r>
            <a:r>
              <a:rPr lang="nl-BE" dirty="0" err="1" smtClean="0"/>
              <a:t>study</a:t>
            </a:r>
            <a:endParaRPr lang="nl-BE" dirty="0" smtClean="0"/>
          </a:p>
          <a:p>
            <a:r>
              <a:rPr lang="nl-BE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Food</a:t>
            </a:r>
            <a:r>
              <a:rPr lang="nl-BE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nl-BE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samples </a:t>
            </a:r>
            <a:r>
              <a:rPr lang="nl-BE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from</a:t>
            </a:r>
            <a:r>
              <a:rPr lang="nl-BE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nl-BE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Uganda</a:t>
            </a:r>
            <a:endParaRPr lang="nl-BE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r>
              <a:rPr lang="nl-BE" dirty="0" smtClean="0"/>
              <a:t>Heavy </a:t>
            </a:r>
            <a:r>
              <a:rPr lang="nl-BE" dirty="0" err="1" smtClean="0"/>
              <a:t>metals</a:t>
            </a:r>
            <a:endParaRPr lang="nl-BE" dirty="0" smtClean="0"/>
          </a:p>
          <a:p>
            <a:r>
              <a:rPr lang="nl-BE" dirty="0" err="1" smtClean="0"/>
              <a:t>Method</a:t>
            </a:r>
            <a:r>
              <a:rPr lang="nl-BE" dirty="0" smtClean="0"/>
              <a:t> of </a:t>
            </a:r>
            <a:r>
              <a:rPr lang="nl-BE" dirty="0" err="1" smtClean="0"/>
              <a:t>analysis</a:t>
            </a:r>
            <a:endParaRPr lang="nl-BE" dirty="0" smtClean="0"/>
          </a:p>
          <a:p>
            <a:r>
              <a:rPr lang="nl-BE" dirty="0" smtClean="0"/>
              <a:t>Parameters</a:t>
            </a:r>
          </a:p>
          <a:p>
            <a:r>
              <a:rPr lang="nl-BE" dirty="0" err="1" smtClean="0"/>
              <a:t>Results</a:t>
            </a:r>
            <a:r>
              <a:rPr lang="nl-BE" dirty="0" smtClean="0"/>
              <a:t> &amp; </a:t>
            </a:r>
            <a:r>
              <a:rPr lang="nl-BE" dirty="0" err="1" smtClean="0"/>
              <a:t>discussion</a:t>
            </a:r>
            <a:endParaRPr lang="nl-BE" dirty="0" smtClean="0"/>
          </a:p>
          <a:p>
            <a:r>
              <a:rPr lang="nl-BE" dirty="0" err="1" smtClean="0"/>
              <a:t>Conclusion</a:t>
            </a:r>
            <a:r>
              <a:rPr lang="nl-BE" dirty="0" smtClean="0"/>
              <a:t> &amp; </a:t>
            </a:r>
            <a:r>
              <a:rPr lang="nl-BE" dirty="0" err="1" smtClean="0"/>
              <a:t>Recommendation</a:t>
            </a:r>
            <a:endParaRPr lang="nl-BE" dirty="0" smtClean="0"/>
          </a:p>
          <a:p>
            <a:endParaRPr lang="nl-BE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Afbeelding 3" descr="http://www.chem.uoa.gr/applets/AppletQtest/Images/Table_2.gif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15616" y="1844824"/>
            <a:ext cx="5256584" cy="38164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BE" dirty="0" err="1" smtClean="0"/>
              <a:t>foodsamples</a:t>
            </a:r>
            <a:endParaRPr lang="en-GB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BE" dirty="0" err="1" smtClean="0"/>
              <a:t>Economical</a:t>
            </a:r>
            <a:endParaRPr lang="nl-BE" dirty="0" smtClean="0"/>
          </a:p>
          <a:p>
            <a:pPr lvl="1"/>
            <a:r>
              <a:rPr lang="nl-BE" dirty="0" err="1" smtClean="0"/>
              <a:t>Robusta</a:t>
            </a:r>
            <a:r>
              <a:rPr lang="nl-BE" dirty="0" smtClean="0"/>
              <a:t> </a:t>
            </a:r>
            <a:r>
              <a:rPr lang="nl-BE" dirty="0" err="1" smtClean="0"/>
              <a:t>Coffee</a:t>
            </a:r>
            <a:endParaRPr lang="nl-BE" dirty="0" smtClean="0"/>
          </a:p>
          <a:p>
            <a:pPr lvl="1"/>
            <a:r>
              <a:rPr lang="nl-BE" dirty="0" err="1" smtClean="0"/>
              <a:t>Cocoa</a:t>
            </a:r>
            <a:r>
              <a:rPr lang="nl-BE" dirty="0" smtClean="0"/>
              <a:t> </a:t>
            </a:r>
            <a:r>
              <a:rPr lang="nl-BE" dirty="0" err="1" smtClean="0"/>
              <a:t>beans</a:t>
            </a:r>
            <a:endParaRPr lang="nl-BE" dirty="0" smtClean="0"/>
          </a:p>
          <a:p>
            <a:pPr lvl="1"/>
            <a:r>
              <a:rPr lang="nl-BE" dirty="0" err="1" smtClean="0"/>
              <a:t>Nile</a:t>
            </a:r>
            <a:r>
              <a:rPr lang="nl-BE" dirty="0" smtClean="0"/>
              <a:t> </a:t>
            </a:r>
            <a:r>
              <a:rPr lang="nl-BE" dirty="0" err="1" smtClean="0"/>
              <a:t>perch</a:t>
            </a:r>
            <a:endParaRPr lang="nl-BE" dirty="0" smtClean="0"/>
          </a:p>
          <a:p>
            <a:r>
              <a:rPr lang="nl-BE" dirty="0" smtClean="0"/>
              <a:t>Healthcare</a:t>
            </a:r>
          </a:p>
          <a:p>
            <a:pPr lvl="1"/>
            <a:r>
              <a:rPr lang="nl-BE" dirty="0" smtClean="0"/>
              <a:t>Unimix</a:t>
            </a:r>
          </a:p>
          <a:p>
            <a:pPr lvl="2"/>
            <a:r>
              <a:rPr lang="nl-BE" dirty="0" smtClean="0"/>
              <a:t>WFP </a:t>
            </a:r>
          </a:p>
          <a:p>
            <a:pPr lvl="3"/>
            <a:r>
              <a:rPr lang="nl-BE" dirty="0" err="1" smtClean="0"/>
              <a:t>Malnutrition</a:t>
            </a:r>
            <a:r>
              <a:rPr lang="nl-BE" dirty="0" smtClean="0"/>
              <a:t> and </a:t>
            </a:r>
            <a:r>
              <a:rPr lang="nl-BE" dirty="0" err="1" smtClean="0"/>
              <a:t>hunger</a:t>
            </a:r>
            <a:endParaRPr lang="nl-BE" dirty="0" smtClean="0"/>
          </a:p>
        </p:txBody>
      </p:sp>
      <p:pic>
        <p:nvPicPr>
          <p:cNvPr id="27650" name="Picture 2" descr="https://encrypted-tbn3.gstatic.com/images?q=tbn:ANd9GcR_S3M-2aLEgRC5QhL6_OrWbhoJ7Xy64cdnFFxTfcXBaPuvT6OxQw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92080" y="4365104"/>
            <a:ext cx="2943225" cy="1552576"/>
          </a:xfrm>
          <a:prstGeom prst="rect">
            <a:avLst/>
          </a:prstGeom>
          <a:noFill/>
        </p:spPr>
      </p:pic>
      <p:sp>
        <p:nvSpPr>
          <p:cNvPr id="27652" name="AutoShape 4" descr="data:image/jpeg;base64,/9j/4AAQSkZJRgABAQAAAQABAAD/2wCEAAkGBhQSERUUExMWFRUVGBoYGRgXGR8bHBwbGhodHBwYHx8bHiceGxwjGhwcHy8iJScpLCwsHCAxNTAqNSYrLCkBCQoKDgwOGg8PGiwlHyQsLCwsLCwsLCwsLCwsLCwsLCwsLCwsLCwsLCwsLCwsLCwsLCwsLCwsLCwsLCwsLCwsLP/AABEIALcBEwMBIgACEQEDEQH/xAAcAAACAgMBAQAAAAAAAAAAAAAFBgQHAAIDAQj/xAA/EAABAgQEBAQEBAUDBAIDAAABAhEAAyExBAUSQQZRYXETIjKBkaGx8ELB0eEHFCNSYhWS8TNygqIWshdDU//EABkBAAMBAQEAAAAAAAAAAAAAAAIDBAEABf/EACsRAAICAgICAgEEAQUBAAAAAAABAhEDIRIxE0EiUWEEFDJxoUKBkcHwI//aAAwDAQACEQMRAD8AC4zgOUtRKSsE1INo9mZLJkgJ8NOoC5EdlcRJc+aCWXSVYop1D+mg+o/i6DmOsSva7PUaS9HHh/KJxQpYSEglxtSJU/MvDUEq94nZrnSZY0IULtT6QMm5ggEOKte7xnK2asVLsHZ1xFLa/psISZ8vx1mYxIEWDjZcuekhcoEdoGZTlKJSilALHZW0HYvx2LnD+OT4qlqp4Y8oI3hvXxkNLNVveBOfZKC5R5VwmrMzxNABUslgBV43s5Pgtj8eK9RFWPWOv+qrneWX5j0hWncIYoJClFKSbJesMfD0vwJemuv8XeAn8VYzFJzdUSSjFoUhegqSPUAawy5bjHqKHkY3y7FpKal3gdmMsBWpJYwpzRR42M5nU2LwpcTZ6qRPSLJIB7mNsLmxceYkbjkYXuNJUzEN4YKyLaRDE+Ql/EIzeNkkN9DHFPFyTZw3WEFeR4keqWR0JjmMJPt4a36An6Rqx0Y/1TqqLLk8VpV6o1mZ8hDEGhPOFnhPhWbiTqmlUuWnayj0raH3C8PSJfplgkCpVU/OBpJ9hqTmuiOjjSWlISpbA7naIeHxKJ8xcyUp0+kqa7RrxPlUrEIUlQCVAeVSdj16RD4Xlow6BLmKFHbkTeNTX2Kla1QwZdgSHUaJeIfEuY+Gm5AIsOkdp2eo0ln8tu/NoSOKc7JSpyCTZoamIf2O+BzYTUBWrbbtE1M0DzKXqewH0io8nzudhgH9J+kN2C4gQtIIPfpC5a0OhK2NonhKCSAVudIO3VoSuJ+IEonqD+Zg7U+kR824qAU4LsIA5fkc3GzSo+UE/KOhH2zJz3Uewini5hRtXWsc5/F6tLPXpBvBcBYZCv6ilL+SX6mD2A4QwgU4loI5s8E1FgqWRPRVH+qLcqYl+8enNCdzF0nAyWIMtCEsKkAO27fnEZWVYQlzJlEUqUB/Z6mCuIHGfdi3/DudrSompKmPYQ4TEaVBP4ef5QPWuQkjSgSSDQpSQPcMxEe5vn2lI0gEl6n09TEuRO9Ho4JrjVkjOc2RLleWEPD4oYqd5kuBEbiPOlTPKLq5RtlaDKAJptGqNRBc1PJXobEENZukZA1GPIFn94yJqf2ejzX0MErhnBhIdJWo28zv8KQdCQyUunSAzJ22aBswBL6FAk0tt+8aKzYSxpLDn2ilSb7POljXaFnibJJgmpElQKSupJqnqeYgphSiWQ5BI3NSW3EB8+4hZKvwkj3gDKzw6UqFXcHnDo7RLOoy2ywsJj9SwSC31glICVVHO0IuF4jSEgAl0hvvrHKfxOtDKBqbgbcoYpLoVK3secZJlMTMANNmgJl0vDpOqWkanNTeAgn4rGFpaKKuttKQ3+W/tDNwzwwJCXmKC1E15e0KnKtlGONs4YrFzFLGlKlDdhSIeMy6es6koV1hyn4UBJf4RCn5mmXQNVrW+MI5p9lHjfaF3C49SQUKdKgLGkTESps5ilBPYX/KGGVlCVhMyYlKlvQPYdeZid/N1PIDa0d4/sNZW0ImN4WxZmpUhGlJ9Q1AFu0MkmSZaQCgClQYKTFaiGPLtHPG0SxPekFdC6t2KmYzHWyQNRPKOUjDTErABAJNeceeOfEUUlJ0mMn5kkLSt6ksXtByloCMHY44SSAhyKPEPFDUprCNcPmIUj1ANHH+YBmA3bc2aJtlOgZn+GZLAF1UFKntAmVwfjVSqhKA9lOVe7WpB7CZgleMAKn0upjblDPJzeqgNKgalzaG47onzJcqKf4jwGLwqQZqHQbLTUe/L3hawEwTZydfpj6AxXhqCkK0lLVSS4IPSKO4jyU4bFrEoEo9SegO3sYfGXJV7JZR4yTW0GszwskpZ37QBOUAHyrp0Ma4bPNOoqFSGtDdwJh5RPiEOVEhIOwH4uneEpSgitzx5NpCcrB6FAKBD8wQ/wAYeOH1pQgbk2Ah0zfCIm4dSZklKxYGjjbUOXN4X+EeElSUlc2YHfy6a05OaPDFO1sRwp6O0vBJWXnaiBZI9PuIIDMJSRpDpAo4r3YR2/kZSifNMpsG/SIeY8PhfoWQdqAi12pGpozhLtoH5hm0v8BJJ2I+ERMbipigCFFI08xU7mg+UDcx4fxUoKLCYg11CpH/AI3HtC5NzUgBOtQYMwJ+ZgqFuX2M87MDLB1L81gPUTzPaBk5c6ajTJlrUTptVIIuejvEPh0omTgJrBCRqNS55DtFk4HP5QASgJSBsGb5wucuPoZig8nTE/Jv4f4patc3Qk9VOfgAWg/M/h7MWG8ZKRcgJNfiYY1cQJYHU3Nvv6RiOJpLOVGoqCGhPmb6RT+349sCy/4clh/X/wDT94yCZ4sw3/8ARv8AyEZA7+hn+4MxGUYjUWSlIA9RUG+/aE7iWXPlrAWQyrEFwW2c7wz4riJQSpS2SnZ6OOwpCXmfEhmlladLghJsG35u0MxuT7AzQivYJQFTF6Vb9XiPPwS5R5iJMvGDX5E6lndP3aDZybFTkUlFXUM3xipOjznC/YsDFbgtDHwlkX8wfEmOZaSzf3Hl2iGngnFhyZTDqoQ75JLGHky0ABwHJ5ElzAzkktDMUHJ76D4ToADFKbCgABGzDaOsvMpaUlyXG93gViM+BSdZDV6Qn5txUGUJYYW6/tEzi3ot5RjtjhmPEYAOpT9Omz/pEbhvG/zM1SlB0SmsGGrYe14qvE5qpW5PUmLg4OytMvDoQlTpPnUrdSlDbsGEMjhUdsU/1PP4xDMoFQDAlzt8okzMMosxYVcC/wB9WjJjgJ0rZNC27Xd9mLX5xNTP0JYtRvM/PqWtyPzjQeT9HLArILMlPdiflbvGGYomjH4ke4PXpGk/MEgkq0vUAgd37ffOB2MzlKQdOwFyw+xAt2GofZDzvh6VMOpJEmab6QwPdgPpCRkOSTcRilyp5ZMpisDdz5QOYN3G0G+IuJgEsCL7F9ucSODcw1IVMmHzLN7EoSGSW/tqYOP5F5PSTCWIMuUkoAAQaMQwptAHNMTPGlMlClhQcBIf2g/iZRWlyCRsFE17PY9IgrmKloUZYqLA1f7eOlFMyE3BiQZGLw6zNmo0pUGPmBN35x0RxirZZSxen28EM1z1cxGlaSkctBYdn6wg4qV5ixB3goLl3oXllw6dlgYvjkTJaEAlSwGoLnvcwTy7h+ZNBmTEkAi2/au8I/DWGrrQxWLdOsWPlPFKmaYCwuQd/peFvFGOkNjmnLYr8UcILCgRKIQwZiD7lok4KSmQhOkVAAJ5/ZhkVnrghZLOW5doRcdm6QVaS4BMck+jnJJ21sYcx4yCEBI6OY7ZXxYNIQVEgVSp/lSNOGOB5OJlibixMZbFCEHSNJ/EpV+rcoCcecMowRTMw+vwVHTpUX0qFiFbg1vZo3ipaB8rjv0OMvM0qL6/sROw+LTUFYLPXV7u8VPhM9SEhyrUOxB/SJsnN1LUyQonYJDluyY5xf0NjkTXY9YrOA+kEsHpsxufeK/43CQpK5dCpwptzcK7xrmOYTEFloWgkfiBST8Q5gxw3lpUPEmoDfhBAJHWsFH4bFT/APppMWuGsqnzJn9NBUWq9B7kwXzSTi8L5lpIT/cgOmvMio94f8rmIJUag1Zw1AQ9okz0Egak3BDUY99m3rAuak9oOOJwiqZUE/iqaf8A9ii8ccAufipglywpa1PR2oKmtgO8HuLeBCh5sgOmpUgXSBuBv2+ENfAfD4w0kFSXmTACos7ckdhc9ewgpyhjhyQvHHLlycZPRCw/8JVKSCrEq1EV0y3HYErBPdoyH4ZwkU1aW25R7EPnyff+C/8AbR+v8lC47OlzVDWoqbrQe20dZeUoUgqUrS1SXjbL+CsXMUNKAH5kV9hWG3Bfw2YtiJpUhNSiXQFV21FxbevLt6WorR5Vym/khZwehwjDS1zVtUISST8A4EWTw54snDjxpUwHf+mqj9h+UcDxRh8MBJlKly0I8ulKHoCHd6qUz1NSQ72EQZnFc+cs+DLIlmyioJADeqqaDepbptC5O0Og5J/9EzMOL5QFCTTYGEmdxVVQejuAfu0MWc4XxpKln/qpBUpQGl2BfVLJLhx6k/CsIeVZf/MzCKAAfWBjFbbDyZHpImDMJ2IXplgrVyH1JsB1iQjgDGTD5glPdY/Iw8ZXgpUiV4UsBJZlE3J5k7HlHon6FMS1CR7R3kr+Jvh5amxT/wDxVNCXVNljoA/5wXk5srDy5co1Mtk8wwFFC5v7QxSpxKgkKoofiL1NABygBnnDip51SZjKQLmn0jVNz7MliWP+ISlcTVSoqU4KrAKcNuaDm4aOOacWBaQVFgK0FCQwfv8Ae8ReDcgmqxCziWKUAEJ2WS9TzAAtYw9YlBKHRpITQopoKeVQwfY84GRsb7Klx/FiiSyqHm6eb1SX7ftECZxU4LhT8gqlm5P86xYGNwGVzi8ySmWsmoKFoY29Uvymu8dU/wAPcvAfw1pOxEwsbf3P9mCXCgJ+VvsrrLFGcvVMQop2A9L9auYbMLmulgwcfhPZhT4Vhul8OIlI/plC08izj/HdP0gdhcgkGfrmJ1ECiHp3UBc9LCsBLIl2NjhbWnsi/wA1NngaNQKSQWS/PcONu9jHgxMxToKlBYNlgBxz5j4n40g1jcclI2SmjH6MBt9aW3gSMehc4J9RUD5lFyyWJFBS1g1esYsl+g5fp2ltknCJ1UmBCxZlXb5NStfgInYeWiWGly0I6JSkP1cNEBWNCSWsXdqVrYUqOvuI5z87SlIYim23u++8a4Se7NjKCJ+NwkqYlXiSwSAWUw1DrqDfA0MLB4bnaj506QaLFCUmxYkAdnMTFcU63CUk059613FKRzVmYIBKgstVwOZDV61f6Rt06AdS2ker4Z1DzFZLf3pA/wDV/rAjNuCJKUukqQdQ1OpwbPf8ucEF5xoQVGmySefQdL+0RhgsVipWiRLJBHrV5U99SmG+zxicrpGzhj42xkwOagpqqgYM7WFGfpygZn6kYqQqUTR9WqgIN3LmoD+8K+Z5di8GnXNSNDhJWhWpIJskkWr843y0qxOlMuX4ihXy+Zu/IGorSCprYpSjPQlZjg1SZipaqtYixGxHQiLH4Jy1EuSkgsqYkKUrdzUDsOUSMT/DObilha1okgBj+NVOxAH+4wfwHBaZMtKfHUrRbyAW7Kg5ZU0hUMMoyev6N8Th0zhpWEqG2qogVjkhEpZSHSnt5dvcQcm4NaGA8w2anlaze8RMVhpdAzawr+moWp5vkI5tMOKkgVwzi5CJSlzFLVMVUIRtUHUatW/6wdRPExJKTQh61NhbaxYncwsZdwqvx/KQJaCNMxT1/wAGHqbnyasOknIwk0XTkU6aGhDgvCapjovQu5zjfASDp1mlBcs3wv8AKN5OKKze1wLNzPOrnl3jTiTL8QllS5alhKyXCS7GlhUs+0LcnOwhZKiynsUsRbYh3PWAyR5dDsc0nsbSFf5DoIyFRXF7UCvhqb5CMgfHL6G+aP2NMzPBhpRUAlKagEXJ/tBFVEtakDM14pVOlSpcstPUTrqP6Y5CpcszmgftA1U1KytYGpKBpTV0uRVQe4FAwG78n5YbCJSlXhJDkiiCxZJPlsDVx1MVtXo8pa2GMLwpLYaVgghtRAU5v8Ceu/vA7OcIQsMVMlRFiXYjzACzczSJMrEIlpKQpJSoh9ShVubKDtTZiD3iKrMSVjQlhViQGKg4ZIN/fbtAhp6OaccmWrQQNR/uL6QVE3ehY6fZ454CXL8ZRHlKGDJA8w00S7gPuTW8BMRjmmqKtgQQLsDWpcv+ZjXJJy1lRQHUovdr3gq9gp3KixcNMk6hQuQ/qLAWqAw+xBGflklaQspqQwGpVk7irdfjCZluU+VS50xQlo9bGm9LPuG/eCOIzoadCWIZ2JFnoKmlCPgzQqx9Jk3FYbzHzOnYChBoCfg7GN5LCwIpW/aFubnivLUgknc2pRy5alR29nXIZbS0qmJZSxY/2l292HzbqclUdhQuRvhVzPEcIIQzMWD32J9vjBdWDVMQ6CkDcE3HVrEGOOIkjSQHTQ2pRudKdo8khaWcMhvKwpqO73Ab/i8CpfYc460clYeWHSsMSLGoPQ7HesCVyFyFhRK5oV6dcwMlOwDg2pvXcwwT2JGoera4BDbEF6OXffpALO87KF6RYMamhN2GwbnYPHSetGQi5OmTcZiCBpeu3O961bZz0gBMx/hvqZRdyHvf23MQ0Zp4ilLUoFRFgbCu17UDfHaF7N86dStNQaFxsN3BLl/pypC4KVtFcnjilJhPOeIAvkwcn35fr+kQ8pzHSTMCkuaAOSQHctV3U1X5Cu0RclyCbjlUGiQkuVG6uouT9BFhZbgpWEUESMOVzGGpZIfqSo+kPsGtaHKKxrZHPLLM/j0haXluJxDnw5jCx0lIL2IKmSR2rXvBLAcDLICpsxKTySFKI6bN8IO4nNJmpypKU/4jUexIoqwsBbeMxXEkpISXUVEuUtZjS7VI6MHgnP0DHH7AuN4KIfwsQuWWI/6aWFGVqVrcUJDtuWhfw/D09E8SlszaguoSQdwSxd6NfoaGHH/5E/m0kdC4oANmDhusDMz4jQZSvNqfYEAtYhxsd67QKlfoOcK9klKMLhzqUpE2YB61kEJ6JSSQkf8AsWvEHMeOyE+RcsOTUp1HoNJubbNCbmGb6i1CxoDUJ6AG5/eA/jFcwJAGpRCQ3MsBDlGyOUqZYOT4abmb+PMmGQPKQ4Goj8CUpASGu7eWkWHluVSpMsSpMpEtIoybkjdR3Pck9YGZTglSJYRLYJQAKB9XMv1VqJI3jvMlE2Jao69idrxK23v0XRxpf2dJ2JUFEaS4u+4+6PELE5lTUD7FnDbf4n425VjXEZgwFXLtY7dWfdvzhazjFalAIIYnzEUsLivKnX4QDTHrj7C0/iEipYaRqYb0L37xxXm0uaXBYFqj1GnM2bl9hIz/ADXRLISWdwNyXpX2+kQOH84Cp8pPoFQWLV0mrKLO/wDxD4RlxslyZYqfEuLCFkhNAGFE+/PqTT3jsrFJ9JOk1AZga1YOGev1gRgZyS5Fyb0JLC9AOoaB+ZZhpmVKg9ElNX/xUwOkWrX5VGw1Hik2F5uYnUK0Q4LkhyRR9i4A2ptzgZnyZeNQUzEskOyn8yVNRSeZa+x9qC5s9RUdbhIcsKk0Z2ahPPnZoCZln6mIFQ9Nqs1BX67xuO7szNxSSoVpmTTgogOQCQDzY3jIKiTiTXSa1uIyKeTIvDH8hXKuJhMQlExIQUU1v5aioa45/G14kKl/0/6YUlUwlw92JYUNTQU6wgBKtW/tEpGYTJbaSpJBcM4+n0jXGxKnQ1S5EyZMdZKBUFZSGsWFqjkdusQ8bjDLk6kFBTqKdtYJcekpBBYHz13sXADK4knkEeIpibMGrfaOeGnLCtYQdbuFaSa8x13juH2F5L6NMXiSsJZ/NevX9foIO8N5YVmq1AWHvsO9vf4reJSpMx1JKXLsqlItPIcnkJKUrV4itQsSEkEXQzU283Ktw+T0qRuPbtkXMcw8OWJYIEtiNIua3c3Jt/zC5OzIpBby9Bz52h2xPDUmcKlaVeZincJJA1aksLd7OSXgdh+EMF5tapq9CmUSrSCq4S4ABJo7Es94UqSHtt6QpyMsnT0rmpZEtFdSyQCSW8rAk19otPK8alRQCSQwYvWm/Nm3H6Qr4+SlSfCQgowyNykgEgED1gKmEE2rRhV4CYfNVAAFYdwxPInZmYMOlhGZI8gsEuD72XIMQkAuQ3Wp5u3aNDjGqlQI3e33a3OK6lcRLceYeY3AYdzVnAHe3ufy7NJYSGmBmAJURyozMKM1KxN46RVbbCuYy1aSH0n8NWqAbnavfe8Ik7MhMZSySoO9Re+kizb9+TQdzfi2UlOhJBOl3ppDUBo5f2FecVhjMesLWpIOhalKTTYklv26Q2ONyQHnjjlYUzWcFh9bB3+N+vwd/pz4bSmbNI0jQkGirFRBAffsPzIIXsZi1rqaDlB3g/CBXnUxAUynLMzF/wAutRFCjwjsklm8k9DvMnrSEgDSlIcKSGU6WLEixtzrT/KO8zPNIAUSE29Q2FLVBANXADhrwOxWLlr1KWFlkg0I86iS1TYM9eZ6gRHxuNw6pRRIk/1yC3lUtT7n1MB6q0v1eFtcmOjPgqQQx3Fjp2fdIBpvVr0NiHsTaAs/iSWAol3VYJcb7n7q0a4Hg3GTB6US+sxfmfroCqGt2iQr+HJ1gTcUlIdiRLOkOHqpakgRrgvZyyyrQuZjxKVfpsOwsPaJWTYRM0a5xWxshBYl7PSj8r7vDJhf4e4FKvOubNa+ohCXsWYOqtKK+kMuAw+GwzCVLTLLPRyvuSoamtc84O1XxErnJ3PoGZZw7hVSwVYRLKo5VMejAguxer8r+8XMOBcPLPjYYELQyvDJKwQD+EmoNLF36QdxueoUA6yCavSxqH1b2sIiYnHy1y/WRUpG6n2NL1aj9KUMKc/RQsaSto3wvFCQkEFNaHTbVzFSSTfblBKRmSVDUa99vbt9e0AeEskM9PizkiWmyZctxRNHJNUhwabBx0DDhsywaNUtC5csp3CgBQ21GlKU1G/SFeNrSGxyp7F3N84elSR2qWt035isKmY5kQ7FKXNXqWuwFgd7bRZ2Kw0ucXmJSpLFiWp1CgQqzVcbNd4rPivhMyZkrQoqkzFhNfUCfMAT+IEOxvQvzLcaQnLKS2QsJkisWXOrQLNc9ax3ncEiWBMQtQKS9Q9qw/ZRhpcuWlLnk4U1HBAB7NBTwpMwecKSm1FAl+Xpa4O8FzldIx44VclsQsBxGSyQKjffv7MD8e8TpOcIIqSRuoH1Em1LAbmI3GvCspKFTcGpRaq0qNGu/fflUc4EZDwlNnJE2cTKlUIDedT2Z7A8ztszGO8SaOX6mnVEzP8AiZIBALO71vy+3hfy2YcRNc0SmoH1+FTFhyMiw8tvDlyypiRqTqLNuSCSXBo4NRG2IyaRNT4hloSvUzyvKbXdmIvUjb3g1FJUiec3KVsBLzGUCwmKYfewjIh4rh9QWoIKVJehK9J9wxZjS8ZHUHzY8YbKpekaUy0jkkANS1qN+8dJ+XyCmibgDnsHN7+w+sIGD4wKXcuN63+O/wArd4LYfjJCzpYB9+ldiWs3wsS0BxpjlJSXYy/6bLQBQK5eW/zD1+cEsNlGtIIZA3DA2vR6bQlTeJkSlKSmb4iUkMsKdJU1WcOQDQK3b4x5vGiKupT7FIfnSqgGoPjCpRk3qx0ZQUbdD5icLLSClPhsN6M//wBT+0IuMzIyJpQpWtKmCNIe59Ckgg2di4NoHYrjyjAE0sCEgHuxPsAO8L2MzhU0gAeclxpKlFza5PyDwzHjfsRmywSqPY6nOJyWaZ4aQdJKgQSSPSEEOktsQ1KEl3lZjmMx0lC9ayXPldjttSreWnbYpq8HjkpGvCzSABXw1EsGuzt7jeIaeK5qBpYENpZTu26SUkFiWcdBDlAllkX9DNmWYTCjSlJNz4il6ixpszWPO56Mt5hKCkBKQSsUUsGmnYkByCTWrRNyQTcfPdehKQwIQhKX6UD++0OmMylJSyRolgMKXO551NedNyTGOXF0FDHzV+iq5a5oVpQ5UaMzkwUOBxLVA+6bGt4cchyBMta5imcAhiWLBnIoauW5+Xd6ks0Q5AOkE1KRyDgCp5Ebhwwu79yTOWNxe2V7/ps1x4tE27/me9oLpSgI8/wO3s1KPuD8YkYojxAD5SW9QJodmL8iWG5+Hb/SCV+YsRXSptQc3IYpCjpBarUDQLl9h8LYHxmDC00QAQH5Ho9H9mDwtjEqkrOktDnjUhAJdqC9S7uHO5b/AJ3jnw/wYZyjOnDyfhTz5KPIcgb9rlGSXYvJBtpR7FWdmK1lyC/QmHrJsWiTLSJZAUpKSo6NRUd3KqHl02vSRmPD6EjypBBDEM3a571oKHtCzj5Rkk7Dfl8+/wBYxvlpBRTjuQ+DHvoqAWY+aoAqCASKUqCdXSMxPEmkMVbMVEhmNbgghJ5C9Iq05yR6XHR6REm5ipRjVFsyWaKHnF8UoSS2noEizb/2g9QPrEXD5tiMRSVJmTC9CASK76nCQI6cK8K6k+NPGqxCOQLMS9N3ry7w7ysIHSCAlLP/AJBmcX5kAc2juKCjKT/AkLybHEBpVagJExGrajFbtY94F+BijMTLm65BUQl5gOovSguant1ix8Ssq0oSSEP6k82d2BoxOw2HWBmInVRqWuYfESoFZfzBYpyfZ+QjqS9GcpN9jXl+UylSQhSApKRpZYCqJZvUSGYWYPc1rBNBZISwSlmCWow2bkRT4RHy6dqSkUqLfZDxKOJQAQRYUZQ9qWKX+kT3ZZSQHm5WEJAlrVJAJICSNFSXOhQKfk1KAO8LfGmMWjDzEzUp1JKVIWkMklKgpikklCmSpqkHzVFoZVzXmagTUVD0pv8AEKr8YV+J1zZg8OQ2sqBGqlHc83e3xtBRe9gSj8GLOC4qchZNQwBfSQ3/AGgP7xMxfG7VSpzYpIoX36CgvXkBA/MsjmBIM/BrRzmyTrrWpa4ZruesBsNw0qYtIRMSpClMVVdNa6gQ4IFWihQV2SSzTrjQ+cFypuLJnTlNIRRIp5zYk80gvSxNNiIYsxkvS7guRcs9b09o4ZVj5UvTIQoaEp0JAe4FtgCab1PeJCcfcGiSzmpHw3HzF4FMLh/yD8PLqwB/7SzMWfY0epGxeCOGQkAsxc02DkWf4Var7UblLzhOt0hSjUFxQvYjnWtuUeYnMWBqyxtRmozbkmv+2p2jro1wbNF5aSSfLUm6gPZoyIEzNK309Cux3/DzjI20DxkbZZwnhZCAEykrVQGZMTrJNHIBdLuQAANw7mAPGvDSDLMyShKVoSCfDDJIF6AAE7g7gN3Z8Ri9KLkA1L+4dxQfm0AV5kwU5Lmpv3Is3Q79YVzfY94o1VFcJkTDsYkSsomq51hy4UwBxCSooaWl3Xt2Y+pQoaU7PDUnDyEpAGkEFyopDkKFE3ZrF9nEMc2tCI4ovtsrXCcHTFVIJAZ+Y9uf7wz8PZWjDOpDa1ADUpJo/wCFL86P7CGYypTM1anyhKSWLNdhSu/vUwDzfImClYfEBR9WiZppWoC3Bd+Yub2MC7kthxUYO0g3hMxUlKVFaVCoOkaTzo24+ZjbGyZGKSSqWib/ANyXUOj+oe0IkvO50lWmYlSDShDe9KKuz9e8FsNnstYdYGsBweftYCg3PRmhTg47RRDPGepB6RwxJlBpSTKBNSFag/QKL0IjviJEwAaT4gTsG1CmwNfYPa0aS84K2ZQqzaWJdutT7EsaVjZYUxUHmDarKBLsQ1Seh6iB5v2OWGLXw6FlPEmhZB1BQPmFXD1IIVu7eoXFo74bGmapKtKSRRRLMG97Hk13eOmd4SXPSFlLTE0C2qDSik8n2L9N4UpWZmUooUGIoR+bv8D1g4xT2hc240pdDonApKCohIYukBTv3SBT2f32g5k7DSCAmuoEVYjZrb7UZg8CE5225f8AyPLsG+MRsZxEoOwSH5AsGtQ0cdr+8bGDbBnOCQSwWGEzFIQQ6QCtYNXCQ5Cr01MPc8zDjMGmjsmht7Enmdv+a1RlWeTJeJ8VRPmcEnqX+DgO20N+L4lSpKS9WBVTccquagF3HarQU4tNCsWRO2HMxxoSC3moWvUEWYt3e3V2hOx2Bmz/AESlLDkukOP91B3hn4cyw4geNNbQXKEk+utVKch0g0Ao9XoGLRNw7A+UaSCAXsOYSwYRidM1x5FIYzJJqTVDdHBb5xwyrCviJSVjylaXHRw/yi180whZikF6dmq55VcuTC3nfD6pKwvQxSQryqpRi9b9x8YdGdkksFOw+MWVJCiQnzAMwA9RLkt/b8nvE3+eUEEpcO6QA5BZjelX92ItAQTwpID1LMaG1n+fxgngMSdBTYkOebgpN9n1GvK0Lh+SqbXo3x2LSJaEAsTLAaockB2AHelOm8KWPzQJmo8zjxJYt6glQJL/AJ9TyhmzUASVrADp25U/C9RvTtFZZpMUVB/UWYcgOX3tBx2xOR8UXPlmaJDV5nv+ldolzMdVyCGLOl/lSlyQ9PkIrHKM/sk3DUpU7h7VffrB2ZxKNJ89gB5iAewA369YmqS0XcoSSaYexWbCWD/dt1INd2AA/OlYDZJnCF4hUxRBADDYHmPbbelIXswl4zFf9GSsINNR8gIGwKmpW8b4LhHGyUhRklaaUStJvzAUDuHa1yQ0H401tiXk+VVos/NM4keC3po5DUZjUv5nNx23itc1xcsrExAYJUzqGxGkWFRuHNA7biGXAZSkhAn6FF0+V2l9iX1LNNg1rgOZUvCSJcwBUmXMYFgJaAl9j6C4ufcc42EmlRk4xfQq5fnKSXeovpZ7AMeRLVb23eZiOIQbFjyDlTM99q/meUMGd5LKmS1Ay0pLEIKUhJSWp6b9qjpUmKllZqolkgvyHztaGKIvyVpjnOzbSKlRsNhXnQU2Mcp+fIq6ixqOYPelPpAnCcPYvEMT5Etc+Yt0hnwH8OJaQCt5pP8AcWr0S7dKvAOl2w7lL+KFOfxUNRYuOwPzILnq8ZFjf/FJCaCSin+Kf0jI3nEX4p/+QAzHNAQ48oBIFq+bmTW/Xa1oBz0nRv5iwc1JJYFtnv2ibnMgSZvpB8xSQRVJTQihdr35bwEw+PKsVL/EEeb5U+D0jIxvYeSdIdsDmvhp8KWw0aRUEUswZ2qnlvzrG0/NVC6mDuSfrQ772sC9mDYNCphCUJOp1OzgA7k0Z9i8TM/wBkygSUqVS9C57XEC3sNNJaJ8vN0I8ylgsKpLirBQuNQ2o5JJYRumcgnX4hSpmZQYVDF/NR253rCujFkNrDtvWh3vsxH5bmJuEXqALp01DAvRtiWKbDq9HAjuloONPsOTZ4mDTMAUKukpCw9HoTS9LXZy8DZ3CafVIXpL+mulnbcEguNnPQxGwcyaSVSyWTqJUBqYEEGjcn5Du0FZU8h1BYUS4KhquKBwwCUjalG2ciNTBcaehVxWIVLmFK0hK03FCD/kCKWsoXjrJzuZ6dd32BBsd3MQuJp6StGmhSKmrMoktUkMDsKVgR/MEF3B++kEoIF5aG7/AFYsfMCw35fCu33WFLPJ2ua4uwDj75RvMxaWGx38zudqCw7wTyHh4zCFzAWOzX78h0ueXPopR2Zlm8i4IhZNkmIxFgyP7jv2597RYOTcFSpSQVp1TGupix6A0HtBDLVJlos4DUFnAAc8w4IDtu0Q8fnaqtQNRqP1HQQGST9DcGKK2zlnklHhlJGrVYMWHK1PbnFXY/DqlKIBUA5ba1IcsRiFeIdQKkgbKD0c0LXt+1wv8STCoFSgASXAG3QfT2gsLfTE/qYJrkizspxqZSdFClDAV0ilANW1EV53iTmGb6lApWivU2fZZYn2/wCavwmPmlAWoHSaObdTXa9W942TidTnWp+imAr0++sBxakHzXFUWOvGEoL6VB3GkoFLV3vW3XaAeaYlS5agZRZtNQ1BUb3odt991pOY6GDqI/7iL7uXflasdl50dL6vixfpQ0EEosxzT0RMBjNLpLuC49qi9Cxp7CC0vNjpdNCDSvx2q/6Qo5jigVkg7uG2+TRrKzYsxp127w7i+yR5F0PWHzALbUSxLEHc1Bpbp90V8PkU3EzlKSnyA6QolgwoK3NthGuBx+pQSi7AAVague14sXJsO0sJBI9KSzPSg+JP3smc3jLMWFZ9vpArKv4cyiAqdMKm/CHSH6keY+zQewHD+HlA6EJSRZQ9R7qJJB7NElcrQydbn1FyOb6adGf3gNjsapJJs9gLkbt06/oIQnOfbLFDHC2kFTmRSFULCxUel3q/zgNNzspIOvdv6lQLOXFXpuxqL3gHmOazCCpStIDmhDV279OkB8DKmYlYDlKHqW9R2fmYdGKrRJObcqLBybFCYNZ6uzipbq9iL0tWkEMPhks6ajZJp2DbkXHfakDMtKZUvTRhs7EbNQ1L1aB+b8Sq0kIcMLXJ2ctYP8ewjIbYWSlGgrmWbgvrACUuDpapa1S6v1fpC3wxgMOjSFaVrUzJBb3JZyX/AA09oWs+4jVMASS/9zD5RyyjGENpPU+21R+sMlB0SRyR5UWpMzQJmhJ8MNQ6iXJegFKEjq/Pp3wuf4dQLK8w/DUH/wCtWhFl5n4hLhLBI9RZrN2/d45zMwWwIVpYghiB7h6n2hbjZXGSgWYcwJqJUxug/aMiplZ7MJfWz/5Rkd4mZ+4X0Hv4g5Dik4mdNfxJetRZGokAbqSa2uQ43pCnwxlM3EYgFAZI9SjYD8zu0XnhlGaslYbzEkkuxu1o0zrLUCWoYZKUTCDYUfmeZPOHcqRFKPJoVcwzSRlyEy5aSqYRYV/8i+0LCcSue+tXmWWcuwFSLD5RqOEcXNxCjNdISA61B3/7agGnUD6Q2YPhiRJIJSVkCpXXqToSNLDtveApdlELsUVYdTsky1NShAN6OCyjV61jJUkJU6iAVfh2/fs8WGjGKHlQnSLjT8OTQBz9aFoIWxctqstJrVJapt5XILdIC90PcaVgCdmwIbygAOKAchau1js/wHYjO/IyVP8AIfX8n6wvY10LKSdTGh5jY+4jg6lQ/wAaInnfRJxs4zTd2iIuQReC+V4FyKPBf/SEhSVL0hIrWjkGjUc1rQbdgS5JaB8Tls84X4RKzqWKs4TyA3PziwkyBLFUqA5WPuKbOfeA+GzGYmWltKQnykhGgkNc7qsl3FW2q8DE52NVSSdzd/t+sRynJytnq48UYw4hXNsyTWhuT92Ae/6wERh/EBWSwI+g5Cvw+ccZiTNU5om+wof1+J6wRn4fETB5MOvSKJoEj/2Z4zcgXJROXjlKSEghLUpVRPN9nenblCsmehc4BRdKE/Ei0NWC4ZmKJViknTTTLTMTcm5ZRIAD2qSbiNsTw9hJDk4aYTZ/EKjV6guEcqbv7QyLUBMrytJC9jcUlQZwBTboR33t1hcxc+vlce/6QxZtk8hIBRMUyqpST1Y6nFGtvEDA8NKnr/slihWa15Dme1t4djaeybPCadMDS1rUQA5JsBUn9YYct4JxM0gzGkp5rbV/tFd92hxyXIpWHBCEArYeYly3OlHtS3zghOB01DaidKUhqB60L+oG+56GNc76BjgpXJi/g/4c4dQIM2asgsSkgJf/AGn6xti/4ToIKpM1YarTAC9HukBvnDTgJokzHc2BdWxfk7XPeC4zVFHSOjAXIf25Us8dyf2G8UX0isMvyMyJmiYkIV/ddweXT59IaMJmCEFVSBpoRQEghnerNA3jrN0pl6kLZQX5RSjUIpzDHuO8Iys9Us+dai/Mk/8AMBLHz2Hj/UeP4j5mPFSCaKAIHrbUfZqPs8Lea5wFVILncklSthvb9TWAs/Oz+ED2tZn5v9iPcuIJ1qIJeOWOts6Wfk6TCWDyuZiCCvyoFW/Mk9IYpSpclICADQnVta/Vg9hAWbnSUpopm2L07RrluAmYpWrUUIJopnJL9Lc3gHdXLoNVfGG2dc04hd9RBUaDSlvdhR9jAr+rPNEkDoG+LCHnB8G4aSQZp1HcrB70G5oflBMokyiQlCQWqkKr0DdflHc6Wkd4uUqkxDw3BYUl1ag9q/tEPMOFVSwVS1EgfhVf79hD3jZwH+PS/uz0PSIKZpmEISQ6jpHKzuT0Ffj2glkkBLFDqtiHl8qfPmCTLRqWo2FO7vQDrDxgP4XTil509IUzhEvzE+5/KGnJsmlyZbSh51NqUAXNLEtbcC0FU4eYACCXYEB6kDox+fzjXO+tCuFLbsRz/DOSPVMUDuCavGQ/+MVVUpSVG4BA+Te8ZGcvydSIWPzVMiWEEVNAbnqYgqxAKxpI07movdybwrZ1mCpuKXLZSVIokD8TVLDc9Byj3DYmiSV6lKJOkX0j8Sq0L2F6PSjreR1bKccItpDVic0CVAA3e7mns4tAbMc2DOCez0A5gbV+NbQDxeJdT1vZ2H0eB2YZiUoLMAxG5JLUv1gk1JGSuEmxqk8RJ0ABgQGqzDoxN/ptAjH5wFglSXcn8Xzb4wGyfLcRPBMpBXWqywS/J1MH7RPxXDGKALBBcPRSX632941xVnLK3HoWcwZc4tcABon5bk+uosGdRLJDkXpT87BzSImOyOfLOqZLWkvuLnobGG5MwS5iMO1JJCZiQzfzCqzCebf9JztLpu7rVaI0mpbPMDhEpmMn4tQ2qAdq7vawjfiTAEI1pfUK17uX+MFsq8P1aapu1uVHbnyuY0zeeFJIS7Vtt86bfPo6E6PQrlGhElZ/zfkbA37Vibly14hWiTLK1b8gDuSaD3iVk3B3jLUpfklqV5STVXPSP7XfzGnJ7Q8S8NLwhCEpSAw0pRsDdZrfuCbAmNnJLpCsan7YMynAjDsF+absQ5Cbjy9QzOwhllTNIB9RIYhnPQn5xFTUUDg7GrNsbVeriA83MgihmsRQEpJcbbNs0DFmuPIZEYlFSoMGANPz+zSNMWlGlhpUCOpcWY+0LRz0LQQlRb0qJSAKW6WjnJzTQSAQCeZcEt+v3aCcr6OceLpmuc8MlS0hJSJbupvUDyBY6gbOahheMwaJYGlgNIKQlLs+23zdy/OJcjHEAuQoFiOhexpURxxUgJOtCXBukNQm99j9e8aq9Au29hLCZgkAlYsGsQ3OgYX7xzmzdTFCUJoAdO/zrA+Q9aMK9Aal6AcrQPmTCl2VUVL1b40jQq2FHCHK1V2Y1dv0LRAzLPBp0Ah6kK3Slqkl/Zvh1EYvMWU4J3Z6i7ezQCzjNyqgfqSbn9AY6MW2DkzJLQXweFTiVuoK8JF262TZn+O8OmR5JIlpOkJSTcsCrYXL1cs1BeFzhrCBMtIapY7ir/BwHrDB4WlwFse1fKX2o4rt3geWzlC0EMx4cw05P9RCFbAhAB6+YMXY0rtvCPxDwOmWy5BUEH8JL15g8vvs94DMP6ZSTexPXf75RCm/1ZC021BSS3WoPsa+0A8jvTHft1x2ipcflypd6w7cOcSI8PQpIKVN5XAILMwoxF7vAqXkctSx4qphG/4f1avWDuH4IwywoIUoEAEso7/I3EOlUlUiSF45twJys7w8t0pK26tehsGLdDAzFcSFRASQlA/tYUrelablztEfNf4fzEpUZM1SiktpWGfkxt+UJiMPMUWrQsXpXlArCu7Dl+ofVDTmOeyyaC7O5enYj7pHnDedJ8RR0gBKdIJYllFz9IG4LhdaxqVar1/eNV4LwPMHCVBn7GC4KqA8kuXJlnYXiAMRUEF35HY1oHFNo0n8VrTM8gcuwDvqOzuf0aK+weYnRSjF3cv0/bvBfhjNgZ4BqouwN3/WApxQyUozZYAzKYaqWgE3YCPY4ScPQeQjpX9IyJ/JId4sX0NuOy8TFGVi8LL0OPDnSl+YcnBAUlT7gmErjX+Hs0Jmzpba0gJCwoDWj+4jZYsdjGRkFLUbRNCTTX5KsxK58tWiY1Ox+hiJgEGdPSlZJD17CpA+EZGRVD+Nip2502W5hMSmXJDMzME6WpskNQCN5OYFavKgACimV5qmtwB8/hHkZCftlyS0FJUoulg4GojUd5YK0k+4G0JmY5ZKdKggBawSVJoSQxKjsakG14yMgU9AVuiLPnqkpDrdKqAtW1jyLUps0TcowPikzJitaXOkNQszkgn0gHSEm+9HfIyGP+Jvug1OX4aH/GbUcADYP9jaF/N8csJVO1eYBg4DEqoNqAMT7dY9jIz/AFUbJaIOHzg6GWSApPmb6UNiY6JxetNaj62/L6xkZG8UDGTOGJmEHygFViDYjl+8ccCpK1BI1JWbBRdJ7EfRQ94yMhbVLRRH5tWFk4koFUpSQe4cFqgfdIkycQk0LAKBoBz/ACZ4yMgobQqa4ukB8ymplKrUGwryYih+faAeNzMs7sDs3sRfpGRkURWiKcn0BsdjSaM0Q5dVDuIyMhtUSN29llYOd5SQkjkabkEc+W/MxNM2uno55uKm/ePYyPPme5hXTO+tTDTcc9hz+EFMSsCQghOlRa3Rg/ztGRkJRRIGZdhpZUpRS5Naud2foawSRMQPECKKUnVpFmBLhyOjRkZFcFfZDN8eiDicfRIWKHUQOgFCQzOzj3ML0nCoUpTi57dz3vHkZB+2Ka0idLnIICJYJuK9e4gbxBPQE+CE+ZTDoK7F3doyMjb2LauJFw0lOHSSr00B3vSHLgzJJc1YWmpFQ4tGRkJydL8jILv8FmIydbCifj+0ZGRkbwQjmz/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7654" name="AutoShape 6" descr="data:image/jpeg;base64,/9j/4AAQSkZJRgABAQAAAQABAAD/2wCEAAkGBhQSERUUExMWFRUVGBoYGRgXGR8bHBwbGhodHBwYHx8bHiceGxwjGhwcHy8iJScpLCwsHCAxNTAqNSYrLCkBCQoKDgwOGg8PGiwlHyQsLCwsLCwsLCwsLCwsLCwsLCwsLCwsLCwsLCwsLCwsLCwsLCwsLCwsLCwsLCwsLCwsLP/AABEIALcBEwMBIgACEQEDEQH/xAAcAAACAgMBAQAAAAAAAAAAAAAFBgQHAAIDAQj/xAA/EAABAgQEBAQEBAUDBAIDAAABAhEAAyExBAUSQQZRYXETIjKBkaGx8ELB0eEHFCNSYhWS8TNygqIWshdDU//EABkBAAMBAQEAAAAAAAAAAAAAAAIDBAEABf/EACsRAAICAgICAgEEAQUBAAAAAAABAhEDIRIxE0EiUWEEFDJxoUKBkcHwI//aAAwDAQACEQMRAD8AC4zgOUtRKSsE1INo9mZLJkgJ8NOoC5EdlcRJc+aCWXSVYop1D+mg+o/i6DmOsSva7PUaS9HHh/KJxQpYSEglxtSJU/MvDUEq94nZrnSZY0IULtT6QMm5ggEOKte7xnK2asVLsHZ1xFLa/psISZ8vx1mYxIEWDjZcuekhcoEdoGZTlKJSilALHZW0HYvx2LnD+OT4qlqp4Y8oI3hvXxkNLNVveBOfZKC5R5VwmrMzxNABUslgBV43s5Pgtj8eK9RFWPWOv+qrneWX5j0hWncIYoJClFKSbJesMfD0vwJemuv8XeAn8VYzFJzdUSSjFoUhegqSPUAawy5bjHqKHkY3y7FpKal3gdmMsBWpJYwpzRR42M5nU2LwpcTZ6qRPSLJIB7mNsLmxceYkbjkYXuNJUzEN4YKyLaRDE+Ql/EIzeNkkN9DHFPFyTZw3WEFeR4keqWR0JjmMJPt4a36An6Rqx0Y/1TqqLLk8VpV6o1mZ8hDEGhPOFnhPhWbiTqmlUuWnayj0raH3C8PSJfplgkCpVU/OBpJ9hqTmuiOjjSWlISpbA7naIeHxKJ8xcyUp0+kqa7RrxPlUrEIUlQCVAeVSdj16RD4Xlow6BLmKFHbkTeNTX2Kla1QwZdgSHUaJeIfEuY+Gm5AIsOkdp2eo0ln8tu/NoSOKc7JSpyCTZoamIf2O+BzYTUBWrbbtE1M0DzKXqewH0io8nzudhgH9J+kN2C4gQtIIPfpC5a0OhK2NonhKCSAVudIO3VoSuJ+IEonqD+Zg7U+kR824qAU4LsIA5fkc3GzSo+UE/KOhH2zJz3Uewini5hRtXWsc5/F6tLPXpBvBcBYZCv6ilL+SX6mD2A4QwgU4loI5s8E1FgqWRPRVH+qLcqYl+8enNCdzF0nAyWIMtCEsKkAO27fnEZWVYQlzJlEUqUB/Z6mCuIHGfdi3/DudrSompKmPYQ4TEaVBP4ef5QPWuQkjSgSSDQpSQPcMxEe5vn2lI0gEl6n09TEuRO9Ho4JrjVkjOc2RLleWEPD4oYqd5kuBEbiPOlTPKLq5RtlaDKAJptGqNRBc1PJXobEENZukZA1GPIFn94yJqf2ejzX0MErhnBhIdJWo28zv8KQdCQyUunSAzJ22aBswBL6FAk0tt+8aKzYSxpLDn2ilSb7POljXaFnibJJgmpElQKSupJqnqeYgphSiWQ5BI3NSW3EB8+4hZKvwkj3gDKzw6UqFXcHnDo7RLOoy2ywsJj9SwSC31glICVVHO0IuF4jSEgAl0hvvrHKfxOtDKBqbgbcoYpLoVK3secZJlMTMANNmgJl0vDpOqWkanNTeAgn4rGFpaKKuttKQ3+W/tDNwzwwJCXmKC1E15e0KnKtlGONs4YrFzFLGlKlDdhSIeMy6es6koV1hyn4UBJf4RCn5mmXQNVrW+MI5p9lHjfaF3C49SQUKdKgLGkTESps5ilBPYX/KGGVlCVhMyYlKlvQPYdeZid/N1PIDa0d4/sNZW0ImN4WxZmpUhGlJ9Q1AFu0MkmSZaQCgClQYKTFaiGPLtHPG0SxPekFdC6t2KmYzHWyQNRPKOUjDTErABAJNeceeOfEUUlJ0mMn5kkLSt6ksXtByloCMHY44SSAhyKPEPFDUprCNcPmIUj1ANHH+YBmA3bc2aJtlOgZn+GZLAF1UFKntAmVwfjVSqhKA9lOVe7WpB7CZgleMAKn0upjblDPJzeqgNKgalzaG47onzJcqKf4jwGLwqQZqHQbLTUe/L3hawEwTZydfpj6AxXhqCkK0lLVSS4IPSKO4jyU4bFrEoEo9SegO3sYfGXJV7JZR4yTW0GszwskpZ37QBOUAHyrp0Ma4bPNOoqFSGtDdwJh5RPiEOVEhIOwH4uneEpSgitzx5NpCcrB6FAKBD8wQ/wAYeOH1pQgbk2Ah0zfCIm4dSZklKxYGjjbUOXN4X+EeElSUlc2YHfy6a05OaPDFO1sRwp6O0vBJWXnaiBZI9PuIIDMJSRpDpAo4r3YR2/kZSifNMpsG/SIeY8PhfoWQdqAi12pGpozhLtoH5hm0v8BJJ2I+ERMbipigCFFI08xU7mg+UDcx4fxUoKLCYg11CpH/AI3HtC5NzUgBOtQYMwJ+ZgqFuX2M87MDLB1L81gPUTzPaBk5c6ajTJlrUTptVIIuejvEPh0omTgJrBCRqNS55DtFk4HP5QASgJSBsGb5wucuPoZig8nTE/Jv4f4patc3Qk9VOfgAWg/M/h7MWG8ZKRcgJNfiYY1cQJYHU3Nvv6RiOJpLOVGoqCGhPmb6RT+349sCy/4clh/X/wDT94yCZ4sw3/8ARv8AyEZA7+hn+4MxGUYjUWSlIA9RUG+/aE7iWXPlrAWQyrEFwW2c7wz4riJQSpS2SnZ6OOwpCXmfEhmlladLghJsG35u0MxuT7AzQivYJQFTF6Vb9XiPPwS5R5iJMvGDX5E6lndP3aDZybFTkUlFXUM3xipOjznC/YsDFbgtDHwlkX8wfEmOZaSzf3Hl2iGngnFhyZTDqoQ75JLGHky0ABwHJ5ElzAzkktDMUHJ76D4ToADFKbCgABGzDaOsvMpaUlyXG93gViM+BSdZDV6Qn5txUGUJYYW6/tEzi3ot5RjtjhmPEYAOpT9Omz/pEbhvG/zM1SlB0SmsGGrYe14qvE5qpW5PUmLg4OytMvDoQlTpPnUrdSlDbsGEMjhUdsU/1PP4xDMoFQDAlzt8okzMMosxYVcC/wB9WjJjgJ0rZNC27Xd9mLX5xNTP0JYtRvM/PqWtyPzjQeT9HLArILMlPdiflbvGGYomjH4ke4PXpGk/MEgkq0vUAgd37ffOB2MzlKQdOwFyw+xAt2GofZDzvh6VMOpJEmab6QwPdgPpCRkOSTcRilyp5ZMpisDdz5QOYN3G0G+IuJgEsCL7F9ucSODcw1IVMmHzLN7EoSGSW/tqYOP5F5PSTCWIMuUkoAAQaMQwptAHNMTPGlMlClhQcBIf2g/iZRWlyCRsFE17PY9IgrmKloUZYqLA1f7eOlFMyE3BiQZGLw6zNmo0pUGPmBN35x0RxirZZSxen28EM1z1cxGlaSkctBYdn6wg4qV5ixB3goLl3oXllw6dlgYvjkTJaEAlSwGoLnvcwTy7h+ZNBmTEkAi2/au8I/DWGrrQxWLdOsWPlPFKmaYCwuQd/peFvFGOkNjmnLYr8UcILCgRKIQwZiD7lok4KSmQhOkVAAJ5/ZhkVnrghZLOW5doRcdm6QVaS4BMck+jnJJ21sYcx4yCEBI6OY7ZXxYNIQVEgVSp/lSNOGOB5OJlibixMZbFCEHSNJ/EpV+rcoCcecMowRTMw+vwVHTpUX0qFiFbg1vZo3ipaB8rjv0OMvM0qL6/sROw+LTUFYLPXV7u8VPhM9SEhyrUOxB/SJsnN1LUyQonYJDluyY5xf0NjkTXY9YrOA+kEsHpsxufeK/43CQpK5dCpwptzcK7xrmOYTEFloWgkfiBST8Q5gxw3lpUPEmoDfhBAJHWsFH4bFT/APppMWuGsqnzJn9NBUWq9B7kwXzSTi8L5lpIT/cgOmvMio94f8rmIJUag1Zw1AQ9okz0Egak3BDUY99m3rAuak9oOOJwiqZUE/iqaf8A9ii8ccAufipglywpa1PR2oKmtgO8HuLeBCh5sgOmpUgXSBuBv2+ENfAfD4w0kFSXmTACos7ckdhc9ewgpyhjhyQvHHLlycZPRCw/8JVKSCrEq1EV0y3HYErBPdoyH4ZwkU1aW25R7EPnyff+C/8AbR+v8lC47OlzVDWoqbrQe20dZeUoUgqUrS1SXjbL+CsXMUNKAH5kV9hWG3Bfw2YtiJpUhNSiXQFV21FxbevLt6WorR5Vym/khZwehwjDS1zVtUISST8A4EWTw54snDjxpUwHf+mqj9h+UcDxRh8MBJlKly0I8ulKHoCHd6qUz1NSQ72EQZnFc+cs+DLIlmyioJADeqqaDepbptC5O0Og5J/9EzMOL5QFCTTYGEmdxVVQejuAfu0MWc4XxpKln/qpBUpQGl2BfVLJLhx6k/CsIeVZf/MzCKAAfWBjFbbDyZHpImDMJ2IXplgrVyH1JsB1iQjgDGTD5glPdY/Iw8ZXgpUiV4UsBJZlE3J5k7HlHon6FMS1CR7R3kr+Jvh5amxT/wDxVNCXVNljoA/5wXk5srDy5co1Mtk8wwFFC5v7QxSpxKgkKoofiL1NABygBnnDip51SZjKQLmn0jVNz7MliWP+ISlcTVSoqU4KrAKcNuaDm4aOOacWBaQVFgK0FCQwfv8Ae8ReDcgmqxCziWKUAEJ2WS9TzAAtYw9YlBKHRpITQopoKeVQwfY84GRsb7Klx/FiiSyqHm6eb1SX7ftECZxU4LhT8gqlm5P86xYGNwGVzi8ySmWsmoKFoY29Uvymu8dU/wAPcvAfw1pOxEwsbf3P9mCXCgJ+VvsrrLFGcvVMQop2A9L9auYbMLmulgwcfhPZhT4Vhul8OIlI/plC08izj/HdP0gdhcgkGfrmJ1ECiHp3UBc9LCsBLIl2NjhbWnsi/wA1NngaNQKSQWS/PcONu9jHgxMxToKlBYNlgBxz5j4n40g1jcclI2SmjH6MBt9aW3gSMehc4J9RUD5lFyyWJFBS1g1esYsl+g5fp2ltknCJ1UmBCxZlXb5NStfgInYeWiWGly0I6JSkP1cNEBWNCSWsXdqVrYUqOvuI5z87SlIYim23u++8a4Se7NjKCJ+NwkqYlXiSwSAWUw1DrqDfA0MLB4bnaj506QaLFCUmxYkAdnMTFcU63CUk059613FKRzVmYIBKgstVwOZDV61f6Rt06AdS2ker4Z1DzFZLf3pA/wDV/rAjNuCJKUukqQdQ1OpwbPf8ucEF5xoQVGmySefQdL+0RhgsVipWiRLJBHrV5U99SmG+zxicrpGzhj42xkwOagpqqgYM7WFGfpygZn6kYqQqUTR9WqgIN3LmoD+8K+Z5di8GnXNSNDhJWhWpIJskkWr843y0qxOlMuX4ihXy+Zu/IGorSCprYpSjPQlZjg1SZipaqtYixGxHQiLH4Jy1EuSkgsqYkKUrdzUDsOUSMT/DObilha1okgBj+NVOxAH+4wfwHBaZMtKfHUrRbyAW7Kg5ZU0hUMMoyev6N8Th0zhpWEqG2qogVjkhEpZSHSnt5dvcQcm4NaGA8w2anlaze8RMVhpdAzawr+moWp5vkI5tMOKkgVwzi5CJSlzFLVMVUIRtUHUatW/6wdRPExJKTQh61NhbaxYncwsZdwqvx/KQJaCNMxT1/wAGHqbnyasOknIwk0XTkU6aGhDgvCapjovQu5zjfASDp1mlBcs3wv8AKN5OKKze1wLNzPOrnl3jTiTL8QllS5alhKyXCS7GlhUs+0LcnOwhZKiynsUsRbYh3PWAyR5dDsc0nsbSFf5DoIyFRXF7UCvhqb5CMgfHL6G+aP2NMzPBhpRUAlKagEXJ/tBFVEtakDM14pVOlSpcstPUTrqP6Y5CpcszmgftA1U1KytYGpKBpTV0uRVQe4FAwG78n5YbCJSlXhJDkiiCxZJPlsDVx1MVtXo8pa2GMLwpLYaVgghtRAU5v8Ceu/vA7OcIQsMVMlRFiXYjzACzczSJMrEIlpKQpJSoh9ShVubKDtTZiD3iKrMSVjQlhViQGKg4ZIN/fbtAhp6OaccmWrQQNR/uL6QVE3ehY6fZ454CXL8ZRHlKGDJA8w00S7gPuTW8BMRjmmqKtgQQLsDWpcv+ZjXJJy1lRQHUovdr3gq9gp3KixcNMk6hQuQ/qLAWqAw+xBGflklaQspqQwGpVk7irdfjCZluU+VS50xQlo9bGm9LPuG/eCOIzoadCWIZ2JFnoKmlCPgzQqx9Jk3FYbzHzOnYChBoCfg7GN5LCwIpW/aFubnivLUgknc2pRy5alR29nXIZbS0qmJZSxY/2l292HzbqclUdhQuRvhVzPEcIIQzMWD32J9vjBdWDVMQ6CkDcE3HVrEGOOIkjSQHTQ2pRudKdo8khaWcMhvKwpqO73Ab/i8CpfYc460clYeWHSsMSLGoPQ7HesCVyFyFhRK5oV6dcwMlOwDg2pvXcwwT2JGoera4BDbEF6OXffpALO87KF6RYMamhN2GwbnYPHSetGQi5OmTcZiCBpeu3O961bZz0gBMx/hvqZRdyHvf23MQ0Zp4ilLUoFRFgbCu17UDfHaF7N86dStNQaFxsN3BLl/pypC4KVtFcnjilJhPOeIAvkwcn35fr+kQ8pzHSTMCkuaAOSQHctV3U1X5Cu0RclyCbjlUGiQkuVG6uouT9BFhZbgpWEUESMOVzGGpZIfqSo+kPsGtaHKKxrZHPLLM/j0haXluJxDnw5jCx0lIL2IKmSR2rXvBLAcDLICpsxKTySFKI6bN8IO4nNJmpypKU/4jUexIoqwsBbeMxXEkpISXUVEuUtZjS7VI6MHgnP0DHH7AuN4KIfwsQuWWI/6aWFGVqVrcUJDtuWhfw/D09E8SlszaguoSQdwSxd6NfoaGHH/5E/m0kdC4oANmDhusDMz4jQZSvNqfYEAtYhxsd67QKlfoOcK9klKMLhzqUpE2YB61kEJ6JSSQkf8AsWvEHMeOyE+RcsOTUp1HoNJubbNCbmGb6i1CxoDUJ6AG5/eA/jFcwJAGpRCQ3MsBDlGyOUqZYOT4abmb+PMmGQPKQ4Goj8CUpASGu7eWkWHluVSpMsSpMpEtIoybkjdR3Pck9YGZTglSJYRLYJQAKB9XMv1VqJI3jvMlE2Jao69idrxK23v0XRxpf2dJ2JUFEaS4u+4+6PELE5lTUD7FnDbf4n425VjXEZgwFXLtY7dWfdvzhazjFalAIIYnzEUsLivKnX4QDTHrj7C0/iEipYaRqYb0L37xxXm0uaXBYFqj1GnM2bl9hIz/ADXRLISWdwNyXpX2+kQOH84Cp8pPoFQWLV0mrKLO/wDxD4RlxslyZYqfEuLCFkhNAGFE+/PqTT3jsrFJ9JOk1AZga1YOGev1gRgZyS5Fyb0JLC9AOoaB+ZZhpmVKg9ElNX/xUwOkWrX5VGw1Hik2F5uYnUK0Q4LkhyRR9i4A2ptzgZnyZeNQUzEskOyn8yVNRSeZa+x9qC5s9RUdbhIcsKk0Z2ahPPnZoCZln6mIFQ9Nqs1BX67xuO7szNxSSoVpmTTgogOQCQDzY3jIKiTiTXSa1uIyKeTIvDH8hXKuJhMQlExIQUU1v5aioa45/G14kKl/0/6YUlUwlw92JYUNTQU6wgBKtW/tEpGYTJbaSpJBcM4+n0jXGxKnQ1S5EyZMdZKBUFZSGsWFqjkdusQ8bjDLk6kFBTqKdtYJcekpBBYHz13sXADK4knkEeIpibMGrfaOeGnLCtYQdbuFaSa8x13juH2F5L6NMXiSsJZ/NevX9foIO8N5YVmq1AWHvsO9vf4reJSpMx1JKXLsqlItPIcnkJKUrV4itQsSEkEXQzU283Ktw+T0qRuPbtkXMcw8OWJYIEtiNIua3c3Jt/zC5OzIpBby9Bz52h2xPDUmcKlaVeZincJJA1aksLd7OSXgdh+EMF5tapq9CmUSrSCq4S4ABJo7Es94UqSHtt6QpyMsnT0rmpZEtFdSyQCSW8rAk19otPK8alRQCSQwYvWm/Nm3H6Qr4+SlSfCQgowyNykgEgED1gKmEE2rRhV4CYfNVAAFYdwxPInZmYMOlhGZI8gsEuD72XIMQkAuQ3Wp5u3aNDjGqlQI3e33a3OK6lcRLceYeY3AYdzVnAHe3ufy7NJYSGmBmAJURyozMKM1KxN46RVbbCuYy1aSH0n8NWqAbnavfe8Ik7MhMZSySoO9Re+kizb9+TQdzfi2UlOhJBOl3ppDUBo5f2FecVhjMesLWpIOhalKTTYklv26Q2ONyQHnjjlYUzWcFh9bB3+N+vwd/pz4bSmbNI0jQkGirFRBAffsPzIIXsZi1rqaDlB3g/CBXnUxAUynLMzF/wAutRFCjwjsklm8k9DvMnrSEgDSlIcKSGU6WLEixtzrT/KO8zPNIAUSE29Q2FLVBANXADhrwOxWLlr1KWFlkg0I86iS1TYM9eZ6gRHxuNw6pRRIk/1yC3lUtT7n1MB6q0v1eFtcmOjPgqQQx3Fjp2fdIBpvVr0NiHsTaAs/iSWAol3VYJcb7n7q0a4Hg3GTB6US+sxfmfroCqGt2iQr+HJ1gTcUlIdiRLOkOHqpakgRrgvZyyyrQuZjxKVfpsOwsPaJWTYRM0a5xWxshBYl7PSj8r7vDJhf4e4FKvOubNa+ohCXsWYOqtKK+kMuAw+GwzCVLTLLPRyvuSoamtc84O1XxErnJ3PoGZZw7hVSwVYRLKo5VMejAguxer8r+8XMOBcPLPjYYELQyvDJKwQD+EmoNLF36QdxueoUA6yCavSxqH1b2sIiYnHy1y/WRUpG6n2NL1aj9KUMKc/RQsaSto3wvFCQkEFNaHTbVzFSSTfblBKRmSVDUa99vbt9e0AeEskM9PizkiWmyZctxRNHJNUhwabBx0DDhsywaNUtC5csp3CgBQ21GlKU1G/SFeNrSGxyp7F3N84elSR2qWt035isKmY5kQ7FKXNXqWuwFgd7bRZ2Kw0ucXmJSpLFiWp1CgQqzVcbNd4rPivhMyZkrQoqkzFhNfUCfMAT+IEOxvQvzLcaQnLKS2QsJkisWXOrQLNc9ax3ncEiWBMQtQKS9Q9qw/ZRhpcuWlLnk4U1HBAB7NBTwpMwecKSm1FAl+Xpa4O8FzldIx44VclsQsBxGSyQKjffv7MD8e8TpOcIIqSRuoH1Em1LAbmI3GvCspKFTcGpRaq0qNGu/fflUc4EZDwlNnJE2cTKlUIDedT2Z7A8ztszGO8SaOX6mnVEzP8AiZIBALO71vy+3hfy2YcRNc0SmoH1+FTFhyMiw8tvDlyypiRqTqLNuSCSXBo4NRG2IyaRNT4hloSvUzyvKbXdmIvUjb3g1FJUiec3KVsBLzGUCwmKYfewjIh4rh9QWoIKVJehK9J9wxZjS8ZHUHzY8YbKpekaUy0jkkANS1qN+8dJ+XyCmibgDnsHN7+w+sIGD4wKXcuN63+O/wArd4LYfjJCzpYB9+ldiWs3wsS0BxpjlJSXYy/6bLQBQK5eW/zD1+cEsNlGtIIZA3DA2vR6bQlTeJkSlKSmb4iUkMsKdJU1WcOQDQK3b4x5vGiKupT7FIfnSqgGoPjCpRk3qx0ZQUbdD5icLLSClPhsN6M//wBT+0IuMzIyJpQpWtKmCNIe59Ckgg2di4NoHYrjyjAE0sCEgHuxPsAO8L2MzhU0gAeclxpKlFza5PyDwzHjfsRmywSqPY6nOJyWaZ4aQdJKgQSSPSEEOktsQ1KEl3lZjmMx0lC9ayXPldjttSreWnbYpq8HjkpGvCzSABXw1EsGuzt7jeIaeK5qBpYENpZTu26SUkFiWcdBDlAllkX9DNmWYTCjSlJNz4il6ixpszWPO56Mt5hKCkBKQSsUUsGmnYkByCTWrRNyQTcfPdehKQwIQhKX6UD++0OmMylJSyRolgMKXO551NedNyTGOXF0FDHzV+iq5a5oVpQ5UaMzkwUOBxLVA+6bGt4cchyBMta5imcAhiWLBnIoauW5+Xd6ks0Q5AOkE1KRyDgCp5Ebhwwu79yTOWNxe2V7/ps1x4tE27/me9oLpSgI8/wO3s1KPuD8YkYojxAD5SW9QJodmL8iWG5+Hb/SCV+YsRXSptQc3IYpCjpBarUDQLl9h8LYHxmDC00QAQH5Ho9H9mDwtjEqkrOktDnjUhAJdqC9S7uHO5b/AJ3jnw/wYZyjOnDyfhTz5KPIcgb9rlGSXYvJBtpR7FWdmK1lyC/QmHrJsWiTLSJZAUpKSo6NRUd3KqHl02vSRmPD6EjypBBDEM3a571oKHtCzj5Rkk7Dfl8+/wBYxvlpBRTjuQ+DHvoqAWY+aoAqCASKUqCdXSMxPEmkMVbMVEhmNbgghJ5C9Iq05yR6XHR6REm5ipRjVFsyWaKHnF8UoSS2noEizb/2g9QPrEXD5tiMRSVJmTC9CASK76nCQI6cK8K6k+NPGqxCOQLMS9N3ry7w7ysIHSCAlLP/AJBmcX5kAc2juKCjKT/AkLybHEBpVagJExGrajFbtY94F+BijMTLm65BUQl5gOovSguant1ix8Ssq0oSSEP6k82d2BoxOw2HWBmInVRqWuYfESoFZfzBYpyfZ+QjqS9GcpN9jXl+UylSQhSApKRpZYCqJZvUSGYWYPc1rBNBZISwSlmCWow2bkRT4RHy6dqSkUqLfZDxKOJQAQRYUZQ9qWKX+kT3ZZSQHm5WEJAlrVJAJICSNFSXOhQKfk1KAO8LfGmMWjDzEzUp1JKVIWkMklKgpikklCmSpqkHzVFoZVzXmagTUVD0pv8AEKr8YV+J1zZg8OQ2sqBGqlHc83e3xtBRe9gSj8GLOC4qchZNQwBfSQ3/AGgP7xMxfG7VSpzYpIoX36CgvXkBA/MsjmBIM/BrRzmyTrrWpa4ZruesBsNw0qYtIRMSpClMVVdNa6gQ4IFWihQV2SSzTrjQ+cFypuLJnTlNIRRIp5zYk80gvSxNNiIYsxkvS7guRcs9b09o4ZVj5UvTIQoaEp0JAe4FtgCab1PeJCcfcGiSzmpHw3HzF4FMLh/yD8PLqwB/7SzMWfY0epGxeCOGQkAsxc02DkWf4Var7UblLzhOt0hSjUFxQvYjnWtuUeYnMWBqyxtRmozbkmv+2p2jro1wbNF5aSSfLUm6gPZoyIEzNK309Cux3/DzjI20DxkbZZwnhZCAEykrVQGZMTrJNHIBdLuQAANw7mAPGvDSDLMyShKVoSCfDDJIF6AAE7g7gN3Z8Ri9KLkA1L+4dxQfm0AV5kwU5Lmpv3Is3Q79YVzfY94o1VFcJkTDsYkSsomq51hy4UwBxCSooaWl3Xt2Y+pQoaU7PDUnDyEpAGkEFyopDkKFE3ZrF9nEMc2tCI4ovtsrXCcHTFVIJAZ+Y9uf7wz8PZWjDOpDa1ADUpJo/wCFL86P7CGYypTM1anyhKSWLNdhSu/vUwDzfImClYfEBR9WiZppWoC3Bd+Yub2MC7kthxUYO0g3hMxUlKVFaVCoOkaTzo24+ZjbGyZGKSSqWib/ANyXUOj+oe0IkvO50lWmYlSDShDe9KKuz9e8FsNnstYdYGsBweftYCg3PRmhTg47RRDPGepB6RwxJlBpSTKBNSFag/QKL0IjviJEwAaT4gTsG1CmwNfYPa0aS84K2ZQqzaWJdutT7EsaVjZYUxUHmDarKBLsQ1Seh6iB5v2OWGLXw6FlPEmhZB1BQPmFXD1IIVu7eoXFo74bGmapKtKSRRRLMG97Hk13eOmd4SXPSFlLTE0C2qDSik8n2L9N4UpWZmUooUGIoR+bv8D1g4xT2hc240pdDonApKCohIYukBTv3SBT2f32g5k7DSCAmuoEVYjZrb7UZg8CE5225f8AyPLsG+MRsZxEoOwSH5AsGtQ0cdr+8bGDbBnOCQSwWGEzFIQQ6QCtYNXCQ5Cr01MPc8zDjMGmjsmht7Enmdv+a1RlWeTJeJ8VRPmcEnqX+DgO20N+L4lSpKS9WBVTccquagF3HarQU4tNCsWRO2HMxxoSC3moWvUEWYt3e3V2hOx2Bmz/AESlLDkukOP91B3hn4cyw4geNNbQXKEk+utVKch0g0Ao9XoGLRNw7A+UaSCAXsOYSwYRidM1x5FIYzJJqTVDdHBb5xwyrCviJSVjylaXHRw/yi180whZikF6dmq55VcuTC3nfD6pKwvQxSQryqpRi9b9x8YdGdkksFOw+MWVJCiQnzAMwA9RLkt/b8nvE3+eUEEpcO6QA5BZjelX92ItAQTwpID1LMaG1n+fxgngMSdBTYkOebgpN9n1GvK0Lh+SqbXo3x2LSJaEAsTLAaockB2AHelOm8KWPzQJmo8zjxJYt6glQJL/AJ9TyhmzUASVrADp25U/C9RvTtFZZpMUVB/UWYcgOX3tBx2xOR8UXPlmaJDV5nv+ldolzMdVyCGLOl/lSlyQ9PkIrHKM/sk3DUpU7h7VffrB2ZxKNJ89gB5iAewA369YmqS0XcoSSaYexWbCWD/dt1INd2AA/OlYDZJnCF4hUxRBADDYHmPbbelIXswl4zFf9GSsINNR8gIGwKmpW8b4LhHGyUhRklaaUStJvzAUDuHa1yQ0H401tiXk+VVos/NM4keC3po5DUZjUv5nNx23itc1xcsrExAYJUzqGxGkWFRuHNA7biGXAZSkhAn6FF0+V2l9iX1LNNg1rgOZUvCSJcwBUmXMYFgJaAl9j6C4ufcc42EmlRk4xfQq5fnKSXeovpZ7AMeRLVb23eZiOIQbFjyDlTM99q/meUMGd5LKmS1Ay0pLEIKUhJSWp6b9qjpUmKllZqolkgvyHztaGKIvyVpjnOzbSKlRsNhXnQU2Mcp+fIq6ixqOYPelPpAnCcPYvEMT5Etc+Yt0hnwH8OJaQCt5pP8AcWr0S7dKvAOl2w7lL+KFOfxUNRYuOwPzILnq8ZFjf/FJCaCSin+Kf0jI3nEX4p/+QAzHNAQ48oBIFq+bmTW/Xa1oBz0nRv5iwc1JJYFtnv2ibnMgSZvpB8xSQRVJTQihdr35bwEw+PKsVL/EEeb5U+D0jIxvYeSdIdsDmvhp8KWw0aRUEUswZ2qnlvzrG0/NVC6mDuSfrQ772sC9mDYNCphCUJOp1OzgA7k0Z9i8TM/wBkygSUqVS9C57XEC3sNNJaJ8vN0I8ylgsKpLirBQuNQ2o5JJYRumcgnX4hSpmZQYVDF/NR253rCujFkNrDtvWh3vsxH5bmJuEXqALp01DAvRtiWKbDq9HAjuloONPsOTZ4mDTMAUKukpCw9HoTS9LXZy8DZ3CafVIXpL+mulnbcEguNnPQxGwcyaSVSyWTqJUBqYEEGjcn5Du0FZU8h1BYUS4KhquKBwwCUjalG2ciNTBcaehVxWIVLmFK0hK03FCD/kCKWsoXjrJzuZ6dd32BBsd3MQuJp6StGmhSKmrMoktUkMDsKVgR/MEF3B++kEoIF5aG7/AFYsfMCw35fCu33WFLPJ2ua4uwDj75RvMxaWGx38zudqCw7wTyHh4zCFzAWOzX78h0ueXPopR2Zlm8i4IhZNkmIxFgyP7jv2597RYOTcFSpSQVp1TGupix6A0HtBDLVJlos4DUFnAAc8w4IDtu0Q8fnaqtQNRqP1HQQGST9DcGKK2zlnklHhlJGrVYMWHK1PbnFXY/DqlKIBUA5ba1IcsRiFeIdQKkgbKD0c0LXt+1wv8STCoFSgASXAG3QfT2gsLfTE/qYJrkizspxqZSdFClDAV0ilANW1EV53iTmGb6lApWivU2fZZYn2/wCavwmPmlAWoHSaObdTXa9W942TidTnWp+imAr0++sBxakHzXFUWOvGEoL6VB3GkoFLV3vW3XaAeaYlS5agZRZtNQ1BUb3odt991pOY6GDqI/7iL7uXflasdl50dL6vixfpQ0EEosxzT0RMBjNLpLuC49qi9Cxp7CC0vNjpdNCDSvx2q/6Qo5jigVkg7uG2+TRrKzYsxp127w7i+yR5F0PWHzALbUSxLEHc1Bpbp90V8PkU3EzlKSnyA6QolgwoK3NthGuBx+pQSi7AAVague14sXJsO0sJBI9KSzPSg+JP3smc3jLMWFZ9vpArKv4cyiAqdMKm/CHSH6keY+zQewHD+HlA6EJSRZQ9R7qJJB7NElcrQydbn1FyOb6adGf3gNjsapJJs9gLkbt06/oIQnOfbLFDHC2kFTmRSFULCxUel3q/zgNNzspIOvdv6lQLOXFXpuxqL3gHmOazCCpStIDmhDV279OkB8DKmYlYDlKHqW9R2fmYdGKrRJObcqLBybFCYNZ6uzipbq9iL0tWkEMPhks6ajZJp2DbkXHfakDMtKZUvTRhs7EbNQ1L1aB+b8Sq0kIcMLXJ2ctYP8ewjIbYWSlGgrmWbgvrACUuDpapa1S6v1fpC3wxgMOjSFaVrUzJBb3JZyX/AA09oWs+4jVMASS/9zD5RyyjGENpPU+21R+sMlB0SRyR5UWpMzQJmhJ8MNQ6iXJegFKEjq/Pp3wuf4dQLK8w/DUH/wCtWhFl5n4hLhLBI9RZrN2/d45zMwWwIVpYghiB7h6n2hbjZXGSgWYcwJqJUxug/aMiplZ7MJfWz/5Rkd4mZ+4X0Hv4g5Dik4mdNfxJetRZGokAbqSa2uQ43pCnwxlM3EYgFAZI9SjYD8zu0XnhlGaslYbzEkkuxu1o0zrLUCWoYZKUTCDYUfmeZPOHcqRFKPJoVcwzSRlyEy5aSqYRYV/8i+0LCcSue+tXmWWcuwFSLD5RqOEcXNxCjNdISA61B3/7agGnUD6Q2YPhiRJIJSVkCpXXqToSNLDtveApdlELsUVYdTsky1NShAN6OCyjV61jJUkJU6iAVfh2/fs8WGjGKHlQnSLjT8OTQBz9aFoIWxctqstJrVJapt5XILdIC90PcaVgCdmwIbygAOKAchau1js/wHYjO/IyVP8AIfX8n6wvY10LKSdTGh5jY+4jg6lQ/wAaInnfRJxs4zTd2iIuQReC+V4FyKPBf/SEhSVL0hIrWjkGjUc1rQbdgS5JaB8Tls84X4RKzqWKs4TyA3PziwkyBLFUqA5WPuKbOfeA+GzGYmWltKQnykhGgkNc7qsl3FW2q8DE52NVSSdzd/t+sRynJytnq48UYw4hXNsyTWhuT92Ae/6wERh/EBWSwI+g5Cvw+ccZiTNU5om+wof1+J6wRn4fETB5MOvSKJoEj/2Z4zcgXJROXjlKSEghLUpVRPN9nenblCsmehc4BRdKE/Ei0NWC4ZmKJViknTTTLTMTcm5ZRIAD2qSbiNsTw9hJDk4aYTZ/EKjV6guEcqbv7QyLUBMrytJC9jcUlQZwBTboR33t1hcxc+vlce/6QxZtk8hIBRMUyqpST1Y6nFGtvEDA8NKnr/slihWa15Dme1t4djaeybPCadMDS1rUQA5JsBUn9YYct4JxM0gzGkp5rbV/tFd92hxyXIpWHBCEArYeYly3OlHtS3zghOB01DaidKUhqB60L+oG+56GNc76BjgpXJi/g/4c4dQIM2asgsSkgJf/AGn6xti/4ToIKpM1YarTAC9HukBvnDTgJokzHc2BdWxfk7XPeC4zVFHSOjAXIf25Us8dyf2G8UX0isMvyMyJmiYkIV/ddweXT59IaMJmCEFVSBpoRQEghnerNA3jrN0pl6kLZQX5RSjUIpzDHuO8Iys9Us+dai/Mk/8AMBLHz2Hj/UeP4j5mPFSCaKAIHrbUfZqPs8Lea5wFVILncklSthvb9TWAs/Oz+ED2tZn5v9iPcuIJ1qIJeOWOts6Wfk6TCWDyuZiCCvyoFW/Mk9IYpSpclICADQnVta/Vg9hAWbnSUpopm2L07RrluAmYpWrUUIJopnJL9Lc3gHdXLoNVfGG2dc04hd9RBUaDSlvdhR9jAr+rPNEkDoG+LCHnB8G4aSQZp1HcrB70G5oflBMokyiQlCQWqkKr0DdflHc6Wkd4uUqkxDw3BYUl1ag9q/tEPMOFVSwVS1EgfhVf79hD3jZwH+PS/uz0PSIKZpmEISQ6jpHKzuT0Ffj2glkkBLFDqtiHl8qfPmCTLRqWo2FO7vQDrDxgP4XTil509IUzhEvzE+5/KGnJsmlyZbSh51NqUAXNLEtbcC0FU4eYACCXYEB6kDox+fzjXO+tCuFLbsRz/DOSPVMUDuCavGQ/+MVVUpSVG4BA+Te8ZGcvydSIWPzVMiWEEVNAbnqYgqxAKxpI07movdybwrZ1mCpuKXLZSVIokD8TVLDc9Byj3DYmiSV6lKJOkX0j8Sq0L2F6PSjreR1bKccItpDVic0CVAA3e7mns4tAbMc2DOCez0A5gbV+NbQDxeJdT1vZ2H0eB2YZiUoLMAxG5JLUv1gk1JGSuEmxqk8RJ0ABgQGqzDoxN/ptAjH5wFglSXcn8Xzb4wGyfLcRPBMpBXWqywS/J1MH7RPxXDGKALBBcPRSX632941xVnLK3HoWcwZc4tcABon5bk+uosGdRLJDkXpT87BzSImOyOfLOqZLWkvuLnobGG5MwS5iMO1JJCZiQzfzCqzCebf9JztLpu7rVaI0mpbPMDhEpmMn4tQ2qAdq7vawjfiTAEI1pfUK17uX+MFsq8P1aapu1uVHbnyuY0zeeFJIS7Vtt86bfPo6E6PQrlGhElZ/zfkbA37Vibly14hWiTLK1b8gDuSaD3iVk3B3jLUpfklqV5STVXPSP7XfzGnJ7Q8S8NLwhCEpSAw0pRsDdZrfuCbAmNnJLpCsan7YMynAjDsF+absQ5Cbjy9QzOwhllTNIB9RIYhnPQn5xFTUUDg7GrNsbVeriA83MgihmsRQEpJcbbNs0DFmuPIZEYlFSoMGANPz+zSNMWlGlhpUCOpcWY+0LRz0LQQlRb0qJSAKW6WjnJzTQSAQCeZcEt+v3aCcr6OceLpmuc8MlS0hJSJbupvUDyBY6gbOahheMwaJYGlgNIKQlLs+23zdy/OJcjHEAuQoFiOhexpURxxUgJOtCXBukNQm99j9e8aq9Au29hLCZgkAlYsGsQ3OgYX7xzmzdTFCUJoAdO/zrA+Q9aMK9Aal6AcrQPmTCl2VUVL1b40jQq2FHCHK1V2Y1dv0LRAzLPBp0Ah6kK3Slqkl/Zvh1EYvMWU4J3Z6i7ezQCzjNyqgfqSbn9AY6MW2DkzJLQXweFTiVuoK8JF262TZn+O8OmR5JIlpOkJSTcsCrYXL1cs1BeFzhrCBMtIapY7ir/BwHrDB4WlwFse1fKX2o4rt3geWzlC0EMx4cw05P9RCFbAhAB6+YMXY0rtvCPxDwOmWy5BUEH8JL15g8vvs94DMP6ZSTexPXf75RCm/1ZC021BSS3WoPsa+0A8jvTHft1x2ipcflypd6w7cOcSI8PQpIKVN5XAILMwoxF7vAqXkctSx4qphG/4f1avWDuH4IwywoIUoEAEso7/I3EOlUlUiSF45twJys7w8t0pK26tehsGLdDAzFcSFRASQlA/tYUrelablztEfNf4fzEpUZM1SiktpWGfkxt+UJiMPMUWrQsXpXlArCu7Dl+ofVDTmOeyyaC7O5enYj7pHnDedJ8RR0gBKdIJYllFz9IG4LhdaxqVar1/eNV4LwPMHCVBn7GC4KqA8kuXJlnYXiAMRUEF35HY1oHFNo0n8VrTM8gcuwDvqOzuf0aK+weYnRSjF3cv0/bvBfhjNgZ4BqouwN3/WApxQyUozZYAzKYaqWgE3YCPY4ScPQeQjpX9IyJ/JId4sX0NuOy8TFGVi8LL0OPDnSl+YcnBAUlT7gmErjX+Hs0Jmzpba0gJCwoDWj+4jZYsdjGRkFLUbRNCTTX5KsxK58tWiY1Ox+hiJgEGdPSlZJD17CpA+EZGRVD+Nip2502W5hMSmXJDMzME6WpskNQCN5OYFavKgACimV5qmtwB8/hHkZCftlyS0FJUoulg4GojUd5YK0k+4G0JmY5ZKdKggBawSVJoSQxKjsakG14yMgU9AVuiLPnqkpDrdKqAtW1jyLUps0TcowPikzJitaXOkNQszkgn0gHSEm+9HfIyGP+Jvug1OX4aH/GbUcADYP9jaF/N8csJVO1eYBg4DEqoNqAMT7dY9jIz/AFUbJaIOHzg6GWSApPmb6UNiY6JxetNaj62/L6xkZG8UDGTOGJmEHygFViDYjl+8ccCpK1BI1JWbBRdJ7EfRQ94yMhbVLRRH5tWFk4koFUpSQe4cFqgfdIkycQk0LAKBoBz/ACZ4yMgobQqa4ukB8ymplKrUGwryYih+faAeNzMs7sDs3sRfpGRkURWiKcn0BsdjSaM0Q5dVDuIyMhtUSN29llYOd5SQkjkabkEc+W/MxNM2uno55uKm/ePYyPPme5hXTO+tTDTcc9hz+EFMSsCQghOlRa3Rg/ztGRkJRRIGZdhpZUpRS5Naud2foawSRMQPECKKUnVpFmBLhyOjRkZFcFfZDN8eiDicfRIWKHUQOgFCQzOzj3ML0nCoUpTi57dz3vHkZB+2Ka0idLnIICJYJuK9e4gbxBPQE+CE+ZTDoK7F3doyMjb2LauJFw0lOHSSr00B3vSHLgzJJc1YWmpFQ4tGRkJydL8jILv8FmIydbCifj+0ZGRkbwQjmz/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pic>
        <p:nvPicPr>
          <p:cNvPr id="27656" name="Picture 8" descr="https://encrypted-tbn1.gstatic.com/images?q=tbn:ANd9GcS_20J_6KfhImdlhsG_u5Al9tFBNol4PYb8Jl0r6OcBBaDTA7oc0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732240" y="2348880"/>
            <a:ext cx="2160240" cy="1618096"/>
          </a:xfrm>
          <a:prstGeom prst="rect">
            <a:avLst/>
          </a:prstGeom>
          <a:noFill/>
        </p:spPr>
      </p:pic>
      <p:pic>
        <p:nvPicPr>
          <p:cNvPr id="27658" name="Picture 10" descr="https://encrypted-tbn2.gstatic.com/images?q=tbn:ANd9GcRgb4XIqJHJ-VzhHV6P4x6BgKFNeTS_tFPPfrgyRv63SUVOFBG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995936" y="1772816"/>
            <a:ext cx="2476500" cy="247650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4" dur="500"/>
                                        <p:tgtEl>
                                          <p:spTgt spid="276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276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1" dur="500"/>
                                        <p:tgtEl>
                                          <p:spTgt spid="276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 smtClean="0"/>
              <a:t>Content</a:t>
            </a:r>
            <a:endParaRPr lang="en-GB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nl-BE" dirty="0" err="1" smtClean="0"/>
              <a:t>Objective</a:t>
            </a:r>
            <a:r>
              <a:rPr lang="nl-BE" dirty="0" smtClean="0"/>
              <a:t> of the </a:t>
            </a:r>
            <a:r>
              <a:rPr lang="nl-BE" dirty="0" err="1" smtClean="0"/>
              <a:t>study</a:t>
            </a:r>
            <a:endParaRPr lang="nl-BE" dirty="0" smtClean="0"/>
          </a:p>
          <a:p>
            <a:r>
              <a:rPr lang="nl-BE" dirty="0" err="1" smtClean="0"/>
              <a:t>Food</a:t>
            </a:r>
            <a:r>
              <a:rPr lang="nl-BE" dirty="0" smtClean="0"/>
              <a:t> </a:t>
            </a:r>
            <a:r>
              <a:rPr lang="nl-BE" dirty="0" smtClean="0"/>
              <a:t>samples </a:t>
            </a:r>
            <a:r>
              <a:rPr lang="nl-BE" dirty="0" err="1" smtClean="0"/>
              <a:t>from</a:t>
            </a:r>
            <a:r>
              <a:rPr lang="nl-BE" dirty="0" smtClean="0"/>
              <a:t> </a:t>
            </a:r>
            <a:r>
              <a:rPr lang="nl-BE" dirty="0" err="1" smtClean="0"/>
              <a:t>Uganda</a:t>
            </a:r>
            <a:endParaRPr lang="nl-BE" dirty="0" smtClean="0"/>
          </a:p>
          <a:p>
            <a:r>
              <a:rPr lang="nl-BE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Heavy </a:t>
            </a:r>
            <a:r>
              <a:rPr lang="nl-BE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metals</a:t>
            </a:r>
            <a:endParaRPr lang="nl-BE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r>
              <a:rPr lang="nl-BE" dirty="0" err="1" smtClean="0"/>
              <a:t>Method</a:t>
            </a:r>
            <a:r>
              <a:rPr lang="nl-BE" dirty="0" smtClean="0"/>
              <a:t> of </a:t>
            </a:r>
            <a:r>
              <a:rPr lang="nl-BE" dirty="0" err="1" smtClean="0"/>
              <a:t>analysis</a:t>
            </a:r>
            <a:endParaRPr lang="nl-BE" dirty="0" smtClean="0"/>
          </a:p>
          <a:p>
            <a:r>
              <a:rPr lang="nl-BE" dirty="0" smtClean="0"/>
              <a:t>Parameters</a:t>
            </a:r>
          </a:p>
          <a:p>
            <a:r>
              <a:rPr lang="nl-BE" dirty="0" err="1" smtClean="0"/>
              <a:t>Results</a:t>
            </a:r>
            <a:r>
              <a:rPr lang="nl-BE" dirty="0" smtClean="0"/>
              <a:t> &amp; </a:t>
            </a:r>
            <a:r>
              <a:rPr lang="nl-BE" dirty="0" err="1" smtClean="0"/>
              <a:t>discussion</a:t>
            </a:r>
            <a:endParaRPr lang="nl-BE" dirty="0" smtClean="0"/>
          </a:p>
          <a:p>
            <a:r>
              <a:rPr lang="nl-BE" dirty="0" err="1" smtClean="0"/>
              <a:t>Conclusion</a:t>
            </a:r>
            <a:endParaRPr lang="nl-BE" dirty="0" smtClean="0"/>
          </a:p>
          <a:p>
            <a:r>
              <a:rPr lang="nl-BE" dirty="0" err="1" smtClean="0"/>
              <a:t>Recommendation</a:t>
            </a:r>
            <a:endParaRPr lang="nl-BE" dirty="0" smtClean="0"/>
          </a:p>
          <a:p>
            <a:endParaRPr lang="nl-BE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13312"/>
          </a:xfrm>
        </p:spPr>
        <p:txBody>
          <a:bodyPr/>
          <a:lstStyle/>
          <a:p>
            <a:r>
              <a:rPr lang="nl-BE" dirty="0" smtClean="0"/>
              <a:t>Cadmium</a:t>
            </a:r>
            <a:endParaRPr lang="en-GB" dirty="0"/>
          </a:p>
        </p:txBody>
      </p:sp>
      <p:graphicFrame>
        <p:nvGraphicFramePr>
          <p:cNvPr id="10" name="Tijdelijke aanduiding voor inhoud 9"/>
          <p:cNvGraphicFramePr>
            <a:graphicFrameLocks noGrp="1"/>
          </p:cNvGraphicFramePr>
          <p:nvPr>
            <p:ph idx="1"/>
          </p:nvPr>
        </p:nvGraphicFramePr>
        <p:xfrm>
          <a:off x="0" y="1556792"/>
          <a:ext cx="9144000" cy="530120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 err="1" smtClean="0"/>
              <a:t>Itai</a:t>
            </a:r>
            <a:r>
              <a:rPr lang="nl-BE" dirty="0" smtClean="0"/>
              <a:t> </a:t>
            </a:r>
            <a:r>
              <a:rPr lang="nl-BE" dirty="0" err="1" smtClean="0"/>
              <a:t>itai</a:t>
            </a:r>
            <a:r>
              <a:rPr lang="nl-BE" dirty="0" smtClean="0"/>
              <a:t> </a:t>
            </a:r>
            <a:r>
              <a:rPr lang="nl-BE" dirty="0" err="1" smtClean="0"/>
              <a:t>disease</a:t>
            </a:r>
            <a:endParaRPr lang="en-GB" dirty="0"/>
          </a:p>
        </p:txBody>
      </p:sp>
      <p:pic>
        <p:nvPicPr>
          <p:cNvPr id="35842" name="Picture 2" descr="http://2.bp.blogspot.com/-bh8EZ62sE88/UZE36hI3tZI/AAAAAAAABzI/nZP91kT-6aU/s320/6-osteomalacia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92080" y="1772816"/>
            <a:ext cx="2448272" cy="4635783"/>
          </a:xfrm>
          <a:prstGeom prst="rect">
            <a:avLst/>
          </a:prstGeom>
          <a:noFill/>
        </p:spPr>
      </p:pic>
      <p:pic>
        <p:nvPicPr>
          <p:cNvPr id="35844" name="Picture 4" descr="http://www1.wlsh.tyc.edu.tw/%7Eglobalschoolnet/image/a6-4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1560" y="1628800"/>
            <a:ext cx="2736304" cy="477941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58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 err="1" smtClean="0"/>
              <a:t>Mercury</a:t>
            </a:r>
            <a:endParaRPr lang="en-GB" dirty="0"/>
          </a:p>
        </p:txBody>
      </p:sp>
      <p:graphicFrame>
        <p:nvGraphicFramePr>
          <p:cNvPr id="4" name="Tijdelijke aanduiding voor inhoud 3"/>
          <p:cNvGraphicFramePr>
            <a:graphicFrameLocks noGrp="1"/>
          </p:cNvGraphicFramePr>
          <p:nvPr>
            <p:ph idx="1"/>
          </p:nvPr>
        </p:nvGraphicFramePr>
        <p:xfrm>
          <a:off x="457200" y="1556793"/>
          <a:ext cx="8229600" cy="51125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1285</TotalTime>
  <Words>1029</Words>
  <Application>Microsoft Office PowerPoint</Application>
  <PresentationFormat>Diavoorstelling (4:3)</PresentationFormat>
  <Paragraphs>523</Paragraphs>
  <Slides>40</Slides>
  <Notes>0</Notes>
  <HiddenSlides>12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40</vt:i4>
      </vt:variant>
    </vt:vector>
  </HeadingPairs>
  <TitlesOfParts>
    <vt:vector size="41" baseType="lpstr">
      <vt:lpstr>Module</vt:lpstr>
      <vt:lpstr>Validation of a method used for the monitoring of Cadmium and Mercury in different food commodities</vt:lpstr>
      <vt:lpstr>Content</vt:lpstr>
      <vt:lpstr>Objective of this study</vt:lpstr>
      <vt:lpstr>Content</vt:lpstr>
      <vt:lpstr>foodsamples</vt:lpstr>
      <vt:lpstr>Content</vt:lpstr>
      <vt:lpstr>Cadmium</vt:lpstr>
      <vt:lpstr>Itai itai disease</vt:lpstr>
      <vt:lpstr>Mercury</vt:lpstr>
      <vt:lpstr>Minamata bay disaster</vt:lpstr>
      <vt:lpstr>Content</vt:lpstr>
      <vt:lpstr>Method of analysis</vt:lpstr>
      <vt:lpstr>Content</vt:lpstr>
      <vt:lpstr>Validation parameters</vt:lpstr>
      <vt:lpstr>Content</vt:lpstr>
      <vt:lpstr>Result Cd + Spike</vt:lpstr>
      <vt:lpstr>Detectionlimit F-AAS</vt:lpstr>
      <vt:lpstr>Linear range F-AAS</vt:lpstr>
      <vt:lpstr>Linear Range F-AAS</vt:lpstr>
      <vt:lpstr>Precision</vt:lpstr>
      <vt:lpstr>Precision</vt:lpstr>
      <vt:lpstr>Trueness</vt:lpstr>
      <vt:lpstr>Recovery</vt:lpstr>
      <vt:lpstr>Content</vt:lpstr>
      <vt:lpstr>Results Hg + spike</vt:lpstr>
      <vt:lpstr>Results Hg + conclusion</vt:lpstr>
      <vt:lpstr>Recommendations</vt:lpstr>
      <vt:lpstr>Validation of a method used for the monitoring of Cadmium and Mercury in different food commodities</vt:lpstr>
      <vt:lpstr>Results Mercury</vt:lpstr>
      <vt:lpstr>Dia 30</vt:lpstr>
      <vt:lpstr>Dia 31</vt:lpstr>
      <vt:lpstr>Dia 32</vt:lpstr>
      <vt:lpstr>Dia 33</vt:lpstr>
      <vt:lpstr>Digestion</vt:lpstr>
      <vt:lpstr>Analysis Cd</vt:lpstr>
      <vt:lpstr>Advantages on F-AAS</vt:lpstr>
      <vt:lpstr>Dia 37</vt:lpstr>
      <vt:lpstr>Analysis Hg</vt:lpstr>
      <vt:lpstr>Dia 39</vt:lpstr>
      <vt:lpstr>Dia 40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Validation of a method used for the monitoring of Cadmium and Mercury in different food commodities</dc:title>
  <dc:creator>Thijme</dc:creator>
  <cp:lastModifiedBy>barth</cp:lastModifiedBy>
  <cp:revision>60</cp:revision>
  <dcterms:created xsi:type="dcterms:W3CDTF">2013-06-12T12:46:11Z</dcterms:created>
  <dcterms:modified xsi:type="dcterms:W3CDTF">2013-06-18T11:33:16Z</dcterms:modified>
</cp:coreProperties>
</file>