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8" r:id="rId6"/>
    <p:sldId id="259" r:id="rId7"/>
    <p:sldId id="260" r:id="rId8"/>
    <p:sldId id="262" r:id="rId9"/>
    <p:sldId id="281" r:id="rId10"/>
    <p:sldId id="264" r:id="rId11"/>
    <p:sldId id="282" r:id="rId12"/>
    <p:sldId id="280" r:id="rId13"/>
    <p:sldId id="266" r:id="rId14"/>
    <p:sldId id="278" r:id="rId15"/>
    <p:sldId id="267" r:id="rId16"/>
    <p:sldId id="279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7C3"/>
    <a:srgbClr val="2E6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30" autoAdjust="0"/>
  </p:normalViewPr>
  <p:slideViewPr>
    <p:cSldViewPr>
      <p:cViewPr varScale="1">
        <p:scale>
          <a:sx n="73" d="100"/>
          <a:sy n="73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C6E2-9BF9-4818-8282-692BD81A5DB1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D14DE-EBC0-4D52-B76F-D7AFD5F8303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13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Absorpties</a:t>
            </a:r>
            <a:r>
              <a:rPr lang="nl-BE" dirty="0" smtClean="0"/>
              <a:t> 1 voor 1 opgenomen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D14DE-EBC0-4D52-B76F-D7AFD5F83037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D14DE-EBC0-4D52-B76F-D7AFD5F83037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D14DE-EBC0-4D52-B76F-D7AFD5F83037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D14DE-EBC0-4D52-B76F-D7AFD5F83037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D14DE-EBC0-4D52-B76F-D7AFD5F83037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D14DE-EBC0-4D52-B76F-D7AFD5F83037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9C416-50A5-4BE5-9F75-3D83729541F7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10FF-9FF4-45CA-8846-8C0D775CB0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10800000">
            <a:off x="4139952" y="5270230"/>
            <a:ext cx="5004048" cy="112474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7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7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/>
          <p:cNvSpPr/>
          <p:nvPr/>
        </p:nvSpPr>
        <p:spPr>
          <a:xfrm rot="10800000">
            <a:off x="0" y="2348880"/>
            <a:ext cx="9144000" cy="1412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7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7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/>
              <a:t>Infra Red Analysis and Microscopy of </a:t>
            </a:r>
            <a:r>
              <a:rPr lang="en-GB" b="1" dirty="0" smtClean="0"/>
              <a:t>Textiles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59744" y="5301208"/>
            <a:ext cx="4716016" cy="122413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nl-BE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Elien </a:t>
            </a:r>
            <a:r>
              <a:rPr lang="nl-BE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Persyn</a:t>
            </a:r>
            <a:endParaRPr lang="nl-BE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nl-BE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Begeleider: Dr. </a:t>
            </a:r>
            <a:r>
              <a:rPr lang="nl-BE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Calum</a:t>
            </a:r>
            <a:r>
              <a:rPr lang="nl-BE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BE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Morrison</a:t>
            </a:r>
            <a:endParaRPr lang="nl-BE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nl-BE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Promotor: Bart </a:t>
            </a:r>
            <a:r>
              <a:rPr lang="nl-BE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Quartier</a:t>
            </a:r>
            <a:endParaRPr lang="nl-BE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4" name="Picture 2" descr="http://www.citizenrelay.net/wp-content/uploads/2012/06/uwslogo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0469">
            <a:off x="6877041" y="474028"/>
            <a:ext cx="1800200" cy="103226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8676" name="Picture 4" descr="http://www2.imec.be/content/user/Image/HOWEST_RGB.jpg"/>
          <p:cNvPicPr>
            <a:picLocks noChangeAspect="1" noChangeArrowheads="1"/>
          </p:cNvPicPr>
          <p:nvPr/>
        </p:nvPicPr>
        <p:blipFill>
          <a:blip r:embed="rId4" cstate="print"/>
          <a:srcRect l="12001" t="15219" r="11990" b="16296"/>
          <a:stretch>
            <a:fillRect/>
          </a:stretch>
        </p:blipFill>
        <p:spPr bwMode="auto">
          <a:xfrm rot="1355520">
            <a:off x="357599" y="350601"/>
            <a:ext cx="2016000" cy="95494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736018" lon="19361396" rev="2356487"/>
            </a:camera>
            <a:lightRig rig="threePt" dir="t"/>
          </a:scene3d>
          <a:sp3d extrusionH="6350" prstMaterial="clear">
            <a:bevelT w="203200" h="50800" prst="softRound"/>
            <a:bevelB w="0" h="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err="1" smtClean="0"/>
              <a:t>Taping</a:t>
            </a:r>
            <a:r>
              <a:rPr lang="nl-BE" sz="4000" dirty="0" smtClean="0"/>
              <a:t> &amp; Microscopie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‘Pure’ (100%) kleding tapen – binnen en buitenkant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Verschil in vezels </a:t>
            </a:r>
            <a:r>
              <a:rPr lang="nl-B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microscoop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Vierkantjes op </a:t>
            </a:r>
            <a:r>
              <a:rPr lang="nl-B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taping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Vezels in vierkantjes worden geteld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voettekst 5"/>
          <p:cNvSpPr txBox="1">
            <a:spLocks/>
          </p:cNvSpPr>
          <p:nvPr/>
        </p:nvSpPr>
        <p:spPr>
          <a:xfrm>
            <a:off x="683568" y="6340584"/>
            <a:ext cx="79928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Doel  |  Infrarood spectroscopie  |  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Methode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|  Resultaten  |  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Elien\Pictures\Foto's\Schotland\DSCN0757.JPG"/>
          <p:cNvPicPr>
            <a:picLocks noChangeAspect="1" noChangeArrowheads="1"/>
          </p:cNvPicPr>
          <p:nvPr/>
        </p:nvPicPr>
        <p:blipFill>
          <a:blip r:embed="rId2" cstate="print">
            <a:lum bright="7000"/>
          </a:blip>
          <a:srcRect l="1963" t="8001" r="2751" b="48950"/>
          <a:stretch>
            <a:fillRect/>
          </a:stretch>
        </p:blipFill>
        <p:spPr bwMode="auto">
          <a:xfrm>
            <a:off x="2627784" y="3861048"/>
            <a:ext cx="6264696" cy="2122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smtClean="0"/>
              <a:t>Database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87351"/>
              </p:ext>
            </p:extLst>
          </p:nvPr>
        </p:nvGraphicFramePr>
        <p:xfrm>
          <a:off x="539552" y="1772816"/>
          <a:ext cx="7848871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03057"/>
                <a:gridCol w="1554965"/>
                <a:gridCol w="1184735"/>
                <a:gridCol w="1482371"/>
                <a:gridCol w="1923743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Picture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Composition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Date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Taping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Place of </a:t>
                      </a:r>
                      <a:r>
                        <a:rPr lang="nl-BE" dirty="0" err="1" smtClean="0"/>
                        <a:t>taping</a:t>
                      </a:r>
                      <a:endParaRPr lang="nl-BE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hthoek 7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voettekst 5"/>
          <p:cNvSpPr txBox="1">
            <a:spLocks/>
          </p:cNvSpPr>
          <p:nvPr/>
        </p:nvSpPr>
        <p:spPr>
          <a:xfrm>
            <a:off x="683568" y="6340584"/>
            <a:ext cx="79928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Doel  |  Infrarood spectroscopie  |  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Methode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|  Resultaten  |  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539550" y="2132856"/>
          <a:ext cx="7848873" cy="1800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703059"/>
                <a:gridCol w="1554965"/>
                <a:gridCol w="1184735"/>
                <a:gridCol w="1480919"/>
                <a:gridCol w="1925195"/>
              </a:tblGrid>
              <a:tr h="18002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nl-BE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 </a:t>
                      </a:r>
                      <a:r>
                        <a:rPr lang="nl-BE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febr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15a-d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Afbeelding 11" descr="C:\Users\Elien\AppData\Local\Microsoft\Windows\Temporary Internet Files\Content.Word\DSCN08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1512000" cy="152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C:\Users\Elien\AppData\Local\Microsoft\Windows\Temporary Internet Files\Content.Word\DSCN08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80928"/>
            <a:ext cx="9360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 descr="C:\Users\Elien\AppData\Local\Microsoft\Windows\Temporary Internet Files\Content.Word\DSCN0880.jpg"/>
          <p:cNvPicPr/>
          <p:nvPr/>
        </p:nvPicPr>
        <p:blipFill>
          <a:blip r:embed="rId4" cstate="print"/>
          <a:srcRect r="2740" b="3125"/>
          <a:stretch>
            <a:fillRect/>
          </a:stretch>
        </p:blipFill>
        <p:spPr bwMode="auto">
          <a:xfrm>
            <a:off x="6516216" y="2492896"/>
            <a:ext cx="1800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smtClean="0"/>
              <a:t>Opnemen FTIR/ATR spectra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 ATR verbinding zonder microscoop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Druk zo constant mogelijk houden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Elke meting: 16 scans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Golfgetal tussen </a:t>
            </a:r>
            <a:r>
              <a:rPr lang="nl-B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4000 </a:t>
            </a:r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 650 </a:t>
            </a:r>
            <a:r>
              <a:rPr lang="nl-B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cm</a:t>
            </a:r>
            <a:r>
              <a:rPr lang="nl-BE" sz="2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-1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voettekst 5"/>
          <p:cNvSpPr txBox="1">
            <a:spLocks/>
          </p:cNvSpPr>
          <p:nvPr/>
        </p:nvSpPr>
        <p:spPr>
          <a:xfrm>
            <a:off x="683568" y="6340584"/>
            <a:ext cx="79928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Doel  |  Infrarood spectroscopie  |  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Methode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|  Resultaten  |  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Interpreteren van spectra</a:t>
            </a:r>
            <a:endParaRPr lang="nl-BE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20313"/>
              </p:ext>
            </p:extLst>
          </p:nvPr>
        </p:nvGraphicFramePr>
        <p:xfrm>
          <a:off x="899592" y="2060848"/>
          <a:ext cx="5832648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56273"/>
                <a:gridCol w="2876375"/>
              </a:tblGrid>
              <a:tr h="340401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Absorption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wavelenght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Functional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group</a:t>
                      </a:r>
                      <a:endParaRPr lang="nl-BE" dirty="0"/>
                    </a:p>
                  </a:txBody>
                  <a:tcPr/>
                </a:tc>
              </a:tr>
              <a:tr h="34040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3600 – 3200 cm</a:t>
                      </a:r>
                      <a:r>
                        <a:rPr lang="en-US" sz="1800" kern="1200" baseline="30000" dirty="0" smtClean="0"/>
                        <a:t>-1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O-H stretching.</a:t>
                      </a:r>
                      <a:endParaRPr lang="nl-BE" dirty="0"/>
                    </a:p>
                  </a:txBody>
                  <a:tcPr/>
                </a:tc>
              </a:tr>
              <a:tr h="34040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3500 – 3400 cm</a:t>
                      </a:r>
                      <a:r>
                        <a:rPr lang="en-US" sz="1800" kern="1200" baseline="30000" dirty="0" smtClean="0"/>
                        <a:t>-1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N-H stretching.</a:t>
                      </a:r>
                      <a:endParaRPr lang="nl-BE" dirty="0"/>
                    </a:p>
                  </a:txBody>
                  <a:tcPr/>
                </a:tc>
              </a:tr>
              <a:tr h="34040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3040 – 3010 cm</a:t>
                      </a:r>
                      <a:r>
                        <a:rPr lang="en-US" sz="1800" kern="1200" baseline="30000" dirty="0" smtClean="0"/>
                        <a:t>-1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Aromatic H stretching.</a:t>
                      </a:r>
                      <a:endParaRPr lang="nl-BE" dirty="0"/>
                    </a:p>
                  </a:txBody>
                  <a:tcPr/>
                </a:tc>
              </a:tr>
              <a:tr h="34040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3000 – 2800 cm</a:t>
                      </a:r>
                      <a:r>
                        <a:rPr lang="en-US" sz="1800" kern="1200" baseline="30000" dirty="0" smtClean="0"/>
                        <a:t>-1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C-H stretching.</a:t>
                      </a:r>
                      <a:endParaRPr lang="nl-BE" dirty="0"/>
                    </a:p>
                  </a:txBody>
                  <a:tcPr/>
                </a:tc>
              </a:tr>
              <a:tr h="34040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1750 – 1735 cm</a:t>
                      </a:r>
                      <a:r>
                        <a:rPr lang="en-US" sz="1800" kern="1200" baseline="30000" dirty="0" smtClean="0"/>
                        <a:t>-1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C=O stretching ester.</a:t>
                      </a:r>
                      <a:endParaRPr lang="nl-BE" dirty="0"/>
                    </a:p>
                  </a:txBody>
                  <a:tcPr/>
                </a:tc>
              </a:tr>
              <a:tr h="34040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1700 – 1630 cm</a:t>
                      </a:r>
                      <a:r>
                        <a:rPr lang="en-US" sz="1800" kern="1200" baseline="30000" dirty="0" smtClean="0"/>
                        <a:t>-1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C=O stretching 2° amide.</a:t>
                      </a:r>
                      <a:endParaRPr lang="nl-BE" dirty="0" smtClean="0"/>
                    </a:p>
                  </a:txBody>
                  <a:tcPr/>
                </a:tc>
              </a:tr>
              <a:tr h="34040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1570 – 1510 cm</a:t>
                      </a:r>
                      <a:r>
                        <a:rPr lang="en-US" sz="1800" kern="1200" baseline="30000" dirty="0" smtClean="0"/>
                        <a:t>-1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N-H bending 2° amide.</a:t>
                      </a:r>
                      <a:endParaRPr lang="nl-BE" dirty="0" smtClean="0"/>
                    </a:p>
                  </a:txBody>
                  <a:tcPr/>
                </a:tc>
              </a:tr>
              <a:tr h="34040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1300 – 1050 cm</a:t>
                      </a:r>
                      <a:r>
                        <a:rPr lang="en-US" sz="1800" kern="1200" baseline="30000" dirty="0" smtClean="0"/>
                        <a:t>-1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C-O stretching ester.</a:t>
                      </a:r>
                      <a:endParaRPr lang="nl-BE" dirty="0" smtClean="0"/>
                    </a:p>
                  </a:txBody>
                  <a:tcPr/>
                </a:tc>
              </a:tr>
              <a:tr h="34040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1125 – 1000 cm</a:t>
                      </a:r>
                      <a:r>
                        <a:rPr lang="en-US" sz="1800" kern="1200" baseline="30000" dirty="0" smtClean="0"/>
                        <a:t>-1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C-O stretching.</a:t>
                      </a:r>
                      <a:endParaRPr lang="nl-BE" dirty="0" smtClean="0"/>
                    </a:p>
                  </a:txBody>
                  <a:tcPr/>
                </a:tc>
              </a:tr>
              <a:tr h="340401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Fingerprint region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C-H bending.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voettekst 5"/>
          <p:cNvSpPr txBox="1">
            <a:spLocks/>
          </p:cNvSpPr>
          <p:nvPr/>
        </p:nvSpPr>
        <p:spPr>
          <a:xfrm>
            <a:off x="683568" y="6340584"/>
            <a:ext cx="79928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Doel  |  Infrarood spectroscopie  |  Methode  |  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Resultaten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|  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8771" t="26203" r="21140" b="1571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sz="3600" dirty="0" smtClean="0"/>
          </a:p>
          <a:p>
            <a:pPr>
              <a:buNone/>
            </a:pPr>
            <a:endParaRPr lang="nl-BE" sz="4800" dirty="0" smtClean="0"/>
          </a:p>
          <a:p>
            <a:pPr>
              <a:buNone/>
            </a:pPr>
            <a:r>
              <a:rPr lang="nl-BE" dirty="0" smtClean="0"/>
              <a:t>Katoen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		</a:t>
            </a:r>
          </a:p>
          <a:p>
            <a:pPr>
              <a:buNone/>
            </a:pPr>
            <a:r>
              <a:rPr lang="nl-BE" dirty="0" smtClean="0"/>
              <a:t>	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53956" t="39984" r="17819" b="38360"/>
          <a:stretch>
            <a:fillRect/>
          </a:stretch>
        </p:blipFill>
        <p:spPr bwMode="auto">
          <a:xfrm>
            <a:off x="539552" y="4437112"/>
            <a:ext cx="4680000" cy="201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630" t="28172" r="21693" b="13751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600" dirty="0" smtClean="0"/>
          </a:p>
          <a:p>
            <a:pPr>
              <a:buNone/>
            </a:pPr>
            <a:r>
              <a:rPr lang="nl-BE" dirty="0" smtClean="0"/>
              <a:t>Zijde</a:t>
            </a: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53402" t="28172" r="26121" b="60016"/>
          <a:stretch>
            <a:fillRect/>
          </a:stretch>
        </p:blipFill>
        <p:spPr bwMode="auto">
          <a:xfrm>
            <a:off x="467544" y="5157192"/>
            <a:ext cx="39964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624" t="26203" r="25567" b="14735"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400" dirty="0" smtClean="0"/>
          </a:p>
          <a:p>
            <a:pPr>
              <a:buNone/>
            </a:pPr>
            <a:endParaRPr lang="nl-BE" sz="4200" dirty="0" smtClean="0"/>
          </a:p>
          <a:p>
            <a:pPr>
              <a:buNone/>
            </a:pPr>
            <a:r>
              <a:rPr lang="nl-BE" sz="3000" dirty="0" smtClean="0"/>
              <a:t>Polyamide</a:t>
            </a:r>
          </a:p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l="53956" t="28172" r="25146" b="56078"/>
          <a:stretch>
            <a:fillRect/>
          </a:stretch>
        </p:blipFill>
        <p:spPr bwMode="auto">
          <a:xfrm>
            <a:off x="467544" y="4683648"/>
            <a:ext cx="4176464" cy="176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0196" t="22266" r="21140" b="9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000" dirty="0" smtClean="0"/>
          </a:p>
          <a:p>
            <a:pPr>
              <a:buNone/>
            </a:pPr>
            <a:r>
              <a:rPr lang="nl-BE" sz="3000" dirty="0" smtClean="0"/>
              <a:t>Onbekende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 cstate="print"/>
          <a:srcRect l="1094" t="12018" r="1465" b="12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nl-BE" sz="4000" dirty="0" smtClean="0"/>
          </a:p>
          <a:p>
            <a:pPr>
              <a:buNone/>
            </a:pPr>
            <a:endParaRPr lang="nl-BE" sz="4000" dirty="0" smtClean="0"/>
          </a:p>
          <a:p>
            <a:pPr>
              <a:buNone/>
            </a:pPr>
            <a:r>
              <a:rPr lang="nl-BE" sz="3000" dirty="0" smtClean="0"/>
              <a:t>Onbekende + </a:t>
            </a:r>
            <a:r>
              <a:rPr lang="nl-BE" sz="3000" dirty="0" smtClean="0">
                <a:solidFill>
                  <a:srgbClr val="1B37C3"/>
                </a:solidFill>
              </a:rPr>
              <a:t>zijde</a:t>
            </a:r>
          </a:p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000" dirty="0" smtClean="0"/>
          </a:p>
          <a:p>
            <a:pPr>
              <a:buNone/>
            </a:pPr>
            <a:endParaRPr lang="nl-BE" sz="3000" dirty="0" smtClean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36004" t="54750" r="41892" b="27532"/>
          <a:stretch>
            <a:fillRect/>
          </a:stretch>
        </p:blipFill>
        <p:spPr bwMode="auto">
          <a:xfrm>
            <a:off x="467544" y="3573016"/>
            <a:ext cx="4680520" cy="21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Vezels geven indicatie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Veelvoorkomend type &lt;-&gt; moeilijk over te dragen</a:t>
            </a:r>
          </a:p>
          <a:p>
            <a:endParaRPr lang="nl-BE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Taping</a:t>
            </a:r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Meer druk tijdens </a:t>
            </a:r>
            <a:r>
              <a:rPr lang="nl-BE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taping</a:t>
            </a:r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-&gt; meer vezels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Sommige tape meer of minder kleverig 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Menselijke factor</a:t>
            </a:r>
            <a:endParaRPr lang="nl-BE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voettekst 5"/>
          <p:cNvSpPr txBox="1">
            <a:spLocks/>
          </p:cNvSpPr>
          <p:nvPr/>
        </p:nvSpPr>
        <p:spPr>
          <a:xfrm>
            <a:off x="683568" y="6340584"/>
            <a:ext cx="79928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Doel  |  Infrarood spectroscopie  |  Methode  | Resultaten  |  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Doel: Infrarood analyse en microscopie van textiel</a:t>
            </a: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Principe Infrarood spectroscopie</a:t>
            </a:r>
          </a:p>
          <a:p>
            <a:pPr lvl="1"/>
            <a:r>
              <a:rPr lang="nl-B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Algemeen</a:t>
            </a:r>
          </a:p>
          <a:p>
            <a:pPr lvl="1"/>
            <a:r>
              <a:rPr lang="nl-B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Fourier</a:t>
            </a:r>
            <a:r>
              <a:rPr lang="nl-B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transform</a:t>
            </a:r>
            <a:r>
              <a:rPr lang="nl-B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spectroscopie</a:t>
            </a:r>
          </a:p>
          <a:p>
            <a:pPr lvl="1"/>
            <a:r>
              <a:rPr lang="nl-B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ATR spectroscopie</a:t>
            </a: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Methode </a:t>
            </a:r>
          </a:p>
          <a:p>
            <a:pPr lvl="1"/>
            <a:r>
              <a:rPr lang="nl-B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Taping</a:t>
            </a:r>
            <a:r>
              <a:rPr lang="nl-B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 microscopie</a:t>
            </a:r>
          </a:p>
          <a:p>
            <a:pPr lvl="1"/>
            <a:r>
              <a:rPr lang="nl-B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Database</a:t>
            </a:r>
          </a:p>
          <a:p>
            <a:pPr lvl="1"/>
            <a:r>
              <a:rPr lang="nl-B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Opnemen FTIR/ATR spectra</a:t>
            </a: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Resultaten </a:t>
            </a: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Conclusie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 spectroscopie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Zelfde terugkerende structuren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 bindingen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Vergelijken met gemaakte bibliotheek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Pieken van kleurstof -&gt; onder detectie limiet</a:t>
            </a:r>
            <a:endParaRPr lang="nl-BE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voettekst 5"/>
          <p:cNvSpPr txBox="1">
            <a:spLocks/>
          </p:cNvSpPr>
          <p:nvPr/>
        </p:nvSpPr>
        <p:spPr>
          <a:xfrm>
            <a:off x="683568" y="6340584"/>
            <a:ext cx="79928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Doel  |  Infrarood spectroscopie  |  Methode  | Resultaten  |  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Microscopische foto’s -&gt; fysische kenmerken</a:t>
            </a: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Meer stalen om betrouwbaarheid bibliotheek te controleren</a:t>
            </a: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Meer referentie spectra voor bibliotheek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Puur 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Mengsels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Andere techniek voor kleurstoffen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voettekst 5"/>
          <p:cNvSpPr txBox="1">
            <a:spLocks/>
          </p:cNvSpPr>
          <p:nvPr/>
        </p:nvSpPr>
        <p:spPr>
          <a:xfrm>
            <a:off x="683568" y="6340584"/>
            <a:ext cx="79928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Doel  |  Infrarood spectroscopie  |  Methode  | Resultaten  |  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 rot="10800000">
            <a:off x="0" y="234888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4900" b="1" dirty="0" smtClean="0"/>
              <a:t/>
            </a:r>
            <a:br>
              <a:rPr lang="en-GB" sz="4900" b="1" dirty="0" smtClean="0"/>
            </a:br>
            <a:r>
              <a:rPr lang="en-GB" sz="4900" b="1" dirty="0" smtClean="0"/>
              <a:t>Infra Red Analysis and Microscopy of Textiles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Ondertitel 2"/>
          <p:cNvSpPr txBox="1">
            <a:spLocks/>
          </p:cNvSpPr>
          <p:nvPr/>
        </p:nvSpPr>
        <p:spPr>
          <a:xfrm>
            <a:off x="4359744" y="5301208"/>
            <a:ext cx="47160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Elien </a:t>
            </a:r>
            <a:r>
              <a:rPr kumimoji="0" lang="nl-B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Persyn</a:t>
            </a:r>
            <a:endParaRPr kumimoji="0" lang="nl-BE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Begeleider: Dr. </a:t>
            </a:r>
            <a:r>
              <a:rPr kumimoji="0" lang="nl-B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Calum</a:t>
            </a:r>
            <a:r>
              <a:rPr kumimoji="0" lang="nl-B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Morrison</a:t>
            </a:r>
            <a:endParaRPr kumimoji="0" lang="nl-BE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Promotor: Bart </a:t>
            </a:r>
            <a:r>
              <a:rPr kumimoji="0" lang="nl-B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Quartier</a:t>
            </a:r>
            <a:endParaRPr kumimoji="0" lang="nl-BE" sz="2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hthoek 12"/>
          <p:cNvSpPr/>
          <p:nvPr/>
        </p:nvSpPr>
        <p:spPr>
          <a:xfrm rot="10800000">
            <a:off x="4139952" y="5270230"/>
            <a:ext cx="5004048" cy="112474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7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7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BE" dirty="0" smtClean="0"/>
              <a:t>Doel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Kleding verzamelen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Sorteren volgens samenstelling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Vezels verzamelen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Microscopie van vezels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Infrarood spectroscopie van kleding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Opbouwen van bibliotheek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83568" y="6340584"/>
            <a:ext cx="7992888" cy="501650"/>
          </a:xfrm>
        </p:spPr>
        <p:txBody>
          <a:bodyPr/>
          <a:lstStyle/>
          <a:p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Doel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Infrarood spectroscopie  |  Methode  |  Resultaten  |  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BE" dirty="0" smtClean="0"/>
              <a:t>Vezels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Pure (100%) samenstelling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Natuurlijk</a:t>
            </a:r>
          </a:p>
          <a:p>
            <a:pPr lvl="2"/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Katoen</a:t>
            </a:r>
          </a:p>
          <a:p>
            <a:pPr lvl="2"/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Zijde 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Artificieel</a:t>
            </a:r>
          </a:p>
          <a:p>
            <a:pPr lvl="2"/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Viscose</a:t>
            </a:r>
          </a:p>
          <a:p>
            <a:pPr lvl="1"/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Synthetisch</a:t>
            </a:r>
          </a:p>
          <a:p>
            <a:pPr lvl="2"/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Polyamide</a:t>
            </a:r>
          </a:p>
          <a:p>
            <a:pPr lvl="2"/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Polyester </a:t>
            </a:r>
          </a:p>
          <a:p>
            <a:pPr lvl="1"/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83568" y="6340584"/>
            <a:ext cx="7992888" cy="501650"/>
          </a:xfrm>
        </p:spPr>
        <p:txBody>
          <a:bodyPr/>
          <a:lstStyle/>
          <a:p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Doel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Infrarood spectroscopie  |  Methode  |  Resultaten  |  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smtClean="0"/>
              <a:t>Algemeen</a:t>
            </a:r>
            <a:endParaRPr lang="nl-BE" sz="4000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1926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57200" y="4913872"/>
            <a:ext cx="843528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l-BE" dirty="0" smtClean="0"/>
              <a:t>Moleculen absorberen licht uit IR straal</a:t>
            </a:r>
          </a:p>
          <a:p>
            <a:r>
              <a:rPr lang="nl-BE" dirty="0" smtClean="0"/>
              <a:t>Moleculen bewegen – kost energie</a:t>
            </a:r>
            <a:endParaRPr lang="nl-BE" dirty="0"/>
          </a:p>
          <a:p>
            <a:r>
              <a:rPr lang="nl-BE" dirty="0" smtClean="0"/>
              <a:t>Vertaalt zich in een spectrum met pieken</a:t>
            </a:r>
            <a:endParaRPr lang="nl-BE" dirty="0"/>
          </a:p>
        </p:txBody>
      </p:sp>
      <p:sp>
        <p:nvSpPr>
          <p:cNvPr id="11" name="Tijdelijke aanduiding voor voettekst 5"/>
          <p:cNvSpPr txBox="1">
            <a:spLocks/>
          </p:cNvSpPr>
          <p:nvPr/>
        </p:nvSpPr>
        <p:spPr>
          <a:xfrm>
            <a:off x="683568" y="6340584"/>
            <a:ext cx="79928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Doel  |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Infrarood spectroscopie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|  Methode  |  Resultaten  |  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BE" dirty="0" err="1" smtClean="0"/>
              <a:t>Monochromator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8" descr="Monochromator"/>
          <p:cNvPicPr>
            <a:picLocks noChangeAspect="1" noChangeArrowheads="1"/>
          </p:cNvPicPr>
          <p:nvPr/>
        </p:nvPicPr>
        <p:blipFill>
          <a:blip r:embed="rId3" cstate="print"/>
          <a:srcRect l="4103" t="3346" r="11697" b="6583"/>
          <a:stretch>
            <a:fillRect/>
          </a:stretch>
        </p:blipFill>
        <p:spPr bwMode="auto">
          <a:xfrm>
            <a:off x="1763688" y="1556792"/>
            <a:ext cx="5501681" cy="4464496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voettekst 5"/>
          <p:cNvSpPr txBox="1">
            <a:spLocks/>
          </p:cNvSpPr>
          <p:nvPr/>
        </p:nvSpPr>
        <p:spPr>
          <a:xfrm>
            <a:off x="683568" y="6340584"/>
            <a:ext cx="79928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Doel  |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Infrarood spectroscopie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|  Methode  |  Resultaten  |  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err="1" smtClean="0"/>
              <a:t>Fourier</a:t>
            </a:r>
            <a:r>
              <a:rPr lang="nl-BE" sz="4000" dirty="0" smtClean="0"/>
              <a:t> </a:t>
            </a:r>
            <a:r>
              <a:rPr lang="nl-BE" sz="4000" dirty="0" err="1" smtClean="0"/>
              <a:t>transform</a:t>
            </a:r>
            <a:r>
              <a:rPr lang="nl-BE" sz="4000" dirty="0" smtClean="0"/>
              <a:t> spectroscopie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FTIR</a:t>
            </a:r>
            <a:r>
              <a:rPr lang="nl-B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nl-B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absorpties</a:t>
            </a:r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worden gelijktijdig gemeten met </a:t>
            </a:r>
          </a:p>
          <a:p>
            <a:pPr>
              <a:buNone/>
            </a:pPr>
            <a:r>
              <a:rPr lang="nl-B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interferometer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Afbeelding 3" descr="http://physics.schooltool.nl/irspectroscopy/images/michelson_interferomete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47525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5868144" y="3429000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Fase verschil: verzwakken / versterken</a:t>
            </a:r>
            <a:endParaRPr lang="nl-B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voettekst 5"/>
          <p:cNvSpPr txBox="1">
            <a:spLocks/>
          </p:cNvSpPr>
          <p:nvPr/>
        </p:nvSpPr>
        <p:spPr>
          <a:xfrm>
            <a:off x="683568" y="6340584"/>
            <a:ext cx="79928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Doel  |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nl-B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Infrarood spectroscopie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|  Methode  |  Resultaten  |  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BE" dirty="0" smtClean="0"/>
              <a:t>FTIR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 descr="FTIR"/>
          <p:cNvPicPr>
            <a:picLocks noChangeAspect="1" noChangeArrowheads="1"/>
          </p:cNvPicPr>
          <p:nvPr/>
        </p:nvPicPr>
        <p:blipFill>
          <a:blip r:embed="rId2" cstate="print"/>
          <a:srcRect l="8446" t="5496" r="7825"/>
          <a:stretch>
            <a:fillRect/>
          </a:stretch>
        </p:blipFill>
        <p:spPr bwMode="auto">
          <a:xfrm>
            <a:off x="755575" y="1268760"/>
            <a:ext cx="7727367" cy="537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 rot="10800000"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l-BE" dirty="0" err="1" smtClean="0"/>
              <a:t>Attenuated</a:t>
            </a:r>
            <a:r>
              <a:rPr lang="nl-BE" dirty="0" smtClean="0"/>
              <a:t> Total </a:t>
            </a:r>
            <a:r>
              <a:rPr lang="nl-BE" dirty="0" err="1" smtClean="0"/>
              <a:t>Reflectance</a:t>
            </a:r>
            <a:r>
              <a:rPr lang="nl-BE" dirty="0" smtClean="0"/>
              <a:t> (ATR)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None/>
            </a:pPr>
            <a:endParaRPr lang="nl-BE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nl-BE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nl-BE" sz="3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nl-BE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nl-BE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Waarom ATR?</a:t>
            </a:r>
          </a:p>
          <a:p>
            <a:r>
              <a:rPr lang="nl-BE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Geen voorbereiding -&gt; sneller</a:t>
            </a:r>
          </a:p>
          <a:p>
            <a:r>
              <a:rPr lang="nl-BE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Zowel vast als vloeistof</a:t>
            </a:r>
          </a:p>
          <a:p>
            <a:r>
              <a:rPr lang="nl-BE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Diamant -&gt; chemisch inert + duurzaam</a:t>
            </a:r>
          </a:p>
          <a:p>
            <a:pPr>
              <a:buNone/>
            </a:pPr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nl-B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  <a:alpha val="23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  <a:alpha val="23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voettekst 5"/>
          <p:cNvSpPr txBox="1">
            <a:spLocks/>
          </p:cNvSpPr>
          <p:nvPr/>
        </p:nvSpPr>
        <p:spPr>
          <a:xfrm>
            <a:off x="683568" y="6340584"/>
            <a:ext cx="79928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Doel  |</a:t>
            </a:r>
            <a:r>
              <a:rPr lang="nl-B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Infrarood spectroscopie 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|  Methode  |  Resultaten  |  Conclusie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 l="26284" t="32109" r="32762" b="41313"/>
          <a:stretch>
            <a:fillRect/>
          </a:stretch>
        </p:blipFill>
        <p:spPr bwMode="auto">
          <a:xfrm>
            <a:off x="1115616" y="1340768"/>
            <a:ext cx="65127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3941395550B43AA55D408D701C79D" ma:contentTypeVersion="1" ma:contentTypeDescription="Een nieuw document maken." ma:contentTypeScope="" ma:versionID="0445ddad62d2cbad843c982b382d9e03">
  <xsd:schema xmlns:xsd="http://www.w3.org/2001/XMLSchema" xmlns:xs="http://www.w3.org/2001/XMLSchema" xmlns:p="http://schemas.microsoft.com/office/2006/metadata/properties" xmlns:ns2="22e78e1c-e40d-4f35-8d6f-16ad3463fab3" targetNamespace="http://schemas.microsoft.com/office/2006/metadata/properties" ma:root="true" ma:fieldsID="90c86dbe49aa71adbf491604545909b5" ns2:_="">
    <xsd:import namespace="22e78e1c-e40d-4f35-8d6f-16ad3463fab3"/>
    <xsd:element name="properties">
      <xsd:complexType>
        <xsd:sequence>
          <xsd:element name="documentManagement">
            <xsd:complexType>
              <xsd:all>
                <xsd:element ref="ns2:Academieja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78e1c-e40d-4f35-8d6f-16ad3463fab3" elementFormDefault="qualified">
    <xsd:import namespace="http://schemas.microsoft.com/office/2006/documentManagement/types"/>
    <xsd:import namespace="http://schemas.microsoft.com/office/infopath/2007/PartnerControls"/>
    <xsd:element name="Academiejaar" ma:index="8" nillable="true" ma:displayName="Academiejaar" ma:default="2011-2012" ma:description="Academiejaar" ma:format="Dropdown" ma:internalName="Academiejaar">
      <xsd:simpleType>
        <xsd:restriction base="dms:Choice">
          <xsd:enumeration value="2010-2011"/>
          <xsd:enumeration value="2011-2012"/>
          <xsd:enumeration value="2012-2013"/>
          <xsd:enumeration value="2013-2014"/>
          <xsd:enumeration value="2014-201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ademiejaar xmlns="22e78e1c-e40d-4f35-8d6f-16ad3463fab3">2011-2012</Academiejaa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9D09B6-98E8-4A89-BCF8-36D542CC08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e78e1c-e40d-4f35-8d6f-16ad3463fa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7FFAAE-C09B-4083-BF36-AE2B9946C3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22e78e1c-e40d-4f35-8d6f-16ad3463fab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B5DA04-E890-40EB-AF33-D980637370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517</Words>
  <Application>Microsoft Office PowerPoint</Application>
  <PresentationFormat>Diavoorstelling (4:3)</PresentationFormat>
  <Paragraphs>173</Paragraphs>
  <Slides>22</Slides>
  <Notes>6</Notes>
  <HiddenSlides>2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Infra Red Analysis and Microscopy of Textiles</vt:lpstr>
      <vt:lpstr>Inhoud</vt:lpstr>
      <vt:lpstr>Doel</vt:lpstr>
      <vt:lpstr>Vezels</vt:lpstr>
      <vt:lpstr>Algemeen</vt:lpstr>
      <vt:lpstr>Monochromator</vt:lpstr>
      <vt:lpstr>Fourier transform spectroscopie</vt:lpstr>
      <vt:lpstr>FTIR</vt:lpstr>
      <vt:lpstr>Attenuated Total Reflectance (ATR)</vt:lpstr>
      <vt:lpstr>Taping &amp; Microscopie</vt:lpstr>
      <vt:lpstr>Database</vt:lpstr>
      <vt:lpstr>Opnemen FTIR/ATR spectra</vt:lpstr>
      <vt:lpstr>Resultaten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Conclusie</vt:lpstr>
      <vt:lpstr>Conclusie</vt:lpstr>
      <vt:lpstr>Conclusie</vt:lpstr>
      <vt:lpstr> Infra Red Analysis and Microscopy of Textiles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Elien</dc:creator>
  <cp:lastModifiedBy>Demeyere Mieke</cp:lastModifiedBy>
  <cp:revision>591</cp:revision>
  <dcterms:created xsi:type="dcterms:W3CDTF">2012-04-25T10:52:47Z</dcterms:created>
  <dcterms:modified xsi:type="dcterms:W3CDTF">2012-06-21T14:11:23Z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0x0101003433941395550B43AA55D408D701C79D</vt:lpwstr>
  </property>
</Properties>
</file>