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6"/>
  </p:notesMasterIdLst>
  <p:handoutMasterIdLst>
    <p:handoutMasterId r:id="rId17"/>
  </p:handoutMasterIdLst>
  <p:sldIdLst>
    <p:sldId id="265" r:id="rId3"/>
    <p:sldId id="310" r:id="rId4"/>
    <p:sldId id="311" r:id="rId5"/>
    <p:sldId id="313" r:id="rId6"/>
    <p:sldId id="312" r:id="rId7"/>
    <p:sldId id="315" r:id="rId8"/>
    <p:sldId id="316" r:id="rId9"/>
    <p:sldId id="314" r:id="rId10"/>
    <p:sldId id="317" r:id="rId11"/>
    <p:sldId id="320" r:id="rId12"/>
    <p:sldId id="321" r:id="rId13"/>
    <p:sldId id="318" r:id="rId14"/>
    <p:sldId id="322" r:id="rId15"/>
  </p:sldIdLst>
  <p:sldSz cx="12188825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200">
          <p15:clr>
            <a:srgbClr val="A4A3A4"/>
          </p15:clr>
        </p15:guide>
        <p15:guide id="4" orient="horz" pos="1008">
          <p15:clr>
            <a:srgbClr val="A4A3A4"/>
          </p15:clr>
        </p15:guide>
        <p15:guide id="5" orient="horz" pos="3792">
          <p15:clr>
            <a:srgbClr val="A4A3A4"/>
          </p15:clr>
        </p15:guide>
        <p15:guide id="6" orient="horz">
          <p15:clr>
            <a:srgbClr val="A4A3A4"/>
          </p15:clr>
        </p15:guide>
        <p15:guide id="7" orient="horz" pos="3360">
          <p15:clr>
            <a:srgbClr val="A4A3A4"/>
          </p15:clr>
        </p15:guide>
        <p15:guide id="8" orient="horz" pos="3312">
          <p15:clr>
            <a:srgbClr val="A4A3A4"/>
          </p15:clr>
        </p15:guide>
        <p15:guide id="9" orient="horz" pos="240">
          <p15:clr>
            <a:srgbClr val="A4A3A4"/>
          </p15:clr>
        </p15:guide>
        <p15:guide id="10" orient="horz" pos="432">
          <p15:clr>
            <a:srgbClr val="A4A3A4"/>
          </p15:clr>
        </p15:guide>
        <p15:guide id="11" orient="horz" pos="2784">
          <p15:clr>
            <a:srgbClr val="A4A3A4"/>
          </p15:clr>
        </p15:guide>
        <p15:guide id="12" pos="3839">
          <p15:clr>
            <a:srgbClr val="A4A3A4"/>
          </p15:clr>
        </p15:guide>
        <p15:guide id="13" pos="959">
          <p15:clr>
            <a:srgbClr val="A4A3A4"/>
          </p15:clr>
        </p15:guide>
        <p15:guide id="14" pos="6143">
          <p15:clr>
            <a:srgbClr val="A4A3A4"/>
          </p15:clr>
        </p15:guide>
        <p15:guide id="15" pos="1247">
          <p15:clr>
            <a:srgbClr val="A4A3A4"/>
          </p15:clr>
        </p15:guide>
        <p15:guide id="16" pos="7007">
          <p15:clr>
            <a:srgbClr val="A4A3A4"/>
          </p15:clr>
        </p15:guide>
        <p15:guide id="17" pos="5855">
          <p15:clr>
            <a:srgbClr val="A4A3A4"/>
          </p15:clr>
        </p15:guide>
        <p15:guide id="18" pos="671">
          <p15:clr>
            <a:srgbClr val="A4A3A4"/>
          </p15:clr>
        </p15:guide>
        <p15:guide id="19" pos="7151">
          <p15:clr>
            <a:srgbClr val="A4A3A4"/>
          </p15:clr>
        </p15:guide>
        <p15:guide id="20" pos="311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4B93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36" autoAdjust="0"/>
    <p:restoredTop sz="94629" autoAdjust="0"/>
  </p:normalViewPr>
  <p:slideViewPr>
    <p:cSldViewPr showGuides="1">
      <p:cViewPr varScale="1">
        <p:scale>
          <a:sx n="82" d="100"/>
          <a:sy n="82" d="100"/>
        </p:scale>
        <p:origin x="-930" y="-96"/>
      </p:cViewPr>
      <p:guideLst>
        <p:guide orient="horz" pos="2160"/>
        <p:guide orient="horz" pos="4030"/>
        <p:guide orient="horz" pos="1200"/>
        <p:guide orient="horz" pos="1008"/>
        <p:guide orient="horz" pos="3792"/>
        <p:guide orient="horz"/>
        <p:guide orient="horz" pos="3360"/>
        <p:guide orient="horz" pos="3312"/>
        <p:guide orient="horz" pos="240"/>
        <p:guide orient="horz" pos="432"/>
        <p:guide orient="horz" pos="2784"/>
        <p:guide pos="3839"/>
        <p:guide pos="959"/>
        <p:guide pos="6143"/>
        <p:guide pos="1247"/>
        <p:guide pos="7007"/>
        <p:guide pos="5855"/>
        <p:guide pos="671"/>
        <p:guide pos="7151"/>
        <p:guide pos="31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1404" y="6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beheerder\Desktop\Grafieken_FS_microsatellite_final%20Genotypes%20Table%20-%20kopi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beheerder\Desktop\Grafieken_FS_microsatellite_final%20Genotypes%20Table%20-%20kopi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beheerder\Desktop\Grafieken_FS_microsatellite_final%20Genotypes%20Table%20-%20kopi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beheerder\Desktop\Grafieken_FS_microsatellite_final%20Genotypes%20Table%20-%20kopi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l-BE"/>
  <c:chart>
    <c:title>
      <c:tx>
        <c:rich>
          <a:bodyPr/>
          <a:lstStyle/>
          <a:p>
            <a:pPr>
              <a:defRPr sz="2000"/>
            </a:pPr>
            <a:r>
              <a:rPr lang="nl-BE" sz="2000"/>
              <a:t>Genotypering</a:t>
            </a:r>
            <a:r>
              <a:rPr lang="nl-BE" sz="2000" baseline="0"/>
              <a:t> van de stalen</a:t>
            </a:r>
            <a:endParaRPr lang="nl-BE" sz="2000"/>
          </a:p>
        </c:rich>
      </c:tx>
      <c:layout/>
    </c:title>
    <c:plotArea>
      <c:layout/>
      <c:barChart>
        <c:barDir val="col"/>
        <c:grouping val="percentStacked"/>
        <c:ser>
          <c:idx val="0"/>
          <c:order val="0"/>
          <c:tx>
            <c:strRef>
              <c:f>'E3'!$A$48</c:f>
              <c:strCache>
                <c:ptCount val="1"/>
                <c:pt idx="0">
                  <c:v>Homozygoot</c:v>
                </c:pt>
              </c:strCache>
            </c:strRef>
          </c:tx>
          <c:dLbls>
            <c:delete val="1"/>
          </c:dLbls>
          <c:cat>
            <c:strRef>
              <c:f>'E3'!$B$47:$F$47</c:f>
              <c:strCache>
                <c:ptCount val="5"/>
                <c:pt idx="0">
                  <c:v>E3</c:v>
                </c:pt>
                <c:pt idx="1">
                  <c:v>EST10</c:v>
                </c:pt>
                <c:pt idx="2">
                  <c:v>EST11</c:v>
                </c:pt>
                <c:pt idx="3">
                  <c:v>EST4</c:v>
                </c:pt>
                <c:pt idx="4">
                  <c:v>Globaal</c:v>
                </c:pt>
              </c:strCache>
            </c:strRef>
          </c:cat>
          <c:val>
            <c:numRef>
              <c:f>'E3'!$B$48:$F$48</c:f>
              <c:numCache>
                <c:formatCode>General</c:formatCode>
                <c:ptCount val="5"/>
                <c:pt idx="0">
                  <c:v>30</c:v>
                </c:pt>
                <c:pt idx="1">
                  <c:v>4</c:v>
                </c:pt>
                <c:pt idx="2">
                  <c:v>23</c:v>
                </c:pt>
                <c:pt idx="3">
                  <c:v>26</c:v>
                </c:pt>
                <c:pt idx="4">
                  <c:v>98</c:v>
                </c:pt>
              </c:numCache>
            </c:numRef>
          </c:val>
        </c:ser>
        <c:ser>
          <c:idx val="1"/>
          <c:order val="1"/>
          <c:tx>
            <c:strRef>
              <c:f>'E3'!$A$49</c:f>
              <c:strCache>
                <c:ptCount val="1"/>
                <c:pt idx="0">
                  <c:v>Heterozygoot</c:v>
                </c:pt>
              </c:strCache>
            </c:strRef>
          </c:tx>
          <c:dLbls>
            <c:delete val="1"/>
          </c:dLbls>
          <c:cat>
            <c:strRef>
              <c:f>'E3'!$B$47:$F$47</c:f>
              <c:strCache>
                <c:ptCount val="5"/>
                <c:pt idx="0">
                  <c:v>E3</c:v>
                </c:pt>
                <c:pt idx="1">
                  <c:v>EST10</c:v>
                </c:pt>
                <c:pt idx="2">
                  <c:v>EST11</c:v>
                </c:pt>
                <c:pt idx="3">
                  <c:v>EST4</c:v>
                </c:pt>
                <c:pt idx="4">
                  <c:v>Globaal</c:v>
                </c:pt>
              </c:strCache>
            </c:strRef>
          </c:cat>
          <c:val>
            <c:numRef>
              <c:f>'E3'!$B$49:$F$49</c:f>
              <c:numCache>
                <c:formatCode>General</c:formatCode>
                <c:ptCount val="5"/>
                <c:pt idx="0">
                  <c:v>10</c:v>
                </c:pt>
                <c:pt idx="1">
                  <c:v>1</c:v>
                </c:pt>
                <c:pt idx="2">
                  <c:v>6</c:v>
                </c:pt>
                <c:pt idx="3">
                  <c:v>12</c:v>
                </c:pt>
                <c:pt idx="4">
                  <c:v>26</c:v>
                </c:pt>
              </c:numCache>
            </c:numRef>
          </c:val>
        </c:ser>
        <c:dLbls>
          <c:showVal val="1"/>
        </c:dLbls>
        <c:gapWidth val="55"/>
        <c:overlap val="100"/>
        <c:axId val="103011456"/>
        <c:axId val="103013376"/>
      </c:barChart>
      <c:catAx>
        <c:axId val="103011456"/>
        <c:scaling>
          <c:orientation val="minMax"/>
        </c:scaling>
        <c:axPos val="b"/>
        <c:title>
          <c:tx>
            <c:rich>
              <a:bodyPr/>
              <a:lstStyle/>
              <a:p>
                <a:pPr algn="ctr">
                  <a:defRPr sz="1800"/>
                </a:pPr>
                <a:r>
                  <a:rPr lang="nl-BE" sz="1800" dirty="0"/>
                  <a:t>Merker</a:t>
                </a:r>
              </a:p>
            </c:rich>
          </c:tx>
          <c:layout>
            <c:manualLayout>
              <c:xMode val="edge"/>
              <c:yMode val="edge"/>
              <c:x val="0.49068068523787234"/>
              <c:y val="0.93445735759089843"/>
            </c:manualLayout>
          </c:layout>
        </c:title>
        <c:majorTickMark val="none"/>
        <c:tickLblPos val="nextTo"/>
        <c:crossAx val="103013376"/>
        <c:crosses val="autoZero"/>
        <c:auto val="1"/>
        <c:lblAlgn val="ctr"/>
        <c:lblOffset val="100"/>
      </c:catAx>
      <c:valAx>
        <c:axId val="10301337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nl-BE" sz="1800" dirty="0"/>
                  <a:t>Verhouding</a:t>
                </a:r>
                <a:r>
                  <a:rPr lang="nl-BE" dirty="0"/>
                  <a:t> </a:t>
                </a:r>
                <a:r>
                  <a:rPr lang="nl-BE" sz="1800" dirty="0"/>
                  <a:t>(%)</a:t>
                </a:r>
              </a:p>
            </c:rich>
          </c:tx>
          <c:layout/>
        </c:title>
        <c:numFmt formatCode="0%" sourceLinked="1"/>
        <c:majorTickMark val="none"/>
        <c:tickLblPos val="nextTo"/>
        <c:crossAx val="103011456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l-BE"/>
  <c:chart>
    <c:title>
      <c:tx>
        <c:rich>
          <a:bodyPr/>
          <a:lstStyle/>
          <a:p>
            <a:pPr>
              <a:defRPr/>
            </a:pPr>
            <a:r>
              <a:rPr lang="nl-BE"/>
              <a:t>Allelische</a:t>
            </a:r>
            <a:r>
              <a:rPr lang="nl-BE" baseline="0"/>
              <a:t> diversiteit bij microsatellietmerker E3</a:t>
            </a:r>
            <a:endParaRPr lang="nl-BE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'E3'!$J$2</c:f>
              <c:strCache>
                <c:ptCount val="1"/>
                <c:pt idx="0">
                  <c:v>Canary Islands</c:v>
                </c:pt>
              </c:strCache>
            </c:strRef>
          </c:tx>
          <c:cat>
            <c:numRef>
              <c:f>'E3'!$I$3:$I$22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cat>
          <c:val>
            <c:numRef>
              <c:f>'E3'!$J$3:$J$22</c:f>
              <c:numCache>
                <c:formatCode>0</c:formatCode>
                <c:ptCount val="20"/>
                <c:pt idx="1">
                  <c:v>194.58</c:v>
                </c:pt>
                <c:pt idx="2">
                  <c:v>199.43</c:v>
                </c:pt>
                <c:pt idx="9">
                  <c:v>237</c:v>
                </c:pt>
                <c:pt idx="12">
                  <c:v>244.37</c:v>
                </c:pt>
                <c:pt idx="13">
                  <c:v>251.94</c:v>
                </c:pt>
                <c:pt idx="16">
                  <c:v>267.07</c:v>
                </c:pt>
                <c:pt idx="17">
                  <c:v>275.7</c:v>
                </c:pt>
              </c:numCache>
            </c:numRef>
          </c:val>
        </c:ser>
        <c:ser>
          <c:idx val="1"/>
          <c:order val="1"/>
          <c:tx>
            <c:strRef>
              <c:f>'E3'!$K$2</c:f>
              <c:strCache>
                <c:ptCount val="1"/>
                <c:pt idx="0">
                  <c:v>Croatia</c:v>
                </c:pt>
              </c:strCache>
            </c:strRef>
          </c:tx>
          <c:cat>
            <c:numRef>
              <c:f>'E3'!$I$3:$I$22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cat>
          <c:val>
            <c:numRef>
              <c:f>'E3'!$K$3:$K$22</c:f>
              <c:numCache>
                <c:formatCode>General</c:formatCode>
                <c:ptCount val="20"/>
                <c:pt idx="4" formatCode="0">
                  <c:v>212.05</c:v>
                </c:pt>
                <c:pt idx="7" formatCode="0">
                  <c:v>225.56</c:v>
                </c:pt>
                <c:pt idx="16" formatCode="0">
                  <c:v>266.91999999999922</c:v>
                </c:pt>
                <c:pt idx="19" formatCode="0">
                  <c:v>290.95999999999964</c:v>
                </c:pt>
              </c:numCache>
            </c:numRef>
          </c:val>
        </c:ser>
        <c:ser>
          <c:idx val="2"/>
          <c:order val="2"/>
          <c:tx>
            <c:strRef>
              <c:f>'E3'!$L$2</c:f>
              <c:strCache>
                <c:ptCount val="1"/>
                <c:pt idx="0">
                  <c:v>France</c:v>
                </c:pt>
              </c:strCache>
            </c:strRef>
          </c:tx>
          <c:cat>
            <c:numRef>
              <c:f>'E3'!$I$3:$I$22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cat>
          <c:val>
            <c:numRef>
              <c:f>'E3'!$L$3:$L$22</c:f>
              <c:numCache>
                <c:formatCode>General</c:formatCode>
                <c:ptCount val="20"/>
                <c:pt idx="2" formatCode="0">
                  <c:v>200.20999999999998</c:v>
                </c:pt>
                <c:pt idx="5">
                  <c:v>215</c:v>
                </c:pt>
                <c:pt idx="7" formatCode="0">
                  <c:v>226.39000000000001</c:v>
                </c:pt>
                <c:pt idx="10">
                  <c:v>240</c:v>
                </c:pt>
                <c:pt idx="11" formatCode="0">
                  <c:v>242.18</c:v>
                </c:pt>
                <c:pt idx="12" formatCode="0">
                  <c:v>244</c:v>
                </c:pt>
                <c:pt idx="14" formatCode="0">
                  <c:v>253</c:v>
                </c:pt>
                <c:pt idx="15" formatCode="0">
                  <c:v>256.74</c:v>
                </c:pt>
                <c:pt idx="16" formatCode="0">
                  <c:v>266.81</c:v>
                </c:pt>
                <c:pt idx="19" formatCode="0">
                  <c:v>288.63</c:v>
                </c:pt>
              </c:numCache>
            </c:numRef>
          </c:val>
        </c:ser>
        <c:ser>
          <c:idx val="3"/>
          <c:order val="3"/>
          <c:tx>
            <c:strRef>
              <c:f>'E3'!$M$2</c:f>
              <c:strCache>
                <c:ptCount val="1"/>
                <c:pt idx="0">
                  <c:v>Great Brittain</c:v>
                </c:pt>
              </c:strCache>
            </c:strRef>
          </c:tx>
          <c:cat>
            <c:numRef>
              <c:f>'E3'!$I$3:$I$22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cat>
          <c:val>
            <c:numRef>
              <c:f>'E3'!$M$3:$M$22</c:f>
              <c:numCache>
                <c:formatCode>General</c:formatCode>
                <c:ptCount val="20"/>
                <c:pt idx="17" formatCode="0">
                  <c:v>274.4899999999991</c:v>
                </c:pt>
              </c:numCache>
            </c:numRef>
          </c:val>
        </c:ser>
        <c:ser>
          <c:idx val="4"/>
          <c:order val="4"/>
          <c:tx>
            <c:strRef>
              <c:f>'E3'!$N$2</c:f>
              <c:strCache>
                <c:ptCount val="1"/>
                <c:pt idx="0">
                  <c:v>Madeira</c:v>
                </c:pt>
              </c:strCache>
            </c:strRef>
          </c:tx>
          <c:cat>
            <c:numRef>
              <c:f>'E3'!$I$3:$I$22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cat>
          <c:val>
            <c:numRef>
              <c:f>'E3'!$N$3:$N$22</c:f>
              <c:numCache>
                <c:formatCode>General</c:formatCode>
                <c:ptCount val="20"/>
                <c:pt idx="8" formatCode="0">
                  <c:v>231.26</c:v>
                </c:pt>
                <c:pt idx="12" formatCode="0">
                  <c:v>245.86</c:v>
                </c:pt>
              </c:numCache>
            </c:numRef>
          </c:val>
        </c:ser>
        <c:ser>
          <c:idx val="5"/>
          <c:order val="5"/>
          <c:tx>
            <c:strRef>
              <c:f>'E3'!$O$2</c:f>
              <c:strCache>
                <c:ptCount val="1"/>
                <c:pt idx="0">
                  <c:v>Morocco</c:v>
                </c:pt>
              </c:strCache>
            </c:strRef>
          </c:tx>
          <c:cat>
            <c:numRef>
              <c:f>'E3'!$I$3:$I$22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cat>
          <c:val>
            <c:numRef>
              <c:f>'E3'!$O$3:$O$22</c:f>
              <c:numCache>
                <c:formatCode>General</c:formatCode>
                <c:ptCount val="20"/>
                <c:pt idx="0" formatCode="0">
                  <c:v>190.18</c:v>
                </c:pt>
                <c:pt idx="14" formatCode="0">
                  <c:v>254.72</c:v>
                </c:pt>
              </c:numCache>
            </c:numRef>
          </c:val>
        </c:ser>
        <c:ser>
          <c:idx val="6"/>
          <c:order val="6"/>
          <c:tx>
            <c:strRef>
              <c:f>'E3'!$P$2</c:f>
              <c:strCache>
                <c:ptCount val="1"/>
                <c:pt idx="0">
                  <c:v>Portugal</c:v>
                </c:pt>
              </c:strCache>
            </c:strRef>
          </c:tx>
          <c:cat>
            <c:numRef>
              <c:f>'E3'!$I$3:$I$22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cat>
          <c:val>
            <c:numRef>
              <c:f>'E3'!$P$3:$P$22</c:f>
              <c:numCache>
                <c:formatCode>General</c:formatCode>
                <c:ptCount val="20"/>
                <c:pt idx="6" formatCode="0">
                  <c:v>221.6</c:v>
                </c:pt>
                <c:pt idx="10" formatCode="0">
                  <c:v>239.3</c:v>
                </c:pt>
                <c:pt idx="18" formatCode="0">
                  <c:v>288</c:v>
                </c:pt>
              </c:numCache>
            </c:numRef>
          </c:val>
        </c:ser>
        <c:ser>
          <c:idx val="7"/>
          <c:order val="7"/>
          <c:tx>
            <c:strRef>
              <c:f>'E3'!$Q$2</c:f>
              <c:strCache>
                <c:ptCount val="1"/>
                <c:pt idx="0">
                  <c:v>South Africa</c:v>
                </c:pt>
              </c:strCache>
            </c:strRef>
          </c:tx>
          <c:cat>
            <c:numRef>
              <c:f>'E3'!$I$3:$I$22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cat>
          <c:val>
            <c:numRef>
              <c:f>'E3'!$Q$3:$Q$22</c:f>
              <c:numCache>
                <c:formatCode>General</c:formatCode>
                <c:ptCount val="20"/>
                <c:pt idx="15" formatCode="0">
                  <c:v>256.74</c:v>
                </c:pt>
                <c:pt idx="19" formatCode="0">
                  <c:v>289</c:v>
                </c:pt>
              </c:numCache>
            </c:numRef>
          </c:val>
        </c:ser>
        <c:ser>
          <c:idx val="8"/>
          <c:order val="8"/>
          <c:tx>
            <c:strRef>
              <c:f>'E3'!$R$2</c:f>
              <c:strCache>
                <c:ptCount val="1"/>
                <c:pt idx="0">
                  <c:v>Spain</c:v>
                </c:pt>
              </c:strCache>
            </c:strRef>
          </c:tx>
          <c:cat>
            <c:numRef>
              <c:f>'E3'!$I$3:$I$22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cat>
          <c:val>
            <c:numRef>
              <c:f>'E3'!$R$3:$R$22</c:f>
              <c:numCache>
                <c:formatCode>General</c:formatCode>
                <c:ptCount val="20"/>
                <c:pt idx="0" formatCode="0">
                  <c:v>191.59</c:v>
                </c:pt>
                <c:pt idx="3" formatCode="0">
                  <c:v>205.36</c:v>
                </c:pt>
                <c:pt idx="14" formatCode="0">
                  <c:v>254.51</c:v>
                </c:pt>
                <c:pt idx="16" formatCode="0">
                  <c:v>266</c:v>
                </c:pt>
                <c:pt idx="19" formatCode="0">
                  <c:v>288.64999999999998</c:v>
                </c:pt>
              </c:numCache>
            </c:numRef>
          </c:val>
        </c:ser>
        <c:axId val="106768256"/>
        <c:axId val="106769792"/>
      </c:barChart>
      <c:catAx>
        <c:axId val="106768256"/>
        <c:scaling>
          <c:orientation val="minMax"/>
        </c:scaling>
        <c:axPos val="b"/>
        <c:numFmt formatCode="General" sourceLinked="1"/>
        <c:majorTickMark val="none"/>
        <c:tickLblPos val="nextTo"/>
        <c:crossAx val="106769792"/>
        <c:crosses val="autoZero"/>
        <c:auto val="1"/>
        <c:lblAlgn val="ctr"/>
        <c:lblOffset val="100"/>
      </c:catAx>
      <c:valAx>
        <c:axId val="106769792"/>
        <c:scaling>
          <c:orientation val="minMax"/>
          <c:max val="300"/>
        </c:scaling>
        <c:axPos val="l"/>
        <c:maj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nl-BE" sz="1800"/>
                  <a:t>fragment</a:t>
                </a:r>
                <a:r>
                  <a:rPr lang="nl-BE" sz="1800" baseline="0"/>
                  <a:t> (bp)</a:t>
                </a:r>
                <a:endParaRPr lang="nl-BE" sz="1800"/>
              </a:p>
            </c:rich>
          </c:tx>
          <c:layout/>
        </c:title>
        <c:numFmt formatCode="General" sourceLinked="1"/>
        <c:majorTickMark val="none"/>
        <c:tickLblPos val="nextTo"/>
        <c:crossAx val="10676825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>
            <a:solidFill>
              <a:srgbClr val="FFFFFF">
                <a:alpha val="6275"/>
              </a:srgbClr>
            </a:solidFill>
            <a:prstDash val="solid"/>
          </a:ln>
        </c:spPr>
      </c:dTable>
    </c:plotArea>
    <c:plotVisOnly val="1"/>
  </c:chart>
  <c:spPr>
    <a:solidFill>
      <a:schemeClr val="bg1">
        <a:lumMod val="95000"/>
        <a:lumOff val="5000"/>
      </a:schemeClr>
    </a:solidFill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l-BE"/>
  <c:chart>
    <c:title>
      <c:tx>
        <c:rich>
          <a:bodyPr/>
          <a:lstStyle/>
          <a:p>
            <a:pPr>
              <a:defRPr/>
            </a:pPr>
            <a:r>
              <a:rPr lang="nl-BE"/>
              <a:t>Allelische</a:t>
            </a:r>
            <a:r>
              <a:rPr lang="nl-BE" baseline="0"/>
              <a:t> diversiteit bij microsatellietmerkers EST4</a:t>
            </a:r>
            <a:endParaRPr lang="nl-BE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Blad3!$D$4</c:f>
              <c:strCache>
                <c:ptCount val="1"/>
                <c:pt idx="0">
                  <c:v>Canary Islands</c:v>
                </c:pt>
              </c:strCache>
            </c:strRef>
          </c:tx>
          <c:cat>
            <c:numRef>
              <c:f>Blad3!$C$5:$C$13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Blad3!$D$5:$D$13</c:f>
              <c:numCache>
                <c:formatCode>General</c:formatCode>
                <c:ptCount val="9"/>
                <c:pt idx="4" formatCode="0">
                  <c:v>80.98</c:v>
                </c:pt>
                <c:pt idx="5" formatCode="0">
                  <c:v>81.960000000000022</c:v>
                </c:pt>
                <c:pt idx="6" formatCode="0">
                  <c:v>84.06</c:v>
                </c:pt>
              </c:numCache>
            </c:numRef>
          </c:val>
        </c:ser>
        <c:ser>
          <c:idx val="1"/>
          <c:order val="1"/>
          <c:tx>
            <c:strRef>
              <c:f>Blad3!$E$4</c:f>
              <c:strCache>
                <c:ptCount val="1"/>
                <c:pt idx="0">
                  <c:v>France</c:v>
                </c:pt>
              </c:strCache>
            </c:strRef>
          </c:tx>
          <c:cat>
            <c:numRef>
              <c:f>Blad3!$C$5:$C$13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Blad3!$E$5:$E$13</c:f>
              <c:numCache>
                <c:formatCode>General</c:formatCode>
                <c:ptCount val="9"/>
                <c:pt idx="3">
                  <c:v>78</c:v>
                </c:pt>
                <c:pt idx="4" formatCode="0">
                  <c:v>79.849999999999994</c:v>
                </c:pt>
                <c:pt idx="5" formatCode="0">
                  <c:v>82.01</c:v>
                </c:pt>
                <c:pt idx="6" formatCode="0">
                  <c:v>84.04</c:v>
                </c:pt>
                <c:pt idx="7" formatCode="0">
                  <c:v>86</c:v>
                </c:pt>
              </c:numCache>
            </c:numRef>
          </c:val>
        </c:ser>
        <c:ser>
          <c:idx val="2"/>
          <c:order val="2"/>
          <c:tx>
            <c:strRef>
              <c:f>Blad3!$F$4</c:f>
              <c:strCache>
                <c:ptCount val="1"/>
                <c:pt idx="0">
                  <c:v>Madeira</c:v>
                </c:pt>
              </c:strCache>
            </c:strRef>
          </c:tx>
          <c:cat>
            <c:numRef>
              <c:f>Blad3!$C$5:$C$13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Blad3!$F$5:$F$13</c:f>
              <c:numCache>
                <c:formatCode>General</c:formatCode>
                <c:ptCount val="9"/>
                <c:pt idx="0" formatCode="0">
                  <c:v>68.13</c:v>
                </c:pt>
                <c:pt idx="2" formatCode="0">
                  <c:v>77.11</c:v>
                </c:pt>
                <c:pt idx="4" formatCode="0">
                  <c:v>79.930000000000007</c:v>
                </c:pt>
                <c:pt idx="6" formatCode="0">
                  <c:v>84.05</c:v>
                </c:pt>
              </c:numCache>
            </c:numRef>
          </c:val>
        </c:ser>
        <c:ser>
          <c:idx val="3"/>
          <c:order val="3"/>
          <c:tx>
            <c:strRef>
              <c:f>Blad3!$G$4</c:f>
              <c:strCache>
                <c:ptCount val="1"/>
                <c:pt idx="0">
                  <c:v>Morocco</c:v>
                </c:pt>
              </c:strCache>
            </c:strRef>
          </c:tx>
          <c:cat>
            <c:numRef>
              <c:f>Blad3!$C$5:$C$13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Blad3!$G$5:$G$13</c:f>
              <c:numCache>
                <c:formatCode>0</c:formatCode>
                <c:ptCount val="9"/>
                <c:pt idx="1">
                  <c:v>74.819999999999993</c:v>
                </c:pt>
                <c:pt idx="2">
                  <c:v>75.739999999999995</c:v>
                </c:pt>
                <c:pt idx="5">
                  <c:v>81.93</c:v>
                </c:pt>
                <c:pt idx="6">
                  <c:v>84.01</c:v>
                </c:pt>
                <c:pt idx="7">
                  <c:v>86.179999999999978</c:v>
                </c:pt>
                <c:pt idx="8">
                  <c:v>88.26</c:v>
                </c:pt>
              </c:numCache>
            </c:numRef>
          </c:val>
        </c:ser>
        <c:ser>
          <c:idx val="4"/>
          <c:order val="4"/>
          <c:tx>
            <c:strRef>
              <c:f>Blad3!$H$4</c:f>
              <c:strCache>
                <c:ptCount val="1"/>
                <c:pt idx="0">
                  <c:v>Portugal</c:v>
                </c:pt>
              </c:strCache>
            </c:strRef>
          </c:tx>
          <c:cat>
            <c:numRef>
              <c:f>Blad3!$C$5:$C$13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Blad3!$H$5:$H$13</c:f>
              <c:numCache>
                <c:formatCode>General</c:formatCode>
                <c:ptCount val="9"/>
                <c:pt idx="5" formatCode="0">
                  <c:v>82.1</c:v>
                </c:pt>
                <c:pt idx="6" formatCode="0">
                  <c:v>85.13</c:v>
                </c:pt>
              </c:numCache>
            </c:numRef>
          </c:val>
        </c:ser>
        <c:ser>
          <c:idx val="5"/>
          <c:order val="5"/>
          <c:tx>
            <c:strRef>
              <c:f>Blad3!$I$4</c:f>
              <c:strCache>
                <c:ptCount val="1"/>
                <c:pt idx="0">
                  <c:v>South Africa</c:v>
                </c:pt>
              </c:strCache>
            </c:strRef>
          </c:tx>
          <c:cat>
            <c:numRef>
              <c:f>Blad3!$C$5:$C$13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Blad3!$I$5:$I$13</c:f>
              <c:numCache>
                <c:formatCode>General</c:formatCode>
                <c:ptCount val="9"/>
                <c:pt idx="2" formatCode="0">
                  <c:v>76.31</c:v>
                </c:pt>
                <c:pt idx="4" formatCode="0">
                  <c:v>80.45</c:v>
                </c:pt>
                <c:pt idx="5" formatCode="0">
                  <c:v>81.93</c:v>
                </c:pt>
              </c:numCache>
            </c:numRef>
          </c:val>
        </c:ser>
        <c:ser>
          <c:idx val="6"/>
          <c:order val="6"/>
          <c:tx>
            <c:strRef>
              <c:f>Blad3!$J$4</c:f>
              <c:strCache>
                <c:ptCount val="1"/>
                <c:pt idx="0">
                  <c:v>Spain</c:v>
                </c:pt>
              </c:strCache>
            </c:strRef>
          </c:tx>
          <c:cat>
            <c:numRef>
              <c:f>Blad3!$C$5:$C$13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Blad3!$J$5:$J$13</c:f>
              <c:numCache>
                <c:formatCode>0</c:formatCode>
                <c:ptCount val="9"/>
                <c:pt idx="1">
                  <c:v>74.59</c:v>
                </c:pt>
                <c:pt idx="2">
                  <c:v>75.86</c:v>
                </c:pt>
                <c:pt idx="3">
                  <c:v>78.81</c:v>
                </c:pt>
                <c:pt idx="6">
                  <c:v>85.05</c:v>
                </c:pt>
                <c:pt idx="7">
                  <c:v>86.38</c:v>
                </c:pt>
              </c:numCache>
            </c:numRef>
          </c:val>
        </c:ser>
        <c:axId val="106825216"/>
        <c:axId val="106826752"/>
      </c:barChart>
      <c:catAx>
        <c:axId val="106825216"/>
        <c:scaling>
          <c:orientation val="minMax"/>
        </c:scaling>
        <c:axPos val="b"/>
        <c:numFmt formatCode="General" sourceLinked="1"/>
        <c:majorTickMark val="none"/>
        <c:tickLblPos val="nextTo"/>
        <c:crossAx val="106826752"/>
        <c:crosses val="autoZero"/>
        <c:auto val="1"/>
        <c:lblAlgn val="ctr"/>
        <c:lblOffset val="100"/>
      </c:catAx>
      <c:valAx>
        <c:axId val="10682675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nl-BE" sz="1800" dirty="0"/>
                  <a:t>Fragment</a:t>
                </a:r>
                <a:r>
                  <a:rPr lang="nl-BE" sz="1800" baseline="0" dirty="0"/>
                  <a:t> (</a:t>
                </a:r>
                <a:r>
                  <a:rPr lang="nl-BE" sz="1800" baseline="0" dirty="0" err="1"/>
                  <a:t>bp</a:t>
                </a:r>
                <a:r>
                  <a:rPr lang="nl-BE" sz="1800" baseline="0" dirty="0"/>
                  <a:t>)</a:t>
                </a:r>
                <a:endParaRPr lang="nl-BE" sz="1800" dirty="0"/>
              </a:p>
            </c:rich>
          </c:tx>
          <c:layout/>
        </c:title>
        <c:numFmt formatCode="General" sourceLinked="1"/>
        <c:majorTickMark val="none"/>
        <c:tickLblPos val="nextTo"/>
        <c:crossAx val="10682521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spPr>
    <a:solidFill>
      <a:srgbClr val="000000">
        <a:lumMod val="95000"/>
        <a:lumOff val="5000"/>
      </a:srgbClr>
    </a:solidFill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l-BE"/>
  <c:chart>
    <c:title>
      <c:tx>
        <c:rich>
          <a:bodyPr/>
          <a:lstStyle/>
          <a:p>
            <a:pPr>
              <a:defRPr/>
            </a:pPr>
            <a:r>
              <a:rPr lang="en-US"/>
              <a:t>Allelische</a:t>
            </a:r>
            <a:r>
              <a:rPr lang="en-US" baseline="0"/>
              <a:t> diversiteit bij microsatellietmerker EST11</a:t>
            </a:r>
            <a:endParaRPr lang="en-US"/>
          </a:p>
        </c:rich>
      </c:tx>
      <c:layout>
        <c:manualLayout>
          <c:xMode val="edge"/>
          <c:yMode val="edge"/>
          <c:x val="0.111842355068846"/>
          <c:y val="1.5117367911501884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Blad3!$C$48</c:f>
              <c:strCache>
                <c:ptCount val="1"/>
                <c:pt idx="0">
                  <c:v>Canary Islands</c:v>
                </c:pt>
              </c:strCache>
            </c:strRef>
          </c:tx>
          <c:cat>
            <c:numRef>
              <c:f>Blad3!$B$49:$B$59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Blad3!$C$49:$C$59</c:f>
              <c:numCache>
                <c:formatCode>General</c:formatCode>
                <c:ptCount val="11"/>
                <c:pt idx="0" formatCode="0">
                  <c:v>197.72</c:v>
                </c:pt>
                <c:pt idx="5" formatCode="0">
                  <c:v>225.57</c:v>
                </c:pt>
                <c:pt idx="7" formatCode="0">
                  <c:v>233.41</c:v>
                </c:pt>
              </c:numCache>
            </c:numRef>
          </c:val>
        </c:ser>
        <c:ser>
          <c:idx val="1"/>
          <c:order val="1"/>
          <c:tx>
            <c:strRef>
              <c:f>Blad3!$D$48</c:f>
              <c:strCache>
                <c:ptCount val="1"/>
                <c:pt idx="0">
                  <c:v>France</c:v>
                </c:pt>
              </c:strCache>
            </c:strRef>
          </c:tx>
          <c:cat>
            <c:numRef>
              <c:f>Blad3!$B$49:$B$59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Blad3!$D$49:$D$59</c:f>
              <c:numCache>
                <c:formatCode>General</c:formatCode>
                <c:ptCount val="11"/>
                <c:pt idx="4">
                  <c:v>219</c:v>
                </c:pt>
                <c:pt idx="6" formatCode="0">
                  <c:v>229.45000000000007</c:v>
                </c:pt>
                <c:pt idx="8" formatCode="0">
                  <c:v>242.03</c:v>
                </c:pt>
                <c:pt idx="10" formatCode="0">
                  <c:v>253.05</c:v>
                </c:pt>
              </c:numCache>
            </c:numRef>
          </c:val>
        </c:ser>
        <c:ser>
          <c:idx val="2"/>
          <c:order val="2"/>
          <c:tx>
            <c:strRef>
              <c:f>Blad3!$E$48</c:f>
              <c:strCache>
                <c:ptCount val="1"/>
                <c:pt idx="0">
                  <c:v>Madeira</c:v>
                </c:pt>
              </c:strCache>
            </c:strRef>
          </c:tx>
          <c:cat>
            <c:numRef>
              <c:f>Blad3!$B$49:$B$59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Blad3!$E$49:$E$59</c:f>
              <c:numCache>
                <c:formatCode>General</c:formatCode>
                <c:ptCount val="11"/>
                <c:pt idx="0" formatCode="0">
                  <c:v>197.73</c:v>
                </c:pt>
                <c:pt idx="4" formatCode="0">
                  <c:v>221.72</c:v>
                </c:pt>
                <c:pt idx="9" formatCode="0">
                  <c:v>246.26</c:v>
                </c:pt>
              </c:numCache>
            </c:numRef>
          </c:val>
        </c:ser>
        <c:ser>
          <c:idx val="3"/>
          <c:order val="3"/>
          <c:tx>
            <c:strRef>
              <c:f>Blad3!$F$48</c:f>
              <c:strCache>
                <c:ptCount val="1"/>
                <c:pt idx="0">
                  <c:v>Morocco</c:v>
                </c:pt>
              </c:strCache>
            </c:strRef>
          </c:tx>
          <c:cat>
            <c:numRef>
              <c:f>Blad3!$B$49:$B$59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Blad3!$F$49:$F$59</c:f>
              <c:numCache>
                <c:formatCode>General</c:formatCode>
                <c:ptCount val="11"/>
                <c:pt idx="2" formatCode="0">
                  <c:v>214</c:v>
                </c:pt>
                <c:pt idx="5" formatCode="0">
                  <c:v>225</c:v>
                </c:pt>
                <c:pt idx="6" formatCode="0">
                  <c:v>229.1</c:v>
                </c:pt>
                <c:pt idx="7" formatCode="0">
                  <c:v>231</c:v>
                </c:pt>
              </c:numCache>
            </c:numRef>
          </c:val>
        </c:ser>
        <c:ser>
          <c:idx val="4"/>
          <c:order val="4"/>
          <c:tx>
            <c:strRef>
              <c:f>Blad3!$G$48</c:f>
              <c:strCache>
                <c:ptCount val="1"/>
                <c:pt idx="0">
                  <c:v>Portugal</c:v>
                </c:pt>
              </c:strCache>
            </c:strRef>
          </c:tx>
          <c:cat>
            <c:numRef>
              <c:f>Blad3!$B$49:$B$59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Blad3!$G$49:$G$59</c:f>
              <c:numCache>
                <c:formatCode>General</c:formatCode>
                <c:ptCount val="11"/>
                <c:pt idx="3" formatCode="0">
                  <c:v>218</c:v>
                </c:pt>
              </c:numCache>
            </c:numRef>
          </c:val>
        </c:ser>
        <c:ser>
          <c:idx val="5"/>
          <c:order val="5"/>
          <c:tx>
            <c:strRef>
              <c:f>Blad3!$H$48</c:f>
              <c:strCache>
                <c:ptCount val="1"/>
                <c:pt idx="0">
                  <c:v>South Africa</c:v>
                </c:pt>
              </c:strCache>
            </c:strRef>
          </c:tx>
          <c:cat>
            <c:numRef>
              <c:f>Blad3!$B$49:$B$59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Blad3!$H$49:$H$59</c:f>
              <c:numCache>
                <c:formatCode>General</c:formatCode>
                <c:ptCount val="11"/>
                <c:pt idx="7" formatCode="0">
                  <c:v>233.23</c:v>
                </c:pt>
                <c:pt idx="9" formatCode="0">
                  <c:v>243.76999999999998</c:v>
                </c:pt>
              </c:numCache>
            </c:numRef>
          </c:val>
        </c:ser>
        <c:ser>
          <c:idx val="6"/>
          <c:order val="6"/>
          <c:tx>
            <c:strRef>
              <c:f>Blad3!$I$48</c:f>
              <c:strCache>
                <c:ptCount val="1"/>
                <c:pt idx="0">
                  <c:v>Spain</c:v>
                </c:pt>
              </c:strCache>
            </c:strRef>
          </c:tx>
          <c:cat>
            <c:numRef>
              <c:f>Blad3!$B$49:$B$59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Blad3!$I$49:$I$59</c:f>
              <c:numCache>
                <c:formatCode>0</c:formatCode>
                <c:ptCount val="11"/>
                <c:pt idx="1">
                  <c:v>205.54</c:v>
                </c:pt>
                <c:pt idx="2">
                  <c:v>214</c:v>
                </c:pt>
                <c:pt idx="3">
                  <c:v>218</c:v>
                </c:pt>
                <c:pt idx="4">
                  <c:v>219</c:v>
                </c:pt>
                <c:pt idx="6">
                  <c:v>229.33</c:v>
                </c:pt>
              </c:numCache>
            </c:numRef>
          </c:val>
        </c:ser>
        <c:axId val="106873984"/>
        <c:axId val="106875520"/>
      </c:barChart>
      <c:catAx>
        <c:axId val="106873984"/>
        <c:scaling>
          <c:orientation val="minMax"/>
        </c:scaling>
        <c:axPos val="b"/>
        <c:numFmt formatCode="General" sourceLinked="1"/>
        <c:majorTickMark val="none"/>
        <c:tickLblPos val="nextTo"/>
        <c:crossAx val="106875520"/>
        <c:crosses val="autoZero"/>
        <c:auto val="1"/>
        <c:lblAlgn val="ctr"/>
        <c:lblOffset val="100"/>
      </c:catAx>
      <c:valAx>
        <c:axId val="10687552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nl-BE" sz="1800" dirty="0"/>
                  <a:t>Fragment</a:t>
                </a:r>
                <a:r>
                  <a:rPr lang="nl-BE" sz="1800" baseline="0" dirty="0"/>
                  <a:t> (</a:t>
                </a:r>
                <a:r>
                  <a:rPr lang="nl-BE" sz="1800" baseline="0" dirty="0" err="1"/>
                  <a:t>bp</a:t>
                </a:r>
                <a:r>
                  <a:rPr lang="nl-BE" sz="1800" baseline="0" dirty="0"/>
                  <a:t>)</a:t>
                </a:r>
                <a:endParaRPr lang="nl-BE" sz="1800" dirty="0"/>
              </a:p>
            </c:rich>
          </c:tx>
          <c:layout/>
        </c:title>
        <c:numFmt formatCode="0" sourceLinked="1"/>
        <c:majorTickMark val="none"/>
        <c:tickLblPos val="nextTo"/>
        <c:crossAx val="10687398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spPr>
    <a:solidFill>
      <a:srgbClr val="000000">
        <a:lumMod val="95000"/>
        <a:lumOff val="5000"/>
      </a:srgbClr>
    </a:solidFill>
  </c:sp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nl-NL" smtClean="0"/>
              <a:pPr/>
              <a:t>18-6-2013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nl-NL" smtClean="0"/>
              <a:pPr/>
              <a:t>18-6-2013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nl-NL" smtClean="0"/>
              <a:pPr/>
              <a:t>8</a:t>
            </a:fld>
            <a:endParaRPr lang="nl-N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nl-NL" smtClean="0"/>
              <a:pPr/>
              <a:t>18-6-2013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nl-NL" smtClean="0"/>
              <a:pPr/>
              <a:t>18-6-2013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nl-NL" smtClean="0"/>
              <a:pPr/>
              <a:t>18-6-2013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nl-NL" smtClean="0"/>
              <a:pPr/>
              <a:t>18-6-2013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13716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nl-NL" smtClean="0"/>
              <a:pPr/>
              <a:t>18-6-2013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13716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nl-NL" smtClean="0"/>
              <a:pPr/>
              <a:t>18-6-2013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nl-NL" smtClean="0"/>
              <a:pPr/>
              <a:t>18-6-2013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nl-NL" smtClean="0"/>
              <a:pPr/>
              <a:t>18-6-2013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nl-NL" smtClean="0"/>
              <a:pPr/>
              <a:t>18-6-2013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nl-NL" smtClean="0"/>
              <a:pPr/>
              <a:t>18-6-2013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nl-NL" smtClean="0"/>
              <a:pPr/>
              <a:t>18-6-2013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549796" y="2420888"/>
            <a:ext cx="1123324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l-NL" sz="3600" b="1" dirty="0" smtClean="0"/>
              <a:t>Ontwikkeling en validatie van microsatellieten voor de soort   </a:t>
            </a:r>
            <a:r>
              <a:rPr lang="nl-NL" sz="3600" b="1" i="1" dirty="0" smtClean="0"/>
              <a:t>Dictyota </a:t>
            </a:r>
            <a:r>
              <a:rPr lang="nl-NL" sz="3600" b="1" i="1" dirty="0" err="1" smtClean="0"/>
              <a:t>dichotoma</a:t>
            </a:r>
            <a:r>
              <a:rPr lang="nl-NL" sz="3600" b="1" i="1" dirty="0" smtClean="0"/>
              <a:t> </a:t>
            </a:r>
            <a:r>
              <a:rPr lang="nl-NL" sz="3600" b="1" dirty="0" smtClean="0"/>
              <a:t>(</a:t>
            </a:r>
            <a:r>
              <a:rPr lang="nl-NL" sz="3600" b="1" dirty="0" err="1" smtClean="0"/>
              <a:t>Dictyotales</a:t>
            </a:r>
            <a:r>
              <a:rPr lang="nl-NL" sz="3600" b="1" dirty="0" smtClean="0"/>
              <a:t>, </a:t>
            </a:r>
            <a:r>
              <a:rPr lang="nl-NL" sz="3600" b="1" dirty="0" err="1" smtClean="0"/>
              <a:t>Phaeophyceae</a:t>
            </a:r>
            <a:r>
              <a:rPr lang="nl-NL" sz="3600" b="1" dirty="0" smtClean="0"/>
              <a:t>)</a:t>
            </a:r>
          </a:p>
          <a:p>
            <a:pPr>
              <a:lnSpc>
                <a:spcPct val="90000"/>
              </a:lnSpc>
            </a:pPr>
            <a:endParaRPr lang="nl-BE" dirty="0"/>
          </a:p>
        </p:txBody>
      </p:sp>
      <p:sp>
        <p:nvSpPr>
          <p:cNvPr id="4" name="Tekstvak 3"/>
          <p:cNvSpPr txBox="1"/>
          <p:nvPr/>
        </p:nvSpPr>
        <p:spPr>
          <a:xfrm>
            <a:off x="909836" y="5157192"/>
            <a:ext cx="7056784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l-BE" sz="2800" dirty="0" err="1" smtClean="0"/>
              <a:t>Dewilde</a:t>
            </a:r>
            <a:r>
              <a:rPr lang="nl-BE" sz="2800" dirty="0" smtClean="0"/>
              <a:t> Frederik </a:t>
            </a:r>
          </a:p>
          <a:p>
            <a:pPr>
              <a:lnSpc>
                <a:spcPct val="90000"/>
              </a:lnSpc>
            </a:pPr>
            <a:r>
              <a:rPr lang="nl-BE" sz="2800" dirty="0" smtClean="0"/>
              <a:t>Universiteit Gent</a:t>
            </a:r>
          </a:p>
          <a:p>
            <a:pPr>
              <a:lnSpc>
                <a:spcPct val="90000"/>
              </a:lnSpc>
            </a:pPr>
            <a:r>
              <a:rPr lang="nl-BE" sz="2800" dirty="0" smtClean="0"/>
              <a:t>Onderzoeksgroep </a:t>
            </a:r>
            <a:r>
              <a:rPr lang="nl-BE" sz="2800" dirty="0" err="1" smtClean="0"/>
              <a:t>algologie</a:t>
            </a:r>
            <a:endParaRPr lang="nl-BE" sz="2800" dirty="0"/>
          </a:p>
        </p:txBody>
      </p:sp>
      <p:pic>
        <p:nvPicPr>
          <p:cNvPr id="5" name="Afbeelding 17"/>
          <p:cNvPicPr>
            <a:picLocks noChangeAspect="1" noChangeArrowheads="1"/>
          </p:cNvPicPr>
          <p:nvPr/>
        </p:nvPicPr>
        <p:blipFill>
          <a:blip r:embed="rId2" cstate="print"/>
          <a:srcRect l="21831" t="35490" r="57553" b="43137"/>
          <a:stretch>
            <a:fillRect/>
          </a:stretch>
        </p:blipFill>
        <p:spPr bwMode="auto">
          <a:xfrm>
            <a:off x="6598469" y="5229200"/>
            <a:ext cx="2664296" cy="1200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http://www.kortrijk-zo.be/howest_2.jpg"/>
          <p:cNvPicPr>
            <a:picLocks noChangeAspect="1" noChangeArrowheads="1"/>
          </p:cNvPicPr>
          <p:nvPr/>
        </p:nvPicPr>
        <p:blipFill>
          <a:blip r:embed="rId3" cstate="print"/>
          <a:srcRect l="12813" t="23679" r="14854" b="23061"/>
          <a:stretch>
            <a:fillRect/>
          </a:stretch>
        </p:blipFill>
        <p:spPr bwMode="auto">
          <a:xfrm>
            <a:off x="9406780" y="5229200"/>
            <a:ext cx="2304256" cy="12241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743744"/>
          </a:xfrm>
        </p:spPr>
        <p:txBody>
          <a:bodyPr/>
          <a:lstStyle/>
          <a:p>
            <a:pPr algn="ctr"/>
            <a:r>
              <a:rPr lang="nl-NL" b="1" dirty="0" smtClean="0"/>
              <a:t>Resultaten &amp; discussie</a:t>
            </a:r>
            <a:endParaRPr lang="nl-NL" b="1" dirty="0"/>
          </a:p>
        </p:txBody>
      </p:sp>
      <p:graphicFrame>
        <p:nvGraphicFramePr>
          <p:cNvPr id="6" name="Grafiek 5"/>
          <p:cNvGraphicFramePr/>
          <p:nvPr/>
        </p:nvGraphicFramePr>
        <p:xfrm>
          <a:off x="2782044" y="1268760"/>
          <a:ext cx="6624736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kstvak 9"/>
          <p:cNvSpPr txBox="1"/>
          <p:nvPr/>
        </p:nvSpPr>
        <p:spPr>
          <a:xfrm>
            <a:off x="10270876" y="5085184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l-BE" sz="2000" dirty="0" err="1" smtClean="0"/>
              <a:t>Heterozygoot</a:t>
            </a:r>
            <a:endParaRPr lang="nl-BE" sz="2000" dirty="0" smtClean="0"/>
          </a:p>
          <a:p>
            <a:pPr>
              <a:lnSpc>
                <a:spcPct val="90000"/>
              </a:lnSpc>
            </a:pPr>
            <a:endParaRPr lang="nl-BE" sz="2000" dirty="0" smtClean="0"/>
          </a:p>
          <a:p>
            <a:pPr>
              <a:lnSpc>
                <a:spcPct val="90000"/>
              </a:lnSpc>
            </a:pPr>
            <a:r>
              <a:rPr lang="nl-BE" sz="2000" dirty="0" err="1" smtClean="0"/>
              <a:t>Homozygoot</a:t>
            </a:r>
            <a:endParaRPr lang="nl-BE" sz="2000" dirty="0"/>
          </a:p>
        </p:txBody>
      </p:sp>
      <p:sp>
        <p:nvSpPr>
          <p:cNvPr id="11" name="PIJL-RECHTS 10"/>
          <p:cNvSpPr/>
          <p:nvPr/>
        </p:nvSpPr>
        <p:spPr>
          <a:xfrm>
            <a:off x="9838828" y="5183481"/>
            <a:ext cx="360040" cy="189735"/>
          </a:xfrm>
          <a:prstGeom prst="rightArrow">
            <a:avLst/>
          </a:prstGeom>
          <a:solidFill>
            <a:srgbClr val="44B9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PIJL-RECHTS 11"/>
          <p:cNvSpPr/>
          <p:nvPr/>
        </p:nvSpPr>
        <p:spPr>
          <a:xfrm>
            <a:off x="9838828" y="5733256"/>
            <a:ext cx="360040" cy="189735"/>
          </a:xfrm>
          <a:prstGeom prst="right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743744"/>
          </a:xfrm>
        </p:spPr>
        <p:txBody>
          <a:bodyPr/>
          <a:lstStyle/>
          <a:p>
            <a:pPr algn="ctr"/>
            <a:r>
              <a:rPr lang="nl-NL" dirty="0" smtClean="0"/>
              <a:t>Resultaten &amp; discussie</a:t>
            </a:r>
            <a:endParaRPr lang="nl-NL" dirty="0"/>
          </a:p>
        </p:txBody>
      </p:sp>
      <p:graphicFrame>
        <p:nvGraphicFramePr>
          <p:cNvPr id="5" name="Grafiek 4"/>
          <p:cNvGraphicFramePr/>
          <p:nvPr/>
        </p:nvGraphicFramePr>
        <p:xfrm>
          <a:off x="2854052" y="1484784"/>
          <a:ext cx="7056784" cy="5155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afiek 5"/>
          <p:cNvGraphicFramePr/>
          <p:nvPr/>
        </p:nvGraphicFramePr>
        <p:xfrm>
          <a:off x="6238428" y="1484784"/>
          <a:ext cx="5733651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Grafiek 8"/>
          <p:cNvGraphicFramePr/>
          <p:nvPr/>
        </p:nvGraphicFramePr>
        <p:xfrm>
          <a:off x="261764" y="1484784"/>
          <a:ext cx="5688632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  <p:bldGraphic spid="9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</p:spPr>
        <p:txBody>
          <a:bodyPr/>
          <a:lstStyle/>
          <a:p>
            <a:r>
              <a:rPr lang="nl-NL" b="1" dirty="0" smtClean="0"/>
              <a:t>Besluit</a:t>
            </a:r>
            <a:endParaRPr lang="nl-NL" b="1" dirty="0"/>
          </a:p>
        </p:txBody>
      </p:sp>
      <p:sp>
        <p:nvSpPr>
          <p:cNvPr id="6" name="Tekstvak 5"/>
          <p:cNvSpPr txBox="1"/>
          <p:nvPr/>
        </p:nvSpPr>
        <p:spPr>
          <a:xfrm>
            <a:off x="1629916" y="1916832"/>
            <a:ext cx="8568952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nl-BE" sz="2400" b="1" dirty="0" smtClean="0"/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nl-BE" sz="2400" b="1" dirty="0" smtClean="0"/>
              <a:t> Optimalisatie van elke </a:t>
            </a:r>
            <a:r>
              <a:rPr lang="nl-BE" sz="2400" b="1" dirty="0" err="1" smtClean="0"/>
              <a:t>microsatellietmerker</a:t>
            </a:r>
            <a:r>
              <a:rPr lang="nl-BE" sz="2400" b="1" dirty="0" smtClean="0"/>
              <a:t> is verschillend.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nl-BE" sz="2400" b="1" dirty="0" smtClean="0"/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nl-BE" sz="2400" b="1" dirty="0" smtClean="0"/>
          </a:p>
          <a:p>
            <a:pPr marL="173038" indent="-173038">
              <a:lnSpc>
                <a:spcPct val="90000"/>
              </a:lnSpc>
              <a:buFont typeface="Arial" pitchFamily="34" charset="0"/>
              <a:buChar char="•"/>
            </a:pPr>
            <a:r>
              <a:rPr lang="nl-BE" sz="2400" b="1" dirty="0" smtClean="0"/>
              <a:t>Vier </a:t>
            </a:r>
            <a:r>
              <a:rPr lang="nl-BE" sz="2400" b="1" dirty="0" err="1" smtClean="0"/>
              <a:t>microsatellietmerkers</a:t>
            </a:r>
            <a:r>
              <a:rPr lang="nl-BE" sz="2400" b="1" dirty="0" smtClean="0"/>
              <a:t> bijna geoptimaliseerd en gevalideerd.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nl-BE" sz="2400" b="1" dirty="0" smtClean="0"/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nl-BE" sz="2400" b="1" dirty="0" smtClean="0"/>
          </a:p>
          <a:p>
            <a:pPr marL="177800" indent="-177800">
              <a:lnSpc>
                <a:spcPct val="90000"/>
              </a:lnSpc>
              <a:buFont typeface="Arial" pitchFamily="34" charset="0"/>
              <a:buChar char="•"/>
            </a:pPr>
            <a:r>
              <a:rPr lang="nl-BE" sz="2400" b="1" dirty="0" smtClean="0"/>
              <a:t>In de toekomst moeten er minimum acht </a:t>
            </a:r>
            <a:r>
              <a:rPr lang="nl-BE" sz="2400" b="1" dirty="0" err="1" smtClean="0"/>
              <a:t>microsatellietmerkers</a:t>
            </a:r>
            <a:r>
              <a:rPr lang="nl-BE" sz="2400" b="1" dirty="0" smtClean="0"/>
              <a:t> geoptimaliseerd worden, dit is nodig om uitspraken te kunnen doen omtrent de </a:t>
            </a:r>
            <a:r>
              <a:rPr lang="nl-BE" sz="2400" b="1" dirty="0" err="1" smtClean="0"/>
              <a:t>fylogeografie</a:t>
            </a:r>
            <a:r>
              <a:rPr lang="nl-BE" sz="2400" b="1" dirty="0" smtClean="0"/>
              <a:t> van het species </a:t>
            </a:r>
            <a:r>
              <a:rPr lang="nl-BE" sz="2400" b="1" i="1" dirty="0" smtClean="0"/>
              <a:t>Dictyota </a:t>
            </a:r>
            <a:r>
              <a:rPr lang="nl-BE" sz="2400" b="1" i="1" dirty="0" err="1" smtClean="0"/>
              <a:t>dichotoma</a:t>
            </a:r>
            <a:r>
              <a:rPr lang="nl-BE" sz="2400" b="1" dirty="0" smtClean="0"/>
              <a:t>.</a:t>
            </a:r>
            <a:endParaRPr lang="nl-BE" sz="24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269876" y="2420888"/>
            <a:ext cx="1051316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l-NL" sz="3600" dirty="0" smtClean="0"/>
              <a:t>Ontwikkeling en validatie van microsatellieten voor de soort   </a:t>
            </a:r>
            <a:r>
              <a:rPr lang="nl-NL" sz="3600" i="1" dirty="0" smtClean="0"/>
              <a:t>Dictyota </a:t>
            </a:r>
            <a:r>
              <a:rPr lang="nl-NL" sz="3600" i="1" dirty="0" err="1" smtClean="0"/>
              <a:t>dichotoma</a:t>
            </a:r>
            <a:r>
              <a:rPr lang="nl-NL" sz="3600" i="1" dirty="0" smtClean="0"/>
              <a:t> </a:t>
            </a:r>
            <a:r>
              <a:rPr lang="nl-NL" sz="3600" dirty="0" smtClean="0"/>
              <a:t>(</a:t>
            </a:r>
            <a:r>
              <a:rPr lang="nl-NL" sz="3600" dirty="0" err="1" smtClean="0"/>
              <a:t>Dictyotales</a:t>
            </a:r>
            <a:r>
              <a:rPr lang="nl-NL" sz="3600" dirty="0" smtClean="0"/>
              <a:t>, </a:t>
            </a:r>
            <a:r>
              <a:rPr lang="nl-NL" sz="3600" dirty="0" err="1" smtClean="0"/>
              <a:t>Phaeophyceae</a:t>
            </a:r>
            <a:r>
              <a:rPr lang="nl-NL" sz="3600" dirty="0" smtClean="0"/>
              <a:t>)</a:t>
            </a:r>
          </a:p>
          <a:p>
            <a:pPr>
              <a:lnSpc>
                <a:spcPct val="90000"/>
              </a:lnSpc>
            </a:pPr>
            <a:endParaRPr lang="nl-BE" dirty="0"/>
          </a:p>
        </p:txBody>
      </p:sp>
      <p:sp>
        <p:nvSpPr>
          <p:cNvPr id="4" name="Tekstvak 3"/>
          <p:cNvSpPr txBox="1"/>
          <p:nvPr/>
        </p:nvSpPr>
        <p:spPr>
          <a:xfrm>
            <a:off x="909836" y="5157192"/>
            <a:ext cx="7056784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l-BE" sz="2800" dirty="0" err="1" smtClean="0"/>
              <a:t>Dewilde</a:t>
            </a:r>
            <a:r>
              <a:rPr lang="nl-BE" sz="2800" dirty="0" smtClean="0"/>
              <a:t> Frederik </a:t>
            </a:r>
          </a:p>
          <a:p>
            <a:pPr>
              <a:lnSpc>
                <a:spcPct val="90000"/>
              </a:lnSpc>
            </a:pPr>
            <a:r>
              <a:rPr lang="nl-BE" sz="2800" dirty="0" smtClean="0"/>
              <a:t>Universiteit Gent</a:t>
            </a:r>
          </a:p>
          <a:p>
            <a:pPr>
              <a:lnSpc>
                <a:spcPct val="90000"/>
              </a:lnSpc>
            </a:pPr>
            <a:r>
              <a:rPr lang="nl-BE" sz="2800" dirty="0" smtClean="0"/>
              <a:t>Onderzoeksgroep </a:t>
            </a:r>
            <a:r>
              <a:rPr lang="nl-BE" sz="2800" dirty="0" err="1" smtClean="0"/>
              <a:t>algologie</a:t>
            </a:r>
            <a:endParaRPr lang="nl-BE" sz="2800" dirty="0"/>
          </a:p>
        </p:txBody>
      </p:sp>
      <p:pic>
        <p:nvPicPr>
          <p:cNvPr id="5" name="Afbeelding 17"/>
          <p:cNvPicPr>
            <a:picLocks noChangeAspect="1" noChangeArrowheads="1"/>
          </p:cNvPicPr>
          <p:nvPr/>
        </p:nvPicPr>
        <p:blipFill>
          <a:blip r:embed="rId2" cstate="print"/>
          <a:srcRect l="21831" t="35490" r="57553" b="43137"/>
          <a:stretch>
            <a:fillRect/>
          </a:stretch>
        </p:blipFill>
        <p:spPr bwMode="auto">
          <a:xfrm>
            <a:off x="6598469" y="5229200"/>
            <a:ext cx="2664296" cy="1200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http://www.kortrijk-zo.be/howest_2.jpg"/>
          <p:cNvPicPr>
            <a:picLocks noChangeAspect="1" noChangeArrowheads="1"/>
          </p:cNvPicPr>
          <p:nvPr/>
        </p:nvPicPr>
        <p:blipFill>
          <a:blip r:embed="rId3" cstate="print"/>
          <a:srcRect l="12813" t="23679" r="14854" b="23061"/>
          <a:stretch>
            <a:fillRect/>
          </a:stretch>
        </p:blipFill>
        <p:spPr bwMode="auto">
          <a:xfrm>
            <a:off x="9406780" y="5229200"/>
            <a:ext cx="2304256" cy="12241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1557908" y="260648"/>
            <a:ext cx="9144001" cy="843880"/>
          </a:xfrm>
        </p:spPr>
        <p:txBody>
          <a:bodyPr/>
          <a:lstStyle/>
          <a:p>
            <a:r>
              <a:rPr lang="nl-NL" dirty="0" smtClean="0"/>
              <a:t>Overzicht</a:t>
            </a:r>
            <a:endParaRPr lang="nl-NL" dirty="0"/>
          </a:p>
        </p:txBody>
      </p:sp>
      <p:sp>
        <p:nvSpPr>
          <p:cNvPr id="14" name="Tijdelijke aanduiding voor inhoud 13"/>
          <p:cNvSpPr>
            <a:spLocks noGrp="1"/>
          </p:cNvSpPr>
          <p:nvPr>
            <p:ph idx="1"/>
          </p:nvPr>
        </p:nvSpPr>
        <p:spPr>
          <a:xfrm>
            <a:off x="1485900" y="1412776"/>
            <a:ext cx="9289032" cy="4968552"/>
          </a:xfrm>
        </p:spPr>
        <p:txBody>
          <a:bodyPr>
            <a:noAutofit/>
          </a:bodyPr>
          <a:lstStyle/>
          <a:p>
            <a:r>
              <a:rPr lang="nl-NL" sz="2800" b="1" dirty="0" smtClean="0"/>
              <a:t>Situering</a:t>
            </a:r>
          </a:p>
          <a:p>
            <a:pPr lvl="1"/>
            <a:r>
              <a:rPr lang="nl-NL" sz="2800" b="1" dirty="0" smtClean="0"/>
              <a:t>Bruinwieren</a:t>
            </a:r>
          </a:p>
          <a:p>
            <a:pPr lvl="1"/>
            <a:r>
              <a:rPr lang="nl-NL" sz="2800" b="1" dirty="0" smtClean="0"/>
              <a:t>Microsatellieten</a:t>
            </a:r>
          </a:p>
          <a:p>
            <a:pPr lvl="1"/>
            <a:r>
              <a:rPr lang="nl-NL" sz="2800" b="1" dirty="0" smtClean="0"/>
              <a:t>Detectie</a:t>
            </a:r>
          </a:p>
          <a:p>
            <a:r>
              <a:rPr lang="nl-NL" sz="2800" b="1" dirty="0" smtClean="0"/>
              <a:t>Probleemstelling  </a:t>
            </a:r>
          </a:p>
          <a:p>
            <a:r>
              <a:rPr lang="nl-NL" sz="2800" b="1" dirty="0" smtClean="0"/>
              <a:t>Doel</a:t>
            </a:r>
          </a:p>
          <a:p>
            <a:r>
              <a:rPr lang="nl-NL" sz="2800" b="1" dirty="0" smtClean="0"/>
              <a:t>Praktische werk</a:t>
            </a:r>
          </a:p>
          <a:p>
            <a:r>
              <a:rPr lang="nl-NL" sz="2800" b="1" dirty="0" smtClean="0"/>
              <a:t>Resultaat</a:t>
            </a:r>
            <a:r>
              <a:rPr lang="nl-NL" sz="2800" b="1" dirty="0"/>
              <a:t> </a:t>
            </a:r>
            <a:r>
              <a:rPr lang="nl-NL" sz="2800" b="1" dirty="0" smtClean="0"/>
              <a:t>&amp; discussie</a:t>
            </a:r>
          </a:p>
          <a:p>
            <a:r>
              <a:rPr lang="nl-NL" sz="2800" b="1" dirty="0" smtClean="0"/>
              <a:t>Besluit</a:t>
            </a:r>
          </a:p>
        </p:txBody>
      </p:sp>
    </p:spTree>
    <p:extLst>
      <p:ext uri="{BB962C8B-B14F-4D97-AF65-F5344CB8AC3E}">
        <p14:creationId xmlns=""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1557908" y="476672"/>
            <a:ext cx="9144001" cy="843880"/>
          </a:xfrm>
        </p:spPr>
        <p:txBody>
          <a:bodyPr/>
          <a:lstStyle/>
          <a:p>
            <a:r>
              <a:rPr lang="nl-NL" b="1" dirty="0" smtClean="0"/>
              <a:t> Bruinwieren</a:t>
            </a:r>
            <a:endParaRPr lang="nl-NL" b="1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800" b="1" dirty="0" smtClean="0"/>
              <a:t>Bruinwier </a:t>
            </a:r>
            <a:r>
              <a:rPr lang="nl-BE" sz="2800" b="1" i="1" dirty="0" smtClean="0"/>
              <a:t>Dictyota </a:t>
            </a:r>
            <a:r>
              <a:rPr lang="nl-BE" sz="2800" b="1" i="1" dirty="0" err="1" smtClean="0"/>
              <a:t>dichotoma</a:t>
            </a:r>
            <a:endParaRPr lang="nl-BE" sz="2800" b="1" i="1" dirty="0" smtClean="0"/>
          </a:p>
          <a:p>
            <a:endParaRPr lang="nl-BE" sz="2800" b="1" dirty="0" smtClean="0"/>
          </a:p>
          <a:p>
            <a:r>
              <a:rPr lang="nl-BE" sz="2800" b="1" dirty="0" smtClean="0"/>
              <a:t>Voorkomen</a:t>
            </a:r>
          </a:p>
          <a:p>
            <a:endParaRPr lang="nl-BE" sz="2800" b="1" dirty="0" smtClean="0"/>
          </a:p>
          <a:p>
            <a:r>
              <a:rPr lang="nl-BE" sz="2800" b="1" dirty="0" smtClean="0"/>
              <a:t>Verwantschap</a:t>
            </a:r>
          </a:p>
          <a:p>
            <a:endParaRPr lang="nl-BE" dirty="0"/>
          </a:p>
        </p:txBody>
      </p:sp>
      <p:pic>
        <p:nvPicPr>
          <p:cNvPr id="5" name="Afbeelding 4" descr="http://www.cibsub.com/rcs_gene/Dictyota_dichotoma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2564" y="1556792"/>
            <a:ext cx="309634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beelding 5"/>
          <p:cNvPicPr/>
          <p:nvPr/>
        </p:nvPicPr>
        <p:blipFill>
          <a:blip r:embed="rId3" cstate="print"/>
          <a:srcRect l="25323" t="31828" r="23815" b="10610"/>
          <a:stretch>
            <a:fillRect/>
          </a:stretch>
        </p:blipFill>
        <p:spPr bwMode="auto">
          <a:xfrm>
            <a:off x="6598468" y="2492896"/>
            <a:ext cx="525658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Afbeelding 6"/>
          <p:cNvPicPr/>
          <p:nvPr/>
        </p:nvPicPr>
        <p:blipFill>
          <a:blip r:embed="rId4" cstate="print"/>
          <a:srcRect l="27223" t="19415" r="50187" b="50266"/>
          <a:stretch>
            <a:fillRect/>
          </a:stretch>
        </p:blipFill>
        <p:spPr bwMode="auto">
          <a:xfrm>
            <a:off x="6526460" y="2492896"/>
            <a:ext cx="525658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062068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412" y="620688"/>
            <a:ext cx="9144002" cy="843880"/>
          </a:xfrm>
        </p:spPr>
        <p:txBody>
          <a:bodyPr/>
          <a:lstStyle/>
          <a:p>
            <a:r>
              <a:rPr lang="nl-NL" b="1" dirty="0" smtClean="0"/>
              <a:t>Microsatellieten</a:t>
            </a:r>
            <a:r>
              <a:rPr lang="nl-NL" dirty="0" smtClean="0"/>
              <a:t>	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1"/>
          </p:nvPr>
        </p:nvSpPr>
        <p:spPr>
          <a:xfrm>
            <a:off x="1504781" y="1412776"/>
            <a:ext cx="4419599" cy="5184575"/>
          </a:xfrm>
        </p:spPr>
        <p:txBody>
          <a:bodyPr>
            <a:normAutofit lnSpcReduction="10000"/>
          </a:bodyPr>
          <a:lstStyle/>
          <a:p>
            <a:endParaRPr lang="nl-BE" sz="2800" dirty="0" smtClean="0"/>
          </a:p>
          <a:p>
            <a:r>
              <a:rPr lang="nl-BE" sz="2800" b="1" dirty="0" smtClean="0"/>
              <a:t>Genetische merker</a:t>
            </a:r>
          </a:p>
          <a:p>
            <a:endParaRPr lang="nl-BE" sz="2800" b="1" dirty="0" smtClean="0"/>
          </a:p>
          <a:p>
            <a:r>
              <a:rPr lang="nl-BE" sz="2800" b="1" dirty="0" smtClean="0"/>
              <a:t>Voordelen</a:t>
            </a:r>
          </a:p>
          <a:p>
            <a:pPr lvl="1"/>
            <a:r>
              <a:rPr lang="nl-BE" b="1" dirty="0" smtClean="0"/>
              <a:t>Zeer variabel</a:t>
            </a:r>
          </a:p>
          <a:p>
            <a:pPr lvl="1"/>
            <a:endParaRPr lang="nl-BE" b="1" dirty="0" smtClean="0"/>
          </a:p>
          <a:p>
            <a:r>
              <a:rPr lang="nl-BE" sz="2800" b="1" dirty="0" smtClean="0"/>
              <a:t>Nadelen</a:t>
            </a:r>
          </a:p>
          <a:p>
            <a:pPr lvl="1"/>
            <a:r>
              <a:rPr lang="nl-BE" b="1" dirty="0" smtClean="0"/>
              <a:t>Veel aspecifieke producten</a:t>
            </a:r>
          </a:p>
          <a:p>
            <a:pPr lvl="1"/>
            <a:r>
              <a:rPr lang="nl-BE" b="1" dirty="0" err="1" smtClean="0"/>
              <a:t>Null</a:t>
            </a:r>
            <a:r>
              <a:rPr lang="nl-BE" b="1" dirty="0" smtClean="0"/>
              <a:t> </a:t>
            </a:r>
            <a:r>
              <a:rPr lang="nl-BE" b="1" dirty="0" err="1" smtClean="0"/>
              <a:t>allele</a:t>
            </a:r>
            <a:endParaRPr lang="nl-BE" b="1" dirty="0" smtClean="0"/>
          </a:p>
          <a:p>
            <a:pPr lvl="1"/>
            <a:r>
              <a:rPr lang="nl-BE" b="1" dirty="0" err="1" smtClean="0"/>
              <a:t>Allelic</a:t>
            </a:r>
            <a:r>
              <a:rPr lang="nl-BE" b="1" dirty="0" smtClean="0"/>
              <a:t> </a:t>
            </a:r>
            <a:r>
              <a:rPr lang="nl-BE" b="1" dirty="0" err="1" smtClean="0"/>
              <a:t>dropout</a:t>
            </a:r>
            <a:endParaRPr lang="nl-BE" b="1" dirty="0" smtClean="0"/>
          </a:p>
          <a:p>
            <a:pPr lvl="1"/>
            <a:r>
              <a:rPr lang="nl-BE" b="1" dirty="0" err="1" smtClean="0"/>
              <a:t>Homoplasie</a:t>
            </a:r>
            <a:endParaRPr lang="nl-BE" b="1" dirty="0"/>
          </a:p>
        </p:txBody>
      </p:sp>
      <p:pic>
        <p:nvPicPr>
          <p:cNvPr id="4" name="Afbeelding 3" descr="http://www.orchid.or.jp/orchid/people/tanaka/NEWS/photo/seq.jpg"/>
          <p:cNvPicPr/>
          <p:nvPr/>
        </p:nvPicPr>
        <p:blipFill>
          <a:blip r:embed="rId2" cstate="print"/>
          <a:srcRect l="5608" t="3333" r="6094" b="51703"/>
          <a:stretch>
            <a:fillRect/>
          </a:stretch>
        </p:blipFill>
        <p:spPr bwMode="auto">
          <a:xfrm>
            <a:off x="6958508" y="3068960"/>
            <a:ext cx="417646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Rechte verbindingslijn 6"/>
          <p:cNvCxnSpPr/>
          <p:nvPr/>
        </p:nvCxnSpPr>
        <p:spPr>
          <a:xfrm>
            <a:off x="8110636" y="3356992"/>
            <a:ext cx="288032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>
            <a:off x="6958508" y="3645024"/>
            <a:ext cx="72008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2069882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1485900" y="404664"/>
            <a:ext cx="9144001" cy="771872"/>
          </a:xfrm>
        </p:spPr>
        <p:txBody>
          <a:bodyPr/>
          <a:lstStyle/>
          <a:p>
            <a:r>
              <a:rPr lang="nl-NL" b="1" dirty="0" smtClean="0"/>
              <a:t>Detectie van microsatellieten</a:t>
            </a:r>
            <a:endParaRPr lang="nl-NL" b="1" dirty="0"/>
          </a:p>
        </p:txBody>
      </p:sp>
      <p:pic>
        <p:nvPicPr>
          <p:cNvPr id="5" name="Afbeelding 4" descr="http://www.aati-us.com/instruments/advanCE/gfx/FS12Diagram_v2C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6000" y="2060849"/>
            <a:ext cx="741682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beelding 5"/>
          <p:cNvPicPr/>
          <p:nvPr/>
        </p:nvPicPr>
        <p:blipFill>
          <a:blip r:embed="rId3" cstate="print"/>
          <a:srcRect l="27685" t="31941" r="36709" b="25553"/>
          <a:stretch>
            <a:fillRect/>
          </a:stretch>
        </p:blipFill>
        <p:spPr bwMode="auto">
          <a:xfrm>
            <a:off x="2386000" y="2060848"/>
            <a:ext cx="741682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622380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412" y="476672"/>
            <a:ext cx="9144002" cy="843880"/>
          </a:xfrm>
        </p:spPr>
        <p:txBody>
          <a:bodyPr/>
          <a:lstStyle/>
          <a:p>
            <a:r>
              <a:rPr lang="nl-NL" b="1" dirty="0" smtClean="0"/>
              <a:t>Probleemstelling</a:t>
            </a:r>
            <a:endParaRPr lang="nl-NL" b="1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522410" y="1988840"/>
            <a:ext cx="8604449" cy="4030961"/>
          </a:xfrm>
        </p:spPr>
        <p:txBody>
          <a:bodyPr/>
          <a:lstStyle/>
          <a:p>
            <a:r>
              <a:rPr lang="nl-NL" b="1" dirty="0" err="1" smtClean="0"/>
              <a:t>Fylogeografie</a:t>
            </a:r>
            <a:r>
              <a:rPr lang="nl-NL" b="1" dirty="0" smtClean="0"/>
              <a:t> van het species </a:t>
            </a:r>
            <a:r>
              <a:rPr lang="nl-NL" b="1" i="1" dirty="0" smtClean="0"/>
              <a:t>Dictyota </a:t>
            </a:r>
            <a:r>
              <a:rPr lang="nl-NL" b="1" i="1" dirty="0" err="1" smtClean="0"/>
              <a:t>dichotoma</a:t>
            </a:r>
            <a:r>
              <a:rPr lang="nl-NL" b="1" dirty="0" smtClean="0"/>
              <a:t>.</a:t>
            </a:r>
          </a:p>
          <a:p>
            <a:endParaRPr lang="nl-NL" b="1" dirty="0" smtClean="0"/>
          </a:p>
          <a:p>
            <a:r>
              <a:rPr lang="nl-NL" b="1" dirty="0" err="1" smtClean="0"/>
              <a:t>Mitochondriale</a:t>
            </a:r>
            <a:r>
              <a:rPr lang="nl-NL" b="1" dirty="0" smtClean="0"/>
              <a:t> merkers</a:t>
            </a:r>
          </a:p>
          <a:p>
            <a:endParaRPr lang="nl-NL" b="1" dirty="0" smtClean="0"/>
          </a:p>
          <a:p>
            <a:r>
              <a:rPr lang="nl-NL" b="1" dirty="0" err="1" smtClean="0"/>
              <a:t>Microsatellietmerkers</a:t>
            </a:r>
            <a:endParaRPr lang="nl-NL" b="1" dirty="0" smtClean="0"/>
          </a:p>
        </p:txBody>
      </p:sp>
      <p:pic>
        <p:nvPicPr>
          <p:cNvPr id="7" name="Afbeelding 6"/>
          <p:cNvPicPr/>
          <p:nvPr/>
        </p:nvPicPr>
        <p:blipFill>
          <a:blip r:embed="rId2" cstate="print"/>
          <a:srcRect l="21338" t="31569" r="48365" b="13792"/>
          <a:stretch>
            <a:fillRect/>
          </a:stretch>
        </p:blipFill>
        <p:spPr bwMode="auto">
          <a:xfrm>
            <a:off x="6886500" y="2852936"/>
            <a:ext cx="4370939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814250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5900" y="188640"/>
            <a:ext cx="9144001" cy="1371600"/>
          </a:xfrm>
        </p:spPr>
        <p:txBody>
          <a:bodyPr/>
          <a:lstStyle/>
          <a:p>
            <a:r>
              <a:rPr lang="nl-NL" b="1" dirty="0" smtClean="0"/>
              <a:t>Doel</a:t>
            </a:r>
            <a:endParaRPr lang="nl-NL" b="1" dirty="0"/>
          </a:p>
        </p:txBody>
      </p:sp>
      <p:sp>
        <p:nvSpPr>
          <p:cNvPr id="5" name="Tijdelijke aanduiding voor inhoud 3"/>
          <p:cNvSpPr txBox="1">
            <a:spLocks/>
          </p:cNvSpPr>
          <p:nvPr/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/>
          <a:lstStyle/>
          <a:p>
            <a:pPr marL="223838" marR="0" lvl="0" indent="-223838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tabLst/>
              <a:defRPr/>
            </a:pPr>
            <a:endParaRPr kumimoji="0" lang="nl-BE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3838" marR="0" lvl="0" indent="-223838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lang="nl-BE" sz="2800" b="1" dirty="0" smtClean="0"/>
              <a:t>Optimalisatie van  PCR programma per microsatelliet</a:t>
            </a:r>
          </a:p>
          <a:p>
            <a:pPr marL="223838" marR="0" lvl="0" indent="-223838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tabLst/>
              <a:defRPr/>
            </a:pPr>
            <a:endParaRPr kumimoji="0" lang="nl-BE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3838" marR="0" lvl="0" indent="-223838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lang="nl-BE" sz="2800" b="1" dirty="0" smtClean="0"/>
              <a:t>Validatie met het programma </a:t>
            </a:r>
            <a:r>
              <a:rPr lang="nl-BE" sz="2800" b="1" dirty="0" err="1" smtClean="0"/>
              <a:t>Genemapper</a:t>
            </a:r>
            <a:endParaRPr kumimoji="0" lang="nl-BE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3838" marR="0" lvl="0" indent="-223838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tabLst/>
              <a:defRPr/>
            </a:pPr>
            <a:endParaRPr kumimoji="0" lang="nl-BE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3838" marR="0" lvl="0" indent="-223838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tabLst/>
              <a:defRPr/>
            </a:pP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05066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77788" y="260648"/>
            <a:ext cx="11449272" cy="699864"/>
          </a:xfrm>
        </p:spPr>
        <p:txBody>
          <a:bodyPr>
            <a:normAutofit/>
          </a:bodyPr>
          <a:lstStyle/>
          <a:p>
            <a:pPr algn="ctr"/>
            <a:r>
              <a:rPr lang="nl-NL" b="1" dirty="0" smtClean="0"/>
              <a:t>Materiaal en methoden</a:t>
            </a:r>
            <a:endParaRPr lang="nl-NL" b="1" dirty="0"/>
          </a:p>
        </p:txBody>
      </p:sp>
      <p:pic>
        <p:nvPicPr>
          <p:cNvPr id="5" name="Picture 19"/>
          <p:cNvPicPr>
            <a:picLocks noChangeAspect="1" noChangeArrowheads="1"/>
          </p:cNvPicPr>
          <p:nvPr/>
        </p:nvPicPr>
        <p:blipFill>
          <a:blip r:embed="rId3" cstate="print"/>
          <a:srcRect l="32260" t="26727" r="31740" b="13983"/>
          <a:stretch>
            <a:fillRect/>
          </a:stretch>
        </p:blipFill>
        <p:spPr bwMode="auto">
          <a:xfrm>
            <a:off x="4150196" y="989166"/>
            <a:ext cx="4392488" cy="5531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781601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743744"/>
          </a:xfrm>
        </p:spPr>
        <p:txBody>
          <a:bodyPr/>
          <a:lstStyle/>
          <a:p>
            <a:pPr algn="ctr"/>
            <a:r>
              <a:rPr lang="nl-NL" b="1" dirty="0" smtClean="0"/>
              <a:t>Resultaten &amp; discussie</a:t>
            </a:r>
            <a:endParaRPr lang="nl-NL" b="1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/>
        </p:nvGraphicFramePr>
        <p:xfrm>
          <a:off x="2638028" y="1268760"/>
          <a:ext cx="7632848" cy="2520278"/>
        </p:xfrm>
        <a:graphic>
          <a:graphicData uri="http://schemas.openxmlformats.org/drawingml/2006/table">
            <a:tbl>
              <a:tblPr/>
              <a:tblGrid>
                <a:gridCol w="1697319"/>
                <a:gridCol w="1786339"/>
                <a:gridCol w="2222114"/>
                <a:gridCol w="1927076"/>
              </a:tblGrid>
              <a:tr h="84009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BE" sz="16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Primer</a:t>
                      </a:r>
                      <a:endParaRPr lang="nl-BE" sz="16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BE" sz="16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Verdunning</a:t>
                      </a:r>
                      <a:endParaRPr lang="nl-BE" sz="16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BE" sz="1600" b="1" dirty="0" err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Fluorescentlabel</a:t>
                      </a:r>
                      <a:r>
                        <a:rPr lang="nl-BE" sz="16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(%)</a:t>
                      </a:r>
                      <a:endParaRPr lang="nl-BE" sz="16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BE" sz="1600" b="1" dirty="0" err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Annealings-temperatuur</a:t>
                      </a:r>
                      <a:r>
                        <a:rPr lang="nl-BE" sz="16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(°C)</a:t>
                      </a:r>
                      <a:endParaRPr lang="nl-BE" sz="16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4200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BE" sz="1600" b="1" dirty="0">
                          <a:latin typeface="Arial"/>
                          <a:ea typeface="Times New Roman"/>
                          <a:cs typeface="Times New Roman"/>
                        </a:rPr>
                        <a:t>E3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BE" sz="1600" b="1" dirty="0">
                          <a:latin typeface="Arial"/>
                          <a:ea typeface="Times New Roman"/>
                          <a:cs typeface="Times New Roman"/>
                        </a:rPr>
                        <a:t>/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BE" sz="1600" b="1" dirty="0"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BE" sz="1600" b="1">
                          <a:latin typeface="Arial"/>
                          <a:ea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0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BE" sz="1600" b="1">
                          <a:latin typeface="Arial"/>
                          <a:ea typeface="Times New Roman"/>
                          <a:cs typeface="Times New Roman"/>
                        </a:rPr>
                        <a:t>EST4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BE" sz="1600" b="1">
                          <a:latin typeface="Arial"/>
                          <a:ea typeface="Times New Roman"/>
                          <a:cs typeface="Times New Roman"/>
                        </a:rPr>
                        <a:t>100x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BE" sz="1600" b="1" dirty="0">
                          <a:latin typeface="Arial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BE" sz="1600" b="1" dirty="0">
                          <a:latin typeface="Arial"/>
                          <a:ea typeface="Times New Roman"/>
                          <a:cs typeface="Times New Roman"/>
                        </a:rPr>
                        <a:t>55</a:t>
                      </a:r>
                      <a:r>
                        <a:rPr lang="nl-BE" sz="1600" b="1" dirty="0">
                          <a:latin typeface="Arial"/>
                          <a:ea typeface="Times New Roman"/>
                          <a:cs typeface="Times New Roman"/>
                          <a:sym typeface="Wingdings"/>
                        </a:rPr>
                        <a:t></a:t>
                      </a:r>
                      <a:r>
                        <a:rPr lang="nl-BE" sz="1600" b="1" dirty="0">
                          <a:latin typeface="Arial"/>
                          <a:ea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0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BE" sz="1600" b="1">
                          <a:latin typeface="Arial"/>
                          <a:ea typeface="Times New Roman"/>
                          <a:cs typeface="Times New Roman"/>
                        </a:rPr>
                        <a:t>EST10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BE" sz="1600" b="1">
                          <a:latin typeface="Arial"/>
                          <a:ea typeface="Times New Roman"/>
                          <a:cs typeface="Times New Roman"/>
                        </a:rPr>
                        <a:t>/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BE" sz="1600" b="1">
                          <a:latin typeface="Arial"/>
                          <a:ea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BE" sz="1600" b="1" dirty="0">
                          <a:latin typeface="Arial"/>
                          <a:ea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0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BE" sz="1600" b="1">
                          <a:latin typeface="Arial"/>
                          <a:ea typeface="Times New Roman"/>
                          <a:cs typeface="Times New Roman"/>
                        </a:rPr>
                        <a:t>EST11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BE" sz="1600" b="1">
                          <a:latin typeface="Arial"/>
                          <a:ea typeface="Times New Roman"/>
                          <a:cs typeface="Times New Roman"/>
                        </a:rPr>
                        <a:t>10x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BE" sz="1600" b="1" dirty="0">
                          <a:latin typeface="Arial"/>
                          <a:ea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BE" sz="1600" b="1" dirty="0">
                          <a:latin typeface="Arial"/>
                          <a:ea typeface="Times New Roman"/>
                          <a:cs typeface="Times New Roman"/>
                        </a:rPr>
                        <a:t>55</a:t>
                      </a:r>
                      <a:r>
                        <a:rPr lang="nl-BE" sz="1600" b="1" dirty="0">
                          <a:latin typeface="Arial"/>
                          <a:ea typeface="Times New Roman"/>
                          <a:cs typeface="Times New Roman"/>
                          <a:sym typeface="Wingdings"/>
                        </a:rPr>
                        <a:t></a:t>
                      </a:r>
                      <a:r>
                        <a:rPr lang="nl-BE" sz="1600" b="1" dirty="0">
                          <a:latin typeface="Arial"/>
                          <a:ea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Afbeelding 5"/>
          <p:cNvPicPr/>
          <p:nvPr/>
        </p:nvPicPr>
        <p:blipFill>
          <a:blip r:embed="rId2" cstate="print"/>
          <a:srcRect l="4050" t="33382" r="24711" b="9412"/>
          <a:stretch>
            <a:fillRect/>
          </a:stretch>
        </p:blipFill>
        <p:spPr bwMode="auto">
          <a:xfrm>
            <a:off x="3358108" y="3861048"/>
            <a:ext cx="547260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TS102895261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Kantoor - klassiek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Kantoor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Digital Blue Tunn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Digital Blue Tunn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E257D54-B65D-4775-8A47-BF76CA13EEE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TS102895261</Template>
  <TotalTime>0</TotalTime>
  <Words>224</Words>
  <Application>Microsoft Office PowerPoint</Application>
  <PresentationFormat>Aangepast</PresentationFormat>
  <Paragraphs>94</Paragraphs>
  <Slides>13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TS102895261</vt:lpstr>
      <vt:lpstr>Dia 1</vt:lpstr>
      <vt:lpstr>Overzicht</vt:lpstr>
      <vt:lpstr> Bruinwieren</vt:lpstr>
      <vt:lpstr>Microsatellieten </vt:lpstr>
      <vt:lpstr>Detectie van microsatellieten</vt:lpstr>
      <vt:lpstr>Probleemstelling</vt:lpstr>
      <vt:lpstr>Doel</vt:lpstr>
      <vt:lpstr>Materiaal en methoden</vt:lpstr>
      <vt:lpstr>Resultaten &amp; discussie</vt:lpstr>
      <vt:lpstr>Resultaten &amp; discussie</vt:lpstr>
      <vt:lpstr>Resultaten &amp; discussie</vt:lpstr>
      <vt:lpstr>Besluit</vt:lpstr>
      <vt:lpstr>Dia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2013-05-15T09:25:43Z</dcterms:created>
  <dcterms:modified xsi:type="dcterms:W3CDTF">2013-06-18T09:37:25Z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TC028952619991</vt:lpwstr>
  </property>
</Properties>
</file>