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charts/chart2.xml" ContentType="application/vnd.openxmlformats-officedocument.drawingml.chart+xml"/>
  <Override PartName="/ppt/notesSlides/notesSlide12.xml" ContentType="application/vnd.openxmlformats-officedocument.presentationml.notesSlide+xml"/>
  <Override PartName="/ppt/charts/chart3.xml" ContentType="application/vnd.openxmlformats-officedocument.drawingml.chart+xml"/>
  <Override PartName="/ppt/notesSlides/notesSlide13.xml" ContentType="application/vnd.openxmlformats-officedocument.presentationml.notesSlide+xml"/>
  <Override PartName="/ppt/charts/chart4.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48" r:id="rId1"/>
  </p:sldMasterIdLst>
  <p:notesMasterIdLst>
    <p:notesMasterId r:id="rId17"/>
  </p:notesMasterIdLst>
  <p:handoutMasterIdLst>
    <p:handoutMasterId r:id="rId18"/>
  </p:handoutMasterIdLst>
  <p:sldIdLst>
    <p:sldId id="256" r:id="rId2"/>
    <p:sldId id="257" r:id="rId3"/>
    <p:sldId id="278" r:id="rId4"/>
    <p:sldId id="274" r:id="rId5"/>
    <p:sldId id="275" r:id="rId6"/>
    <p:sldId id="272" r:id="rId7"/>
    <p:sldId id="277" r:id="rId8"/>
    <p:sldId id="260" r:id="rId9"/>
    <p:sldId id="261" r:id="rId10"/>
    <p:sldId id="264" r:id="rId11"/>
    <p:sldId id="265" r:id="rId12"/>
    <p:sldId id="266" r:id="rId13"/>
    <p:sldId id="267" r:id="rId14"/>
    <p:sldId id="270" r:id="rId15"/>
    <p:sldId id="279" r:id="rId16"/>
  </p:sldIdLst>
  <p:sldSz cx="9144000" cy="6858000" type="screen4x3"/>
  <p:notesSz cx="6888163" cy="10021888"/>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41" autoAdjust="0"/>
    <p:restoredTop sz="77554" autoAdjust="0"/>
  </p:normalViewPr>
  <p:slideViewPr>
    <p:cSldViewPr>
      <p:cViewPr varScale="1">
        <p:scale>
          <a:sx n="70" d="100"/>
          <a:sy n="70" d="100"/>
        </p:scale>
        <p:origin x="-2034" y="-108"/>
      </p:cViewPr>
      <p:guideLst>
        <p:guide orient="horz" pos="2160"/>
        <p:guide pos="2880"/>
      </p:guideLst>
    </p:cSldViewPr>
  </p:slideViewPr>
  <p:outlineViewPr>
    <p:cViewPr>
      <p:scale>
        <a:sx n="33" d="100"/>
        <a:sy n="33" d="100"/>
      </p:scale>
      <p:origin x="0" y="520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oxanne\Documents\Howest\Semester%205\FBT%2008%20Stage%20+%20FBT%2009%20Bachelorproef\Bachelorproef%20&amp;%20Stage!\Table%20results%20Roxxi.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Roxanne\Documents\Howest\Semester%205\FBT%2008%20Stage%20+%20FBT%2009%20Bachelorproef\Bachelorproef%20&amp;%20Stage!\Table%20results%20Roxxi.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Roxanne\Documents\Howest\Semester%205\FBT%2008%20Stage%20+%20FBT%2009%20Bachelorproef\Bachelorproef%20&amp;%20Stage!\Table%20results%20Roxxi.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Roxanne\Documents\Howest\Semester%205\FBT%2008%20Stage%20+%20FBT%2009%20Bachelorproef\Bachelorproef%20&amp;%20Stage!\BP%20-%20Table%20results%20Roxx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nl-B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Growth curve 5°C</a:t>
            </a:r>
          </a:p>
        </c:rich>
      </c:tx>
      <c:layout/>
      <c:overlay val="0"/>
    </c:title>
    <c:autoTitleDeleted val="0"/>
    <c:plotArea>
      <c:layout/>
      <c:scatterChart>
        <c:scatterStyle val="smoothMarker"/>
        <c:varyColors val="0"/>
        <c:ser>
          <c:idx val="0"/>
          <c:order val="0"/>
          <c:tx>
            <c:v>Salmonella 5°C</c:v>
          </c:tx>
          <c:spPr>
            <a:ln>
              <a:solidFill>
                <a:srgbClr val="0070C0"/>
              </a:solidFill>
            </a:ln>
          </c:spPr>
          <c:marker>
            <c:spPr>
              <a:solidFill>
                <a:srgbClr val="0070C0"/>
              </a:solidFill>
              <a:ln>
                <a:solidFill>
                  <a:srgbClr val="0070C0"/>
                </a:solidFill>
              </a:ln>
            </c:spPr>
          </c:marker>
          <c:errBars>
            <c:errDir val="y"/>
            <c:errBarType val="both"/>
            <c:errValType val="cust"/>
            <c:noEndCap val="0"/>
            <c:plus>
              <c:numRef>
                <c:f>Blad1!$E$44:$E$48</c:f>
                <c:numCache>
                  <c:formatCode>General</c:formatCode>
                  <c:ptCount val="5"/>
                  <c:pt idx="0">
                    <c:v>0.11906126336135035</c:v>
                  </c:pt>
                  <c:pt idx="1">
                    <c:v>3.0942736922757872E-2</c:v>
                  </c:pt>
                  <c:pt idx="2">
                    <c:v>7.0623994787986991E-3</c:v>
                  </c:pt>
                  <c:pt idx="3">
                    <c:v>0.11339467350010725</c:v>
                  </c:pt>
                  <c:pt idx="4">
                    <c:v>3.881115781848192E-2</c:v>
                  </c:pt>
                </c:numCache>
              </c:numRef>
            </c:plus>
            <c:minus>
              <c:numRef>
                <c:f>Blad1!$E$44:$E$48</c:f>
                <c:numCache>
                  <c:formatCode>General</c:formatCode>
                  <c:ptCount val="5"/>
                  <c:pt idx="0">
                    <c:v>0.11906126336135035</c:v>
                  </c:pt>
                  <c:pt idx="1">
                    <c:v>3.0942736922757872E-2</c:v>
                  </c:pt>
                  <c:pt idx="2">
                    <c:v>7.0623994787986991E-3</c:v>
                  </c:pt>
                  <c:pt idx="3">
                    <c:v>0.11339467350010725</c:v>
                  </c:pt>
                  <c:pt idx="4">
                    <c:v>3.881115781848192E-2</c:v>
                  </c:pt>
                </c:numCache>
              </c:numRef>
            </c:minus>
          </c:errBars>
          <c:errBars>
            <c:errDir val="x"/>
            <c:errBarType val="both"/>
            <c:errValType val="fixedVal"/>
            <c:noEndCap val="0"/>
            <c:val val="1"/>
          </c:errBars>
          <c:xVal>
            <c:numRef>
              <c:f>Blad1!$B$44:$B$48</c:f>
              <c:numCache>
                <c:formatCode>General</c:formatCode>
                <c:ptCount val="5"/>
                <c:pt idx="0">
                  <c:v>0</c:v>
                </c:pt>
                <c:pt idx="1">
                  <c:v>2</c:v>
                </c:pt>
                <c:pt idx="2">
                  <c:v>6</c:v>
                </c:pt>
                <c:pt idx="3">
                  <c:v>24</c:v>
                </c:pt>
                <c:pt idx="4">
                  <c:v>48</c:v>
                </c:pt>
              </c:numCache>
            </c:numRef>
          </c:xVal>
          <c:yVal>
            <c:numRef>
              <c:f>Blad1!$D$44:$D$48</c:f>
              <c:numCache>
                <c:formatCode>General</c:formatCode>
                <c:ptCount val="5"/>
                <c:pt idx="0">
                  <c:v>4.8779875368127366</c:v>
                </c:pt>
                <c:pt idx="1">
                  <c:v>5.0950309981321569</c:v>
                </c:pt>
                <c:pt idx="2">
                  <c:v>4.9042881734611754</c:v>
                </c:pt>
                <c:pt idx="3">
                  <c:v>4.9077471331994911</c:v>
                </c:pt>
                <c:pt idx="4">
                  <c:v>4.7889205441606562</c:v>
                </c:pt>
              </c:numCache>
            </c:numRef>
          </c:yVal>
          <c:smooth val="1"/>
        </c:ser>
        <c:ser>
          <c:idx val="1"/>
          <c:order val="1"/>
          <c:tx>
            <c:v>E. coli 5°C</c:v>
          </c:tx>
          <c:spPr>
            <a:ln>
              <a:solidFill>
                <a:srgbClr val="C00000"/>
              </a:solidFill>
            </a:ln>
          </c:spPr>
          <c:marker>
            <c:spPr>
              <a:solidFill>
                <a:srgbClr val="C00000"/>
              </a:solidFill>
              <a:ln>
                <a:solidFill>
                  <a:srgbClr val="C00000"/>
                </a:solidFill>
              </a:ln>
            </c:spPr>
          </c:marker>
          <c:errBars>
            <c:errDir val="y"/>
            <c:errBarType val="both"/>
            <c:errValType val="cust"/>
            <c:noEndCap val="0"/>
            <c:plus>
              <c:numRef>
                <c:f>Blad1!$E$49:$E$53</c:f>
                <c:numCache>
                  <c:formatCode>General</c:formatCode>
                  <c:ptCount val="5"/>
                  <c:pt idx="0">
                    <c:v>2.3208149908997281E-2</c:v>
                  </c:pt>
                  <c:pt idx="1">
                    <c:v>6.8625741236057983E-2</c:v>
                  </c:pt>
                  <c:pt idx="2">
                    <c:v>9.2766565046266722E-2</c:v>
                  </c:pt>
                  <c:pt idx="3">
                    <c:v>5.1152388387461258E-2</c:v>
                  </c:pt>
                  <c:pt idx="4">
                    <c:v>2.0541493410811167E-2</c:v>
                  </c:pt>
                </c:numCache>
              </c:numRef>
            </c:plus>
            <c:minus>
              <c:numRef>
                <c:f>Blad1!$E$49:$E$53</c:f>
                <c:numCache>
                  <c:formatCode>General</c:formatCode>
                  <c:ptCount val="5"/>
                  <c:pt idx="0">
                    <c:v>2.3208149908997281E-2</c:v>
                  </c:pt>
                  <c:pt idx="1">
                    <c:v>6.8625741236057983E-2</c:v>
                  </c:pt>
                  <c:pt idx="2">
                    <c:v>9.2766565046266722E-2</c:v>
                  </c:pt>
                  <c:pt idx="3">
                    <c:v>5.1152388387461258E-2</c:v>
                  </c:pt>
                  <c:pt idx="4">
                    <c:v>2.0541493410811167E-2</c:v>
                  </c:pt>
                </c:numCache>
              </c:numRef>
            </c:minus>
          </c:errBars>
          <c:errBars>
            <c:errDir val="x"/>
            <c:errBarType val="both"/>
            <c:errValType val="fixedVal"/>
            <c:noEndCap val="0"/>
            <c:val val="1"/>
          </c:errBars>
          <c:xVal>
            <c:numRef>
              <c:f>Blad1!$B$49:$B$53</c:f>
              <c:numCache>
                <c:formatCode>General</c:formatCode>
                <c:ptCount val="5"/>
                <c:pt idx="0">
                  <c:v>0</c:v>
                </c:pt>
                <c:pt idx="1">
                  <c:v>2</c:v>
                </c:pt>
                <c:pt idx="2">
                  <c:v>6</c:v>
                </c:pt>
                <c:pt idx="3">
                  <c:v>24</c:v>
                </c:pt>
                <c:pt idx="4">
                  <c:v>48</c:v>
                </c:pt>
              </c:numCache>
            </c:numRef>
          </c:xVal>
          <c:yVal>
            <c:numRef>
              <c:f>Blad1!$D$49:$D$53</c:f>
              <c:numCache>
                <c:formatCode>General</c:formatCode>
                <c:ptCount val="5"/>
                <c:pt idx="0">
                  <c:v>4.5053418076272918</c:v>
                </c:pt>
                <c:pt idx="1">
                  <c:v>4.5148729663508682</c:v>
                </c:pt>
                <c:pt idx="2">
                  <c:v>4.4329593757155443</c:v>
                </c:pt>
                <c:pt idx="3">
                  <c:v>4.2553720498365655</c:v>
                </c:pt>
                <c:pt idx="4">
                  <c:v>3.7510300341340272</c:v>
                </c:pt>
              </c:numCache>
            </c:numRef>
          </c:yVal>
          <c:smooth val="1"/>
        </c:ser>
        <c:ser>
          <c:idx val="2"/>
          <c:order val="2"/>
          <c:tx>
            <c:v>Mesophiles 5°C</c:v>
          </c:tx>
          <c:spPr>
            <a:ln>
              <a:solidFill>
                <a:srgbClr val="92D050"/>
              </a:solidFill>
            </a:ln>
          </c:spPr>
          <c:marker>
            <c:spPr>
              <a:solidFill>
                <a:srgbClr val="92D050"/>
              </a:solidFill>
              <a:ln>
                <a:solidFill>
                  <a:srgbClr val="92D050"/>
                </a:solidFill>
              </a:ln>
            </c:spPr>
          </c:marker>
          <c:errBars>
            <c:errDir val="y"/>
            <c:errBarType val="both"/>
            <c:errValType val="cust"/>
            <c:noEndCap val="0"/>
            <c:plus>
              <c:numRef>
                <c:f>Blad1!$E$54:$E$58</c:f>
                <c:numCache>
                  <c:formatCode>General</c:formatCode>
                  <c:ptCount val="5"/>
                  <c:pt idx="0">
                    <c:v>0.45274132211667339</c:v>
                  </c:pt>
                  <c:pt idx="1">
                    <c:v>0.74196941693487772</c:v>
                  </c:pt>
                  <c:pt idx="2">
                    <c:v>1.1882676514332149</c:v>
                  </c:pt>
                  <c:pt idx="3">
                    <c:v>0.13396100737987779</c:v>
                  </c:pt>
                  <c:pt idx="4">
                    <c:v>0.66487938288400883</c:v>
                  </c:pt>
                </c:numCache>
              </c:numRef>
            </c:plus>
            <c:minus>
              <c:numRef>
                <c:f>Blad1!$E$54:$E$58</c:f>
                <c:numCache>
                  <c:formatCode>General</c:formatCode>
                  <c:ptCount val="5"/>
                  <c:pt idx="0">
                    <c:v>0.45274132211667339</c:v>
                  </c:pt>
                  <c:pt idx="1">
                    <c:v>0.74196941693487772</c:v>
                  </c:pt>
                  <c:pt idx="2">
                    <c:v>1.1882676514332149</c:v>
                  </c:pt>
                  <c:pt idx="3">
                    <c:v>0.13396100737987779</c:v>
                  </c:pt>
                  <c:pt idx="4">
                    <c:v>0.66487938288400883</c:v>
                  </c:pt>
                </c:numCache>
              </c:numRef>
            </c:minus>
          </c:errBars>
          <c:errBars>
            <c:errDir val="x"/>
            <c:errBarType val="both"/>
            <c:errValType val="fixedVal"/>
            <c:noEndCap val="0"/>
            <c:val val="1"/>
          </c:errBars>
          <c:xVal>
            <c:numRef>
              <c:f>Blad1!$B$54:$B$58</c:f>
              <c:numCache>
                <c:formatCode>General</c:formatCode>
                <c:ptCount val="5"/>
                <c:pt idx="0">
                  <c:v>0</c:v>
                </c:pt>
                <c:pt idx="1">
                  <c:v>2</c:v>
                </c:pt>
                <c:pt idx="2">
                  <c:v>6</c:v>
                </c:pt>
                <c:pt idx="3">
                  <c:v>24</c:v>
                </c:pt>
                <c:pt idx="4">
                  <c:v>48</c:v>
                </c:pt>
              </c:numCache>
            </c:numRef>
          </c:xVal>
          <c:yVal>
            <c:numRef>
              <c:f>Blad1!$D$54:$D$58</c:f>
              <c:numCache>
                <c:formatCode>General</c:formatCode>
                <c:ptCount val="5"/>
                <c:pt idx="0">
                  <c:v>5.47917687723195</c:v>
                </c:pt>
                <c:pt idx="1">
                  <c:v>5.0909749409263529</c:v>
                </c:pt>
                <c:pt idx="2">
                  <c:v>4.8989292005449316</c:v>
                </c:pt>
                <c:pt idx="3">
                  <c:v>5.25376515497278</c:v>
                </c:pt>
                <c:pt idx="4">
                  <c:v>4.8298678023242854</c:v>
                </c:pt>
              </c:numCache>
            </c:numRef>
          </c:yVal>
          <c:smooth val="1"/>
        </c:ser>
        <c:dLbls>
          <c:showLegendKey val="0"/>
          <c:showVal val="0"/>
          <c:showCatName val="0"/>
          <c:showSerName val="0"/>
          <c:showPercent val="0"/>
          <c:showBubbleSize val="0"/>
        </c:dLbls>
        <c:axId val="56481408"/>
        <c:axId val="56481984"/>
      </c:scatterChart>
      <c:valAx>
        <c:axId val="56481408"/>
        <c:scaling>
          <c:orientation val="minMax"/>
        </c:scaling>
        <c:delete val="0"/>
        <c:axPos val="b"/>
        <c:title>
          <c:tx>
            <c:rich>
              <a:bodyPr/>
              <a:lstStyle/>
              <a:p>
                <a:pPr>
                  <a:defRPr sz="1600"/>
                </a:pPr>
                <a:r>
                  <a:rPr lang="en-US" sz="1600"/>
                  <a:t>Time (hours)</a:t>
                </a:r>
              </a:p>
            </c:rich>
          </c:tx>
          <c:layout/>
          <c:overlay val="0"/>
        </c:title>
        <c:numFmt formatCode="General" sourceLinked="1"/>
        <c:majorTickMark val="out"/>
        <c:minorTickMark val="none"/>
        <c:tickLblPos val="nextTo"/>
        <c:crossAx val="56481984"/>
        <c:crosses val="autoZero"/>
        <c:crossBetween val="midCat"/>
      </c:valAx>
      <c:valAx>
        <c:axId val="56481984"/>
        <c:scaling>
          <c:orientation val="minMax"/>
          <c:min val="3"/>
        </c:scaling>
        <c:delete val="0"/>
        <c:axPos val="l"/>
        <c:majorGridlines/>
        <c:title>
          <c:tx>
            <c:rich>
              <a:bodyPr rot="-5400000" vert="horz"/>
              <a:lstStyle/>
              <a:p>
                <a:pPr>
                  <a:defRPr sz="1600"/>
                </a:pPr>
                <a:r>
                  <a:rPr lang="en-US" sz="1600"/>
                  <a:t>Log10 CFU/g </a:t>
                </a:r>
              </a:p>
            </c:rich>
          </c:tx>
          <c:layout/>
          <c:overlay val="0"/>
        </c:title>
        <c:numFmt formatCode="General" sourceLinked="1"/>
        <c:majorTickMark val="out"/>
        <c:minorTickMark val="none"/>
        <c:tickLblPos val="nextTo"/>
        <c:crossAx val="56481408"/>
        <c:crosses val="autoZero"/>
        <c:crossBetween val="midCat"/>
      </c:valAx>
    </c:plotArea>
    <c:legend>
      <c:legendPos val="r"/>
      <c:layout/>
      <c:overlay val="0"/>
      <c:txPr>
        <a:bodyPr/>
        <a:lstStyle/>
        <a:p>
          <a:pPr>
            <a:defRPr sz="1200"/>
          </a:pPr>
          <a:endParaRPr lang="nl-BE"/>
        </a:p>
      </c:txPr>
    </c:legend>
    <c:plotVisOnly val="1"/>
    <c:dispBlanksAs val="gap"/>
    <c:showDLblsOverMax val="0"/>
  </c:chart>
  <c:txPr>
    <a:bodyPr/>
    <a:lstStyle/>
    <a:p>
      <a:pPr>
        <a:defRPr lang="en-GB" noProof="0"/>
      </a:pPr>
      <a:endParaRPr lang="nl-B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nl-B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nl-BE"/>
              <a:t>Growth curve 10°C</a:t>
            </a:r>
          </a:p>
        </c:rich>
      </c:tx>
      <c:layout/>
      <c:overlay val="0"/>
    </c:title>
    <c:autoTitleDeleted val="0"/>
    <c:plotArea>
      <c:layout/>
      <c:scatterChart>
        <c:scatterStyle val="smoothMarker"/>
        <c:varyColors val="0"/>
        <c:ser>
          <c:idx val="0"/>
          <c:order val="0"/>
          <c:tx>
            <c:v>Salmonella 10°C</c:v>
          </c:tx>
          <c:spPr>
            <a:ln>
              <a:solidFill>
                <a:srgbClr val="0070C0"/>
              </a:solidFill>
            </a:ln>
          </c:spPr>
          <c:marker>
            <c:spPr>
              <a:solidFill>
                <a:srgbClr val="0070C0"/>
              </a:solidFill>
              <a:ln>
                <a:solidFill>
                  <a:srgbClr val="0070C0"/>
                </a:solidFill>
              </a:ln>
            </c:spPr>
          </c:marker>
          <c:errBars>
            <c:errDir val="y"/>
            <c:errBarType val="both"/>
            <c:errValType val="cust"/>
            <c:noEndCap val="0"/>
            <c:plus>
              <c:numRef>
                <c:f>Blad1!$E$23:$E$27</c:f>
                <c:numCache>
                  <c:formatCode>General</c:formatCode>
                  <c:ptCount val="5"/>
                  <c:pt idx="0">
                    <c:v>0.10392652059498668</c:v>
                  </c:pt>
                  <c:pt idx="1">
                    <c:v>0.23817151893830951</c:v>
                  </c:pt>
                  <c:pt idx="2">
                    <c:v>0.12460391204665966</c:v>
                  </c:pt>
                  <c:pt idx="3">
                    <c:v>0.16088555182628808</c:v>
                  </c:pt>
                  <c:pt idx="4">
                    <c:v>0.2275087533741105</c:v>
                  </c:pt>
                </c:numCache>
              </c:numRef>
            </c:plus>
            <c:minus>
              <c:numRef>
                <c:f>Blad1!$E$23:$E$27</c:f>
                <c:numCache>
                  <c:formatCode>General</c:formatCode>
                  <c:ptCount val="5"/>
                  <c:pt idx="0">
                    <c:v>0.10392652059498668</c:v>
                  </c:pt>
                  <c:pt idx="1">
                    <c:v>0.23817151893830951</c:v>
                  </c:pt>
                  <c:pt idx="2">
                    <c:v>0.12460391204665966</c:v>
                  </c:pt>
                  <c:pt idx="3">
                    <c:v>0.16088555182628808</c:v>
                  </c:pt>
                  <c:pt idx="4">
                    <c:v>0.2275087533741105</c:v>
                  </c:pt>
                </c:numCache>
              </c:numRef>
            </c:minus>
          </c:errBars>
          <c:errBars>
            <c:errDir val="x"/>
            <c:errBarType val="both"/>
            <c:errValType val="fixedVal"/>
            <c:noEndCap val="0"/>
            <c:val val="1"/>
          </c:errBars>
          <c:xVal>
            <c:numRef>
              <c:f>Blad1!$B$23:$B$27</c:f>
              <c:numCache>
                <c:formatCode>General</c:formatCode>
                <c:ptCount val="5"/>
                <c:pt idx="0">
                  <c:v>0</c:v>
                </c:pt>
                <c:pt idx="1">
                  <c:v>2</c:v>
                </c:pt>
                <c:pt idx="2">
                  <c:v>6</c:v>
                </c:pt>
                <c:pt idx="3">
                  <c:v>24</c:v>
                </c:pt>
                <c:pt idx="4">
                  <c:v>48</c:v>
                </c:pt>
              </c:numCache>
            </c:numRef>
          </c:xVal>
          <c:yVal>
            <c:numRef>
              <c:f>Blad1!$D$23:$D$27</c:f>
              <c:numCache>
                <c:formatCode>General</c:formatCode>
                <c:ptCount val="5"/>
                <c:pt idx="0">
                  <c:v>5.0924554312366634</c:v>
                </c:pt>
                <c:pt idx="1">
                  <c:v>4.9885866937601797</c:v>
                </c:pt>
                <c:pt idx="2">
                  <c:v>4.8495851824520715</c:v>
                </c:pt>
                <c:pt idx="3">
                  <c:v>4.8561778585256619</c:v>
                </c:pt>
                <c:pt idx="4">
                  <c:v>4.9358052214973744</c:v>
                </c:pt>
              </c:numCache>
            </c:numRef>
          </c:yVal>
          <c:smooth val="1"/>
        </c:ser>
        <c:ser>
          <c:idx val="1"/>
          <c:order val="1"/>
          <c:tx>
            <c:v>E. coli 10°C</c:v>
          </c:tx>
          <c:spPr>
            <a:ln>
              <a:solidFill>
                <a:srgbClr val="C00000"/>
              </a:solidFill>
            </a:ln>
          </c:spPr>
          <c:marker>
            <c:spPr>
              <a:solidFill>
                <a:srgbClr val="C00000"/>
              </a:solidFill>
              <a:ln>
                <a:solidFill>
                  <a:srgbClr val="C00000"/>
                </a:solidFill>
              </a:ln>
            </c:spPr>
          </c:marker>
          <c:errBars>
            <c:errDir val="y"/>
            <c:errBarType val="both"/>
            <c:errValType val="cust"/>
            <c:noEndCap val="0"/>
            <c:plus>
              <c:numRef>
                <c:f>Blad1!$E$28:$E$32</c:f>
                <c:numCache>
                  <c:formatCode>General</c:formatCode>
                  <c:ptCount val="5"/>
                  <c:pt idx="0">
                    <c:v>0.1095748691879692</c:v>
                  </c:pt>
                  <c:pt idx="1">
                    <c:v>8.9488613821653629E-2</c:v>
                  </c:pt>
                  <c:pt idx="2">
                    <c:v>0.19419715260019962</c:v>
                  </c:pt>
                  <c:pt idx="3">
                    <c:v>0.28196935195948497</c:v>
                  </c:pt>
                  <c:pt idx="4">
                    <c:v>0.29401567233253445</c:v>
                  </c:pt>
                </c:numCache>
              </c:numRef>
            </c:plus>
            <c:minus>
              <c:numRef>
                <c:f>Blad1!$E$28:$E$32</c:f>
                <c:numCache>
                  <c:formatCode>General</c:formatCode>
                  <c:ptCount val="5"/>
                  <c:pt idx="0">
                    <c:v>0.1095748691879692</c:v>
                  </c:pt>
                  <c:pt idx="1">
                    <c:v>8.9488613821653629E-2</c:v>
                  </c:pt>
                  <c:pt idx="2">
                    <c:v>0.19419715260019962</c:v>
                  </c:pt>
                  <c:pt idx="3">
                    <c:v>0.28196935195948497</c:v>
                  </c:pt>
                  <c:pt idx="4">
                    <c:v>0.29401567233253445</c:v>
                  </c:pt>
                </c:numCache>
              </c:numRef>
            </c:minus>
          </c:errBars>
          <c:errBars>
            <c:errDir val="x"/>
            <c:errBarType val="both"/>
            <c:errValType val="fixedVal"/>
            <c:noEndCap val="0"/>
            <c:val val="1"/>
          </c:errBars>
          <c:xVal>
            <c:numRef>
              <c:f>Blad1!$B$28:$B$32</c:f>
              <c:numCache>
                <c:formatCode>General</c:formatCode>
                <c:ptCount val="5"/>
                <c:pt idx="0">
                  <c:v>0</c:v>
                </c:pt>
                <c:pt idx="1">
                  <c:v>2</c:v>
                </c:pt>
                <c:pt idx="2">
                  <c:v>6</c:v>
                </c:pt>
                <c:pt idx="3">
                  <c:v>24</c:v>
                </c:pt>
                <c:pt idx="4">
                  <c:v>48</c:v>
                </c:pt>
              </c:numCache>
            </c:numRef>
          </c:xVal>
          <c:yVal>
            <c:numRef>
              <c:f>Blad1!$D$28:$D$32</c:f>
              <c:numCache>
                <c:formatCode>General</c:formatCode>
                <c:ptCount val="5"/>
                <c:pt idx="0">
                  <c:v>4.3368648831783236</c:v>
                </c:pt>
                <c:pt idx="1">
                  <c:v>4.2962680071176154</c:v>
                </c:pt>
                <c:pt idx="2">
                  <c:v>4.2963585417306067</c:v>
                </c:pt>
                <c:pt idx="3">
                  <c:v>3.8731122072139739</c:v>
                </c:pt>
                <c:pt idx="4">
                  <c:v>4.0908497118057552</c:v>
                </c:pt>
              </c:numCache>
            </c:numRef>
          </c:yVal>
          <c:smooth val="1"/>
        </c:ser>
        <c:ser>
          <c:idx val="2"/>
          <c:order val="2"/>
          <c:tx>
            <c:v>Mesophiles 10°C</c:v>
          </c:tx>
          <c:spPr>
            <a:ln>
              <a:solidFill>
                <a:srgbClr val="92D050"/>
              </a:solidFill>
            </a:ln>
          </c:spPr>
          <c:marker>
            <c:spPr>
              <a:solidFill>
                <a:srgbClr val="92D050"/>
              </a:solidFill>
              <a:ln>
                <a:solidFill>
                  <a:srgbClr val="92D050"/>
                </a:solidFill>
              </a:ln>
            </c:spPr>
          </c:marker>
          <c:errBars>
            <c:errDir val="y"/>
            <c:errBarType val="both"/>
            <c:errValType val="cust"/>
            <c:noEndCap val="0"/>
            <c:plus>
              <c:numRef>
                <c:f>Blad1!$E$33:$E$37</c:f>
                <c:numCache>
                  <c:formatCode>General</c:formatCode>
                  <c:ptCount val="5"/>
                  <c:pt idx="0">
                    <c:v>0.35178114768475865</c:v>
                  </c:pt>
                  <c:pt idx="1">
                    <c:v>3.2939293779992655E-2</c:v>
                  </c:pt>
                  <c:pt idx="2">
                    <c:v>0.22668819375508273</c:v>
                  </c:pt>
                  <c:pt idx="3">
                    <c:v>0.28043088485364026</c:v>
                  </c:pt>
                  <c:pt idx="4">
                    <c:v>0.18987798677423501</c:v>
                  </c:pt>
                </c:numCache>
              </c:numRef>
            </c:plus>
            <c:minus>
              <c:numRef>
                <c:f>Blad1!$E$33:$E$37</c:f>
                <c:numCache>
                  <c:formatCode>General</c:formatCode>
                  <c:ptCount val="5"/>
                  <c:pt idx="0">
                    <c:v>0.35178114768475865</c:v>
                  </c:pt>
                  <c:pt idx="1">
                    <c:v>3.2939293779992655E-2</c:v>
                  </c:pt>
                  <c:pt idx="2">
                    <c:v>0.22668819375508273</c:v>
                  </c:pt>
                  <c:pt idx="3">
                    <c:v>0.28043088485364026</c:v>
                  </c:pt>
                  <c:pt idx="4">
                    <c:v>0.18987798677423501</c:v>
                  </c:pt>
                </c:numCache>
              </c:numRef>
            </c:minus>
          </c:errBars>
          <c:errBars>
            <c:errDir val="x"/>
            <c:errBarType val="both"/>
            <c:errValType val="fixedVal"/>
            <c:noEndCap val="0"/>
            <c:val val="1"/>
          </c:errBars>
          <c:xVal>
            <c:numRef>
              <c:f>Blad1!$B$33:$B$37</c:f>
              <c:numCache>
                <c:formatCode>General</c:formatCode>
                <c:ptCount val="5"/>
                <c:pt idx="0">
                  <c:v>0</c:v>
                </c:pt>
                <c:pt idx="1">
                  <c:v>2</c:v>
                </c:pt>
                <c:pt idx="2">
                  <c:v>6</c:v>
                </c:pt>
                <c:pt idx="3">
                  <c:v>24</c:v>
                </c:pt>
                <c:pt idx="4">
                  <c:v>48</c:v>
                </c:pt>
              </c:numCache>
            </c:numRef>
          </c:xVal>
          <c:yVal>
            <c:numRef>
              <c:f>Blad1!$D$33:$D$37</c:f>
              <c:numCache>
                <c:formatCode>General</c:formatCode>
                <c:ptCount val="5"/>
                <c:pt idx="0">
                  <c:v>7.048060171245492</c:v>
                </c:pt>
                <c:pt idx="1">
                  <c:v>6.4699409518974456</c:v>
                </c:pt>
                <c:pt idx="2">
                  <c:v>6.7075573471723704</c:v>
                </c:pt>
                <c:pt idx="3">
                  <c:v>6.6761218497984807</c:v>
                </c:pt>
                <c:pt idx="4">
                  <c:v>6.4817235447594026</c:v>
                </c:pt>
              </c:numCache>
            </c:numRef>
          </c:yVal>
          <c:smooth val="1"/>
        </c:ser>
        <c:dLbls>
          <c:showLegendKey val="0"/>
          <c:showVal val="0"/>
          <c:showCatName val="0"/>
          <c:showSerName val="0"/>
          <c:showPercent val="0"/>
          <c:showBubbleSize val="0"/>
        </c:dLbls>
        <c:axId val="76578816"/>
        <c:axId val="76579392"/>
      </c:scatterChart>
      <c:valAx>
        <c:axId val="76578816"/>
        <c:scaling>
          <c:orientation val="minMax"/>
        </c:scaling>
        <c:delete val="0"/>
        <c:axPos val="b"/>
        <c:title>
          <c:tx>
            <c:rich>
              <a:bodyPr/>
              <a:lstStyle/>
              <a:p>
                <a:pPr>
                  <a:defRPr/>
                </a:pPr>
                <a:r>
                  <a:rPr lang="en-US" sz="1600" dirty="0"/>
                  <a:t>Time (hours)</a:t>
                </a:r>
              </a:p>
            </c:rich>
          </c:tx>
          <c:layout>
            <c:manualLayout>
              <c:xMode val="edge"/>
              <c:yMode val="edge"/>
              <c:x val="0.31918367346938775"/>
              <c:y val="0.93424093975223776"/>
            </c:manualLayout>
          </c:layout>
          <c:overlay val="0"/>
        </c:title>
        <c:numFmt formatCode="General" sourceLinked="1"/>
        <c:majorTickMark val="out"/>
        <c:minorTickMark val="none"/>
        <c:tickLblPos val="nextTo"/>
        <c:crossAx val="76579392"/>
        <c:crosses val="autoZero"/>
        <c:crossBetween val="midCat"/>
      </c:valAx>
      <c:valAx>
        <c:axId val="76579392"/>
        <c:scaling>
          <c:orientation val="minMax"/>
          <c:min val="3"/>
        </c:scaling>
        <c:delete val="0"/>
        <c:axPos val="l"/>
        <c:majorGridlines/>
        <c:title>
          <c:tx>
            <c:rich>
              <a:bodyPr rot="-5400000" vert="horz"/>
              <a:lstStyle/>
              <a:p>
                <a:pPr>
                  <a:defRPr/>
                </a:pPr>
                <a:r>
                  <a:rPr lang="en-US" sz="1600" dirty="0"/>
                  <a:t>Log10 CFU/g</a:t>
                </a:r>
              </a:p>
            </c:rich>
          </c:tx>
          <c:layout/>
          <c:overlay val="0"/>
        </c:title>
        <c:numFmt formatCode="General" sourceLinked="1"/>
        <c:majorTickMark val="out"/>
        <c:minorTickMark val="none"/>
        <c:tickLblPos val="nextTo"/>
        <c:crossAx val="76578816"/>
        <c:crosses val="autoZero"/>
        <c:crossBetween val="midCat"/>
      </c:valAx>
    </c:plotArea>
    <c:legend>
      <c:legendPos val="r"/>
      <c:layout>
        <c:manualLayout>
          <c:xMode val="edge"/>
          <c:yMode val="edge"/>
          <c:x val="0.80784013605442173"/>
          <c:y val="0.40480894611300622"/>
          <c:w val="0.19215986394557824"/>
          <c:h val="0.20507897099181821"/>
        </c:manualLayout>
      </c:layout>
      <c:overlay val="0"/>
      <c:txPr>
        <a:bodyPr/>
        <a:lstStyle/>
        <a:p>
          <a:pPr>
            <a:defRPr sz="1200"/>
          </a:pPr>
          <a:endParaRPr lang="nl-BE"/>
        </a:p>
      </c:txPr>
    </c:legend>
    <c:plotVisOnly val="1"/>
    <c:dispBlanksAs val="gap"/>
    <c:showDLblsOverMax val="0"/>
  </c:chart>
  <c:txPr>
    <a:bodyPr/>
    <a:lstStyle/>
    <a:p>
      <a:pPr>
        <a:defRPr lang="en-GB" noProof="0"/>
      </a:pPr>
      <a:endParaRPr lang="nl-B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nl-B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Growth curce 25°C</a:t>
            </a:r>
          </a:p>
        </c:rich>
      </c:tx>
      <c:layout/>
      <c:overlay val="0"/>
    </c:title>
    <c:autoTitleDeleted val="0"/>
    <c:plotArea>
      <c:layout/>
      <c:scatterChart>
        <c:scatterStyle val="smoothMarker"/>
        <c:varyColors val="0"/>
        <c:ser>
          <c:idx val="0"/>
          <c:order val="0"/>
          <c:tx>
            <c:v>Salmonella 25°C</c:v>
          </c:tx>
          <c:spPr>
            <a:ln>
              <a:solidFill>
                <a:srgbClr val="0070C0"/>
              </a:solidFill>
            </a:ln>
          </c:spPr>
          <c:marker>
            <c:spPr>
              <a:solidFill>
                <a:srgbClr val="0070C0"/>
              </a:solidFill>
              <a:ln>
                <a:solidFill>
                  <a:srgbClr val="0070C0"/>
                </a:solidFill>
              </a:ln>
            </c:spPr>
          </c:marker>
          <c:errBars>
            <c:errDir val="y"/>
            <c:errBarType val="both"/>
            <c:errValType val="cust"/>
            <c:noEndCap val="0"/>
            <c:plus>
              <c:numRef>
                <c:f>Blad1!$E$2:$E$6</c:f>
                <c:numCache>
                  <c:formatCode>General</c:formatCode>
                  <c:ptCount val="5"/>
                  <c:pt idx="0">
                    <c:v>0.32531890949472708</c:v>
                  </c:pt>
                  <c:pt idx="1">
                    <c:v>0.32223395020344342</c:v>
                  </c:pt>
                  <c:pt idx="2">
                    <c:v>0.61489639535374963</c:v>
                  </c:pt>
                  <c:pt idx="3">
                    <c:v>7.2665434497489578E-2</c:v>
                  </c:pt>
                  <c:pt idx="4">
                    <c:v>3.4867456606692084E-2</c:v>
                  </c:pt>
                </c:numCache>
              </c:numRef>
            </c:plus>
            <c:minus>
              <c:numRef>
                <c:f>Blad1!$E$2:$E$6</c:f>
                <c:numCache>
                  <c:formatCode>General</c:formatCode>
                  <c:ptCount val="5"/>
                  <c:pt idx="0">
                    <c:v>0.32531890949472708</c:v>
                  </c:pt>
                  <c:pt idx="1">
                    <c:v>0.32223395020344342</c:v>
                  </c:pt>
                  <c:pt idx="2">
                    <c:v>0.61489639535374963</c:v>
                  </c:pt>
                  <c:pt idx="3">
                    <c:v>7.2665434497489578E-2</c:v>
                  </c:pt>
                  <c:pt idx="4">
                    <c:v>3.4867456606692084E-2</c:v>
                  </c:pt>
                </c:numCache>
              </c:numRef>
            </c:minus>
          </c:errBars>
          <c:errBars>
            <c:errDir val="x"/>
            <c:errBarType val="both"/>
            <c:errValType val="fixedVal"/>
            <c:noEndCap val="0"/>
            <c:val val="1"/>
          </c:errBars>
          <c:xVal>
            <c:numRef>
              <c:f>Blad1!$B$2:$B$6</c:f>
              <c:numCache>
                <c:formatCode>General</c:formatCode>
                <c:ptCount val="5"/>
                <c:pt idx="0">
                  <c:v>0</c:v>
                </c:pt>
                <c:pt idx="1">
                  <c:v>2</c:v>
                </c:pt>
                <c:pt idx="2">
                  <c:v>6</c:v>
                </c:pt>
                <c:pt idx="3">
                  <c:v>24</c:v>
                </c:pt>
                <c:pt idx="4">
                  <c:v>48</c:v>
                </c:pt>
              </c:numCache>
            </c:numRef>
          </c:xVal>
          <c:yVal>
            <c:numRef>
              <c:f>Blad1!$D$2:$D$6</c:f>
              <c:numCache>
                <c:formatCode>General</c:formatCode>
                <c:ptCount val="5"/>
                <c:pt idx="0">
                  <c:v>5.0293485431759475</c:v>
                </c:pt>
                <c:pt idx="1">
                  <c:v>4.7202275628906047</c:v>
                </c:pt>
                <c:pt idx="2">
                  <c:v>5.8268278305670282</c:v>
                </c:pt>
                <c:pt idx="3">
                  <c:v>6.253222395970198</c:v>
                </c:pt>
                <c:pt idx="4">
                  <c:v>6.3107337934858236</c:v>
                </c:pt>
              </c:numCache>
            </c:numRef>
          </c:yVal>
          <c:smooth val="1"/>
        </c:ser>
        <c:ser>
          <c:idx val="1"/>
          <c:order val="1"/>
          <c:tx>
            <c:v>E. coli 25°C</c:v>
          </c:tx>
          <c:spPr>
            <a:ln>
              <a:solidFill>
                <a:srgbClr val="C00000"/>
              </a:solidFill>
            </a:ln>
          </c:spPr>
          <c:marker>
            <c:spPr>
              <a:solidFill>
                <a:srgbClr val="C00000"/>
              </a:solidFill>
              <a:ln>
                <a:solidFill>
                  <a:srgbClr val="C00000"/>
                </a:solidFill>
              </a:ln>
            </c:spPr>
          </c:marker>
          <c:errBars>
            <c:errDir val="y"/>
            <c:errBarType val="both"/>
            <c:errValType val="cust"/>
            <c:noEndCap val="0"/>
            <c:plus>
              <c:numRef>
                <c:f>Blad1!$E$7:$E$11</c:f>
                <c:numCache>
                  <c:formatCode>General</c:formatCode>
                  <c:ptCount val="5"/>
                  <c:pt idx="0">
                    <c:v>0.16847155444704112</c:v>
                  </c:pt>
                  <c:pt idx="1">
                    <c:v>0.21582763703746566</c:v>
                  </c:pt>
                  <c:pt idx="2">
                    <c:v>0.27162972918179779</c:v>
                  </c:pt>
                  <c:pt idx="3">
                    <c:v>0.51191134316181863</c:v>
                  </c:pt>
                  <c:pt idx="4">
                    <c:v>4.8749326488990198E-2</c:v>
                  </c:pt>
                </c:numCache>
              </c:numRef>
            </c:plus>
            <c:minus>
              <c:numRef>
                <c:f>Blad1!$E$7:$E$11</c:f>
                <c:numCache>
                  <c:formatCode>General</c:formatCode>
                  <c:ptCount val="5"/>
                  <c:pt idx="0">
                    <c:v>0.16847155444704112</c:v>
                  </c:pt>
                  <c:pt idx="1">
                    <c:v>0.21582763703746566</c:v>
                  </c:pt>
                  <c:pt idx="2">
                    <c:v>0.27162972918179779</c:v>
                  </c:pt>
                  <c:pt idx="3">
                    <c:v>0.51191134316181863</c:v>
                  </c:pt>
                  <c:pt idx="4">
                    <c:v>4.8749326488990198E-2</c:v>
                  </c:pt>
                </c:numCache>
              </c:numRef>
            </c:minus>
          </c:errBars>
          <c:errBars>
            <c:errDir val="x"/>
            <c:errBarType val="both"/>
            <c:errValType val="fixedVal"/>
            <c:noEndCap val="0"/>
            <c:val val="1"/>
          </c:errBars>
          <c:xVal>
            <c:numRef>
              <c:f>Blad1!$B$7:$B$11</c:f>
              <c:numCache>
                <c:formatCode>General</c:formatCode>
                <c:ptCount val="5"/>
                <c:pt idx="0">
                  <c:v>0</c:v>
                </c:pt>
                <c:pt idx="1">
                  <c:v>2</c:v>
                </c:pt>
                <c:pt idx="2">
                  <c:v>6</c:v>
                </c:pt>
                <c:pt idx="3">
                  <c:v>24</c:v>
                </c:pt>
                <c:pt idx="4">
                  <c:v>48</c:v>
                </c:pt>
              </c:numCache>
            </c:numRef>
          </c:xVal>
          <c:yVal>
            <c:numRef>
              <c:f>Blad1!$D$7:$D$11</c:f>
              <c:numCache>
                <c:formatCode>General</c:formatCode>
                <c:ptCount val="5"/>
                <c:pt idx="0">
                  <c:v>4.3955619695302168</c:v>
                </c:pt>
                <c:pt idx="1">
                  <c:v>4.420773248751992</c:v>
                </c:pt>
                <c:pt idx="2">
                  <c:v>5.1735654475263715</c:v>
                </c:pt>
                <c:pt idx="3">
                  <c:v>6.2366506903319889</c:v>
                </c:pt>
                <c:pt idx="4">
                  <c:v>5.9775722369489834</c:v>
                </c:pt>
              </c:numCache>
            </c:numRef>
          </c:yVal>
          <c:smooth val="1"/>
        </c:ser>
        <c:ser>
          <c:idx val="2"/>
          <c:order val="2"/>
          <c:tx>
            <c:v>Mesophiles 25°C</c:v>
          </c:tx>
          <c:spPr>
            <a:ln>
              <a:solidFill>
                <a:srgbClr val="92D050"/>
              </a:solidFill>
            </a:ln>
          </c:spPr>
          <c:marker>
            <c:spPr>
              <a:solidFill>
                <a:srgbClr val="92D050"/>
              </a:solidFill>
              <a:ln>
                <a:solidFill>
                  <a:srgbClr val="92D050"/>
                </a:solidFill>
              </a:ln>
            </c:spPr>
          </c:marker>
          <c:errBars>
            <c:errDir val="y"/>
            <c:errBarType val="both"/>
            <c:errValType val="cust"/>
            <c:noEndCap val="0"/>
            <c:plus>
              <c:numRef>
                <c:f>Blad1!$E$12:$E$16</c:f>
                <c:numCache>
                  <c:formatCode>General</c:formatCode>
                  <c:ptCount val="5"/>
                  <c:pt idx="0">
                    <c:v>0.61912491671315073</c:v>
                  </c:pt>
                  <c:pt idx="1">
                    <c:v>0.61228405134854147</c:v>
                  </c:pt>
                  <c:pt idx="2">
                    <c:v>0.53247502217566611</c:v>
                  </c:pt>
                  <c:pt idx="3">
                    <c:v>1.5397926705823117</c:v>
                  </c:pt>
                  <c:pt idx="4">
                    <c:v>0.30734118787561571</c:v>
                  </c:pt>
                </c:numCache>
              </c:numRef>
            </c:plus>
            <c:minus>
              <c:numRef>
                <c:f>Blad1!$E$12:$E$16</c:f>
                <c:numCache>
                  <c:formatCode>General</c:formatCode>
                  <c:ptCount val="5"/>
                  <c:pt idx="0">
                    <c:v>0.61912491671315073</c:v>
                  </c:pt>
                  <c:pt idx="1">
                    <c:v>0.61228405134854147</c:v>
                  </c:pt>
                  <c:pt idx="2">
                    <c:v>0.53247502217566611</c:v>
                  </c:pt>
                  <c:pt idx="3">
                    <c:v>1.5397926705823117</c:v>
                  </c:pt>
                  <c:pt idx="4">
                    <c:v>0.30734118787561571</c:v>
                  </c:pt>
                </c:numCache>
              </c:numRef>
            </c:minus>
          </c:errBars>
          <c:errBars>
            <c:errDir val="x"/>
            <c:errBarType val="both"/>
            <c:errValType val="fixedVal"/>
            <c:noEndCap val="0"/>
            <c:val val="1"/>
          </c:errBars>
          <c:xVal>
            <c:numRef>
              <c:f>Blad1!$B$12:$B$16</c:f>
              <c:numCache>
                <c:formatCode>General</c:formatCode>
                <c:ptCount val="5"/>
                <c:pt idx="0">
                  <c:v>0</c:v>
                </c:pt>
                <c:pt idx="1">
                  <c:v>2</c:v>
                </c:pt>
                <c:pt idx="2">
                  <c:v>6</c:v>
                </c:pt>
                <c:pt idx="3">
                  <c:v>24</c:v>
                </c:pt>
                <c:pt idx="4">
                  <c:v>48</c:v>
                </c:pt>
              </c:numCache>
            </c:numRef>
          </c:xVal>
          <c:yVal>
            <c:numRef>
              <c:f>Blad1!$D$12:$D$16</c:f>
              <c:numCache>
                <c:formatCode>General</c:formatCode>
                <c:ptCount val="5"/>
                <c:pt idx="0">
                  <c:v>6.7860718327653364</c:v>
                </c:pt>
                <c:pt idx="1">
                  <c:v>6.6682950916257102</c:v>
                </c:pt>
                <c:pt idx="2">
                  <c:v>6.6836327890865288</c:v>
                </c:pt>
                <c:pt idx="3">
                  <c:v>6.9108397957961643</c:v>
                </c:pt>
                <c:pt idx="4">
                  <c:v>7.5545061378321625</c:v>
                </c:pt>
              </c:numCache>
            </c:numRef>
          </c:yVal>
          <c:smooth val="1"/>
        </c:ser>
        <c:dLbls>
          <c:showLegendKey val="0"/>
          <c:showVal val="0"/>
          <c:showCatName val="0"/>
          <c:showSerName val="0"/>
          <c:showPercent val="0"/>
          <c:showBubbleSize val="0"/>
        </c:dLbls>
        <c:axId val="76582848"/>
        <c:axId val="76583424"/>
      </c:scatterChart>
      <c:valAx>
        <c:axId val="76582848"/>
        <c:scaling>
          <c:orientation val="minMax"/>
          <c:min val="0"/>
        </c:scaling>
        <c:delete val="0"/>
        <c:axPos val="b"/>
        <c:title>
          <c:tx>
            <c:rich>
              <a:bodyPr/>
              <a:lstStyle/>
              <a:p>
                <a:pPr>
                  <a:defRPr sz="1600"/>
                </a:pPr>
                <a:r>
                  <a:rPr lang="en-US" sz="1600"/>
                  <a:t>Time (hours)</a:t>
                </a:r>
              </a:p>
            </c:rich>
          </c:tx>
          <c:layout/>
          <c:overlay val="0"/>
        </c:title>
        <c:numFmt formatCode="General" sourceLinked="1"/>
        <c:majorTickMark val="out"/>
        <c:minorTickMark val="none"/>
        <c:tickLblPos val="nextTo"/>
        <c:crossAx val="76583424"/>
        <c:crosses val="autoZero"/>
        <c:crossBetween val="midCat"/>
      </c:valAx>
      <c:valAx>
        <c:axId val="76583424"/>
        <c:scaling>
          <c:orientation val="minMax"/>
          <c:min val="4"/>
        </c:scaling>
        <c:delete val="0"/>
        <c:axPos val="l"/>
        <c:majorGridlines/>
        <c:title>
          <c:tx>
            <c:rich>
              <a:bodyPr rot="-5400000" vert="horz"/>
              <a:lstStyle/>
              <a:p>
                <a:pPr>
                  <a:defRPr sz="1600"/>
                </a:pPr>
                <a:r>
                  <a:rPr lang="en-US" sz="1600"/>
                  <a:t>Log10 CFU/g</a:t>
                </a:r>
              </a:p>
            </c:rich>
          </c:tx>
          <c:layout/>
          <c:overlay val="0"/>
        </c:title>
        <c:numFmt formatCode="General" sourceLinked="1"/>
        <c:majorTickMark val="out"/>
        <c:minorTickMark val="none"/>
        <c:tickLblPos val="nextTo"/>
        <c:crossAx val="76582848"/>
        <c:crosses val="autoZero"/>
        <c:crossBetween val="midCat"/>
      </c:valAx>
    </c:plotArea>
    <c:legend>
      <c:legendPos val="r"/>
      <c:layout/>
      <c:overlay val="0"/>
      <c:txPr>
        <a:bodyPr/>
        <a:lstStyle/>
        <a:p>
          <a:pPr>
            <a:defRPr sz="1200"/>
          </a:pPr>
          <a:endParaRPr lang="nl-BE"/>
        </a:p>
      </c:txPr>
    </c:legend>
    <c:plotVisOnly val="1"/>
    <c:dispBlanksAs val="gap"/>
    <c:showDLblsOverMax val="0"/>
  </c:chart>
  <c:txPr>
    <a:bodyPr/>
    <a:lstStyle/>
    <a:p>
      <a:pPr>
        <a:defRPr lang="en-GB" noProof="0"/>
      </a:pPr>
      <a:endParaRPr lang="nl-B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nl-B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Growth curve 37°C</a:t>
            </a:r>
          </a:p>
        </c:rich>
      </c:tx>
      <c:layout/>
      <c:overlay val="0"/>
    </c:title>
    <c:autoTitleDeleted val="0"/>
    <c:plotArea>
      <c:layout/>
      <c:scatterChart>
        <c:scatterStyle val="smoothMarker"/>
        <c:varyColors val="0"/>
        <c:ser>
          <c:idx val="0"/>
          <c:order val="0"/>
          <c:tx>
            <c:v>Salmonella 37°C</c:v>
          </c:tx>
          <c:spPr>
            <a:ln>
              <a:solidFill>
                <a:srgbClr val="0070C0"/>
              </a:solidFill>
            </a:ln>
          </c:spPr>
          <c:marker>
            <c:spPr>
              <a:solidFill>
                <a:srgbClr val="0070C0"/>
              </a:solidFill>
              <a:ln>
                <a:solidFill>
                  <a:srgbClr val="0070C0"/>
                </a:solidFill>
              </a:ln>
            </c:spPr>
          </c:marker>
          <c:errBars>
            <c:errDir val="y"/>
            <c:errBarType val="both"/>
            <c:errValType val="cust"/>
            <c:noEndCap val="0"/>
            <c:plus>
              <c:numRef>
                <c:f>Blad1!$E$65:$E$69</c:f>
                <c:numCache>
                  <c:formatCode>General</c:formatCode>
                  <c:ptCount val="5"/>
                  <c:pt idx="0">
                    <c:v>0.25555161592333303</c:v>
                  </c:pt>
                  <c:pt idx="1">
                    <c:v>0.2110991110860948</c:v>
                  </c:pt>
                  <c:pt idx="2">
                    <c:v>0.31194184435989319</c:v>
                  </c:pt>
                  <c:pt idx="3">
                    <c:v>0.88552442414458832</c:v>
                  </c:pt>
                  <c:pt idx="4">
                    <c:v>0.28799251214600941</c:v>
                  </c:pt>
                </c:numCache>
              </c:numRef>
            </c:plus>
            <c:minus>
              <c:numRef>
                <c:f>Blad1!$E$65:$E$69</c:f>
                <c:numCache>
                  <c:formatCode>General</c:formatCode>
                  <c:ptCount val="5"/>
                  <c:pt idx="0">
                    <c:v>0.25555161592333303</c:v>
                  </c:pt>
                  <c:pt idx="1">
                    <c:v>0.2110991110860948</c:v>
                  </c:pt>
                  <c:pt idx="2">
                    <c:v>0.31194184435989319</c:v>
                  </c:pt>
                  <c:pt idx="3">
                    <c:v>0.88552442414458832</c:v>
                  </c:pt>
                  <c:pt idx="4">
                    <c:v>0.28799251214600941</c:v>
                  </c:pt>
                </c:numCache>
              </c:numRef>
            </c:minus>
          </c:errBars>
          <c:errBars>
            <c:errDir val="x"/>
            <c:errBarType val="both"/>
            <c:errValType val="fixedVal"/>
            <c:noEndCap val="0"/>
            <c:val val="1"/>
          </c:errBars>
          <c:xVal>
            <c:numRef>
              <c:f>Blad1!$B$65:$B$69</c:f>
              <c:numCache>
                <c:formatCode>General</c:formatCode>
                <c:ptCount val="5"/>
                <c:pt idx="0">
                  <c:v>0</c:v>
                </c:pt>
                <c:pt idx="1">
                  <c:v>2</c:v>
                </c:pt>
                <c:pt idx="2">
                  <c:v>6</c:v>
                </c:pt>
                <c:pt idx="3">
                  <c:v>24</c:v>
                </c:pt>
                <c:pt idx="4">
                  <c:v>48</c:v>
                </c:pt>
              </c:numCache>
            </c:numRef>
          </c:xVal>
          <c:yVal>
            <c:numRef>
              <c:f>Blad1!$D$65:$D$69</c:f>
              <c:numCache>
                <c:formatCode>General</c:formatCode>
                <c:ptCount val="5"/>
                <c:pt idx="0">
                  <c:v>4.9578447127361498</c:v>
                </c:pt>
                <c:pt idx="1">
                  <c:v>5.8272884930314337</c:v>
                </c:pt>
                <c:pt idx="2">
                  <c:v>7.1978982317254436</c:v>
                </c:pt>
                <c:pt idx="3">
                  <c:v>7.6147176489589867</c:v>
                </c:pt>
                <c:pt idx="4">
                  <c:v>6.6960152098426136</c:v>
                </c:pt>
              </c:numCache>
            </c:numRef>
          </c:yVal>
          <c:smooth val="1"/>
        </c:ser>
        <c:ser>
          <c:idx val="1"/>
          <c:order val="1"/>
          <c:tx>
            <c:v>E. coli 37°C</c:v>
          </c:tx>
          <c:spPr>
            <a:ln>
              <a:solidFill>
                <a:srgbClr val="C00000"/>
              </a:solidFill>
            </a:ln>
          </c:spPr>
          <c:marker>
            <c:spPr>
              <a:solidFill>
                <a:srgbClr val="C00000"/>
              </a:solidFill>
              <a:ln>
                <a:solidFill>
                  <a:srgbClr val="C00000"/>
                </a:solidFill>
              </a:ln>
            </c:spPr>
          </c:marker>
          <c:errBars>
            <c:errDir val="y"/>
            <c:errBarType val="both"/>
            <c:errValType val="cust"/>
            <c:noEndCap val="0"/>
            <c:plus>
              <c:numRef>
                <c:f>Blad1!$E$70:$E$74</c:f>
                <c:numCache>
                  <c:formatCode>General</c:formatCode>
                  <c:ptCount val="5"/>
                  <c:pt idx="0">
                    <c:v>0.20584363989786156</c:v>
                  </c:pt>
                  <c:pt idx="1">
                    <c:v>3.2576518767786842E-3</c:v>
                  </c:pt>
                  <c:pt idx="2">
                    <c:v>0.14969017505022889</c:v>
                  </c:pt>
                  <c:pt idx="3">
                    <c:v>1.2304811647620997</c:v>
                  </c:pt>
                  <c:pt idx="4">
                    <c:v>3.3205907227027633E-2</c:v>
                  </c:pt>
                </c:numCache>
              </c:numRef>
            </c:plus>
            <c:minus>
              <c:numRef>
                <c:f>Blad1!$E$70:$E$74</c:f>
                <c:numCache>
                  <c:formatCode>General</c:formatCode>
                  <c:ptCount val="5"/>
                  <c:pt idx="0">
                    <c:v>0.20584363989786156</c:v>
                  </c:pt>
                  <c:pt idx="1">
                    <c:v>3.2576518767786842E-3</c:v>
                  </c:pt>
                  <c:pt idx="2">
                    <c:v>0.14969017505022889</c:v>
                  </c:pt>
                  <c:pt idx="3">
                    <c:v>1.2304811647620997</c:v>
                  </c:pt>
                  <c:pt idx="4">
                    <c:v>3.3205907227027633E-2</c:v>
                  </c:pt>
                </c:numCache>
              </c:numRef>
            </c:minus>
          </c:errBars>
          <c:errBars>
            <c:errDir val="x"/>
            <c:errBarType val="both"/>
            <c:errValType val="fixedVal"/>
            <c:noEndCap val="0"/>
            <c:val val="1"/>
          </c:errBars>
          <c:xVal>
            <c:numRef>
              <c:f>Blad1!$B$70:$B$74</c:f>
              <c:numCache>
                <c:formatCode>General</c:formatCode>
                <c:ptCount val="5"/>
                <c:pt idx="0">
                  <c:v>0</c:v>
                </c:pt>
                <c:pt idx="1">
                  <c:v>2</c:v>
                </c:pt>
                <c:pt idx="2">
                  <c:v>6</c:v>
                </c:pt>
                <c:pt idx="3">
                  <c:v>24</c:v>
                </c:pt>
                <c:pt idx="4">
                  <c:v>48</c:v>
                </c:pt>
              </c:numCache>
            </c:numRef>
          </c:xVal>
          <c:yVal>
            <c:numRef>
              <c:f>Blad1!$D$70:$D$74</c:f>
              <c:numCache>
                <c:formatCode>General</c:formatCode>
                <c:ptCount val="5"/>
                <c:pt idx="0">
                  <c:v>4.3856065347712185</c:v>
                </c:pt>
                <c:pt idx="1">
                  <c:v>5.7610413627213575</c:v>
                </c:pt>
                <c:pt idx="2">
                  <c:v>7.3463130630288536</c:v>
                </c:pt>
                <c:pt idx="3">
                  <c:v>7.2298086577414811</c:v>
                </c:pt>
                <c:pt idx="4">
                  <c:v>7.1895491681855628</c:v>
                </c:pt>
              </c:numCache>
            </c:numRef>
          </c:yVal>
          <c:smooth val="1"/>
        </c:ser>
        <c:ser>
          <c:idx val="2"/>
          <c:order val="2"/>
          <c:tx>
            <c:v>Mesophiles 37°C</c:v>
          </c:tx>
          <c:spPr>
            <a:ln>
              <a:solidFill>
                <a:srgbClr val="92D050"/>
              </a:solidFill>
            </a:ln>
          </c:spPr>
          <c:marker>
            <c:spPr>
              <a:solidFill>
                <a:srgbClr val="92D050"/>
              </a:solidFill>
              <a:ln>
                <a:solidFill>
                  <a:srgbClr val="92D050"/>
                </a:solidFill>
              </a:ln>
            </c:spPr>
          </c:marker>
          <c:errBars>
            <c:errDir val="y"/>
            <c:errBarType val="both"/>
            <c:errValType val="cust"/>
            <c:noEndCap val="0"/>
            <c:plus>
              <c:numRef>
                <c:f>Blad1!$E$75:$E$79</c:f>
                <c:numCache>
                  <c:formatCode>General</c:formatCode>
                  <c:ptCount val="5"/>
                  <c:pt idx="0">
                    <c:v>0.25354980382949266</c:v>
                  </c:pt>
                  <c:pt idx="1">
                    <c:v>0.48663619621263765</c:v>
                  </c:pt>
                  <c:pt idx="2">
                    <c:v>5.6939375319112161E-2</c:v>
                  </c:pt>
                  <c:pt idx="3">
                    <c:v>0.10703402074001268</c:v>
                  </c:pt>
                  <c:pt idx="4">
                    <c:v>5.7284617437475441E-2</c:v>
                  </c:pt>
                </c:numCache>
              </c:numRef>
            </c:plus>
            <c:minus>
              <c:numRef>
                <c:f>Blad1!$E$75:$E$79</c:f>
                <c:numCache>
                  <c:formatCode>General</c:formatCode>
                  <c:ptCount val="5"/>
                  <c:pt idx="0">
                    <c:v>0.25354980382949266</c:v>
                  </c:pt>
                  <c:pt idx="1">
                    <c:v>0.48663619621263765</c:v>
                  </c:pt>
                  <c:pt idx="2">
                    <c:v>5.6939375319112161E-2</c:v>
                  </c:pt>
                  <c:pt idx="3">
                    <c:v>0.10703402074001268</c:v>
                  </c:pt>
                  <c:pt idx="4">
                    <c:v>5.7284617437475441E-2</c:v>
                  </c:pt>
                </c:numCache>
              </c:numRef>
            </c:minus>
          </c:errBars>
          <c:errBars>
            <c:errDir val="x"/>
            <c:errBarType val="both"/>
            <c:errValType val="fixedVal"/>
            <c:noEndCap val="0"/>
            <c:val val="1"/>
          </c:errBars>
          <c:xVal>
            <c:numRef>
              <c:f>Blad1!$B$75:$B$79</c:f>
              <c:numCache>
                <c:formatCode>General</c:formatCode>
                <c:ptCount val="5"/>
                <c:pt idx="0">
                  <c:v>0</c:v>
                </c:pt>
                <c:pt idx="1">
                  <c:v>2</c:v>
                </c:pt>
                <c:pt idx="2">
                  <c:v>6</c:v>
                </c:pt>
                <c:pt idx="3">
                  <c:v>24</c:v>
                </c:pt>
                <c:pt idx="4">
                  <c:v>48</c:v>
                </c:pt>
              </c:numCache>
            </c:numRef>
          </c:xVal>
          <c:yVal>
            <c:numRef>
              <c:f>Blad1!$D$75:$D$79</c:f>
              <c:numCache>
                <c:formatCode>General</c:formatCode>
                <c:ptCount val="5"/>
                <c:pt idx="0">
                  <c:v>5.6200265505676601</c:v>
                </c:pt>
                <c:pt idx="1">
                  <c:v>5.0294208894225001</c:v>
                </c:pt>
                <c:pt idx="2">
                  <c:v>6.2242414501929488</c:v>
                </c:pt>
                <c:pt idx="3">
                  <c:v>9.2981687995129079</c:v>
                </c:pt>
                <c:pt idx="4">
                  <c:v>9.0992034277996083</c:v>
                </c:pt>
              </c:numCache>
            </c:numRef>
          </c:yVal>
          <c:smooth val="1"/>
        </c:ser>
        <c:dLbls>
          <c:showLegendKey val="0"/>
          <c:showVal val="0"/>
          <c:showCatName val="0"/>
          <c:showSerName val="0"/>
          <c:showPercent val="0"/>
          <c:showBubbleSize val="0"/>
        </c:dLbls>
        <c:axId val="76585728"/>
        <c:axId val="76586304"/>
      </c:scatterChart>
      <c:valAx>
        <c:axId val="76585728"/>
        <c:scaling>
          <c:orientation val="minMax"/>
          <c:max val="50"/>
        </c:scaling>
        <c:delete val="0"/>
        <c:axPos val="b"/>
        <c:title>
          <c:tx>
            <c:rich>
              <a:bodyPr/>
              <a:lstStyle/>
              <a:p>
                <a:pPr>
                  <a:defRPr sz="1600"/>
                </a:pPr>
                <a:r>
                  <a:rPr lang="en-US" sz="1600"/>
                  <a:t>Time (hours)</a:t>
                </a:r>
              </a:p>
            </c:rich>
          </c:tx>
          <c:layout/>
          <c:overlay val="0"/>
        </c:title>
        <c:numFmt formatCode="General" sourceLinked="1"/>
        <c:majorTickMark val="out"/>
        <c:minorTickMark val="none"/>
        <c:tickLblPos val="nextTo"/>
        <c:crossAx val="76586304"/>
        <c:crosses val="autoZero"/>
        <c:crossBetween val="midCat"/>
      </c:valAx>
      <c:valAx>
        <c:axId val="76586304"/>
        <c:scaling>
          <c:orientation val="minMax"/>
          <c:min val="4"/>
        </c:scaling>
        <c:delete val="0"/>
        <c:axPos val="l"/>
        <c:majorGridlines/>
        <c:title>
          <c:tx>
            <c:rich>
              <a:bodyPr rot="-5400000" vert="horz"/>
              <a:lstStyle/>
              <a:p>
                <a:pPr>
                  <a:defRPr sz="1600"/>
                </a:pPr>
                <a:r>
                  <a:rPr lang="en-US" sz="1600" dirty="0" smtClean="0"/>
                  <a:t>Log</a:t>
                </a:r>
                <a:r>
                  <a:rPr lang="en-US" sz="1600" baseline="-25000" dirty="0" smtClean="0"/>
                  <a:t>10</a:t>
                </a:r>
                <a:r>
                  <a:rPr lang="en-US" sz="1600" baseline="0" dirty="0" smtClean="0"/>
                  <a:t> CFU/g</a:t>
                </a:r>
                <a:endParaRPr lang="en-US" sz="1600" dirty="0"/>
              </a:p>
            </c:rich>
          </c:tx>
          <c:layout/>
          <c:overlay val="0"/>
        </c:title>
        <c:numFmt formatCode="General" sourceLinked="1"/>
        <c:majorTickMark val="out"/>
        <c:minorTickMark val="none"/>
        <c:tickLblPos val="nextTo"/>
        <c:crossAx val="76585728"/>
        <c:crosses val="autoZero"/>
        <c:crossBetween val="midCat"/>
      </c:valAx>
    </c:plotArea>
    <c:legend>
      <c:legendPos val="r"/>
      <c:layout/>
      <c:overlay val="0"/>
      <c:txPr>
        <a:bodyPr/>
        <a:lstStyle/>
        <a:p>
          <a:pPr>
            <a:defRPr sz="1200"/>
          </a:pPr>
          <a:endParaRPr lang="nl-BE"/>
        </a:p>
      </c:txPr>
    </c:legend>
    <c:plotVisOnly val="1"/>
    <c:dispBlanksAs val="gap"/>
    <c:showDLblsOverMax val="0"/>
  </c:chart>
  <c:txPr>
    <a:bodyPr/>
    <a:lstStyle/>
    <a:p>
      <a:pPr>
        <a:defRPr lang="en-GB" noProof="0"/>
      </a:pPr>
      <a:endParaRPr lang="nl-BE"/>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84871" cy="501094"/>
          </a:xfrm>
          <a:prstGeom prst="rect">
            <a:avLst/>
          </a:prstGeom>
        </p:spPr>
        <p:txBody>
          <a:bodyPr vert="horz" lIns="96625" tIns="48312" rIns="96625" bIns="48312" rtlCol="0"/>
          <a:lstStyle>
            <a:lvl1pPr algn="l">
              <a:defRPr sz="1300"/>
            </a:lvl1pPr>
          </a:lstStyle>
          <a:p>
            <a:endParaRPr lang="nl-BE"/>
          </a:p>
        </p:txBody>
      </p:sp>
      <p:sp>
        <p:nvSpPr>
          <p:cNvPr id="3" name="Tijdelijke aanduiding voor datum 2"/>
          <p:cNvSpPr>
            <a:spLocks noGrp="1"/>
          </p:cNvSpPr>
          <p:nvPr>
            <p:ph type="dt" sz="quarter" idx="1"/>
          </p:nvPr>
        </p:nvSpPr>
        <p:spPr>
          <a:xfrm>
            <a:off x="3901698" y="0"/>
            <a:ext cx="2984871" cy="501094"/>
          </a:xfrm>
          <a:prstGeom prst="rect">
            <a:avLst/>
          </a:prstGeom>
        </p:spPr>
        <p:txBody>
          <a:bodyPr vert="horz" lIns="96625" tIns="48312" rIns="96625" bIns="48312" rtlCol="0"/>
          <a:lstStyle>
            <a:lvl1pPr algn="r">
              <a:defRPr sz="1300"/>
            </a:lvl1pPr>
          </a:lstStyle>
          <a:p>
            <a:fld id="{0E1F2AED-1696-45BD-ACD6-455ACF21F895}" type="datetimeFigureOut">
              <a:rPr lang="nl-BE" smtClean="0"/>
              <a:t>17/06/2014</a:t>
            </a:fld>
            <a:endParaRPr lang="nl-BE"/>
          </a:p>
        </p:txBody>
      </p:sp>
      <p:sp>
        <p:nvSpPr>
          <p:cNvPr id="4" name="Tijdelijke aanduiding voor voettekst 3"/>
          <p:cNvSpPr>
            <a:spLocks noGrp="1"/>
          </p:cNvSpPr>
          <p:nvPr>
            <p:ph type="ftr" sz="quarter" idx="2"/>
          </p:nvPr>
        </p:nvSpPr>
        <p:spPr>
          <a:xfrm>
            <a:off x="0" y="9519054"/>
            <a:ext cx="2984871" cy="501094"/>
          </a:xfrm>
          <a:prstGeom prst="rect">
            <a:avLst/>
          </a:prstGeom>
        </p:spPr>
        <p:txBody>
          <a:bodyPr vert="horz" lIns="96625" tIns="48312" rIns="96625" bIns="48312" rtlCol="0" anchor="b"/>
          <a:lstStyle>
            <a:lvl1pPr algn="l">
              <a:defRPr sz="1300"/>
            </a:lvl1pPr>
          </a:lstStyle>
          <a:p>
            <a:endParaRPr lang="nl-BE"/>
          </a:p>
        </p:txBody>
      </p:sp>
      <p:sp>
        <p:nvSpPr>
          <p:cNvPr id="5" name="Tijdelijke aanduiding voor dianummer 4"/>
          <p:cNvSpPr>
            <a:spLocks noGrp="1"/>
          </p:cNvSpPr>
          <p:nvPr>
            <p:ph type="sldNum" sz="quarter" idx="3"/>
          </p:nvPr>
        </p:nvSpPr>
        <p:spPr>
          <a:xfrm>
            <a:off x="3901698" y="9519054"/>
            <a:ext cx="2984871" cy="501094"/>
          </a:xfrm>
          <a:prstGeom prst="rect">
            <a:avLst/>
          </a:prstGeom>
        </p:spPr>
        <p:txBody>
          <a:bodyPr vert="horz" lIns="96625" tIns="48312" rIns="96625" bIns="48312" rtlCol="0" anchor="b"/>
          <a:lstStyle>
            <a:lvl1pPr algn="r">
              <a:defRPr sz="1300"/>
            </a:lvl1pPr>
          </a:lstStyle>
          <a:p>
            <a:fld id="{B710EA5C-F876-433C-9920-CA9964E226AD}" type="slidenum">
              <a:rPr lang="nl-BE" smtClean="0"/>
              <a:t>‹nr.›</a:t>
            </a:fld>
            <a:endParaRPr lang="nl-BE"/>
          </a:p>
        </p:txBody>
      </p:sp>
    </p:spTree>
    <p:extLst>
      <p:ext uri="{BB962C8B-B14F-4D97-AF65-F5344CB8AC3E}">
        <p14:creationId xmlns:p14="http://schemas.microsoft.com/office/powerpoint/2010/main" val="2447937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84871" cy="501094"/>
          </a:xfrm>
          <a:prstGeom prst="rect">
            <a:avLst/>
          </a:prstGeom>
        </p:spPr>
        <p:txBody>
          <a:bodyPr vert="horz" lIns="96625" tIns="48312" rIns="96625" bIns="48312" rtlCol="0"/>
          <a:lstStyle>
            <a:lvl1pPr algn="l">
              <a:defRPr sz="1300"/>
            </a:lvl1pPr>
          </a:lstStyle>
          <a:p>
            <a:endParaRPr lang="nl-BE"/>
          </a:p>
        </p:txBody>
      </p:sp>
      <p:sp>
        <p:nvSpPr>
          <p:cNvPr id="3" name="Tijdelijke aanduiding voor datum 2"/>
          <p:cNvSpPr>
            <a:spLocks noGrp="1"/>
          </p:cNvSpPr>
          <p:nvPr>
            <p:ph type="dt" idx="1"/>
          </p:nvPr>
        </p:nvSpPr>
        <p:spPr>
          <a:xfrm>
            <a:off x="3901698" y="0"/>
            <a:ext cx="2984871" cy="501094"/>
          </a:xfrm>
          <a:prstGeom prst="rect">
            <a:avLst/>
          </a:prstGeom>
        </p:spPr>
        <p:txBody>
          <a:bodyPr vert="horz" lIns="96625" tIns="48312" rIns="96625" bIns="48312" rtlCol="0"/>
          <a:lstStyle>
            <a:lvl1pPr algn="r">
              <a:defRPr sz="1300"/>
            </a:lvl1pPr>
          </a:lstStyle>
          <a:p>
            <a:fld id="{5B88E0B1-010B-4F92-9E12-45AA296D5CFF}" type="datetimeFigureOut">
              <a:rPr lang="nl-BE" smtClean="0"/>
              <a:t>17/06/2014</a:t>
            </a:fld>
            <a:endParaRPr lang="nl-BE"/>
          </a:p>
        </p:txBody>
      </p:sp>
      <p:sp>
        <p:nvSpPr>
          <p:cNvPr id="4" name="Tijdelijke aanduiding voor dia-afbeelding 3"/>
          <p:cNvSpPr>
            <a:spLocks noGrp="1" noRot="1" noChangeAspect="1"/>
          </p:cNvSpPr>
          <p:nvPr>
            <p:ph type="sldImg" idx="2"/>
          </p:nvPr>
        </p:nvSpPr>
        <p:spPr>
          <a:xfrm>
            <a:off x="938213" y="750888"/>
            <a:ext cx="5011737" cy="3759200"/>
          </a:xfrm>
          <a:prstGeom prst="rect">
            <a:avLst/>
          </a:prstGeom>
          <a:noFill/>
          <a:ln w="12700">
            <a:solidFill>
              <a:prstClr val="black"/>
            </a:solidFill>
          </a:ln>
        </p:spPr>
        <p:txBody>
          <a:bodyPr vert="horz" lIns="96625" tIns="48312" rIns="96625" bIns="48312" rtlCol="0" anchor="ctr"/>
          <a:lstStyle/>
          <a:p>
            <a:endParaRPr lang="nl-BE"/>
          </a:p>
        </p:txBody>
      </p:sp>
      <p:sp>
        <p:nvSpPr>
          <p:cNvPr id="5" name="Tijdelijke aanduiding voor notities 4"/>
          <p:cNvSpPr>
            <a:spLocks noGrp="1"/>
          </p:cNvSpPr>
          <p:nvPr>
            <p:ph type="body" sz="quarter" idx="3"/>
          </p:nvPr>
        </p:nvSpPr>
        <p:spPr>
          <a:xfrm>
            <a:off x="688817" y="4760397"/>
            <a:ext cx="5510530" cy="4509850"/>
          </a:xfrm>
          <a:prstGeom prst="rect">
            <a:avLst/>
          </a:prstGeom>
        </p:spPr>
        <p:txBody>
          <a:bodyPr vert="horz" lIns="96625" tIns="48312" rIns="96625" bIns="48312"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6" name="Tijdelijke aanduiding voor voettekst 5"/>
          <p:cNvSpPr>
            <a:spLocks noGrp="1"/>
          </p:cNvSpPr>
          <p:nvPr>
            <p:ph type="ftr" sz="quarter" idx="4"/>
          </p:nvPr>
        </p:nvSpPr>
        <p:spPr>
          <a:xfrm>
            <a:off x="0" y="9519054"/>
            <a:ext cx="2984871" cy="501094"/>
          </a:xfrm>
          <a:prstGeom prst="rect">
            <a:avLst/>
          </a:prstGeom>
        </p:spPr>
        <p:txBody>
          <a:bodyPr vert="horz" lIns="96625" tIns="48312" rIns="96625" bIns="48312" rtlCol="0" anchor="b"/>
          <a:lstStyle>
            <a:lvl1pPr algn="l">
              <a:defRPr sz="1300"/>
            </a:lvl1pPr>
          </a:lstStyle>
          <a:p>
            <a:endParaRPr lang="nl-BE"/>
          </a:p>
        </p:txBody>
      </p:sp>
      <p:sp>
        <p:nvSpPr>
          <p:cNvPr id="7" name="Tijdelijke aanduiding voor dianummer 6"/>
          <p:cNvSpPr>
            <a:spLocks noGrp="1"/>
          </p:cNvSpPr>
          <p:nvPr>
            <p:ph type="sldNum" sz="quarter" idx="5"/>
          </p:nvPr>
        </p:nvSpPr>
        <p:spPr>
          <a:xfrm>
            <a:off x="3901698" y="9519054"/>
            <a:ext cx="2984871" cy="501094"/>
          </a:xfrm>
          <a:prstGeom prst="rect">
            <a:avLst/>
          </a:prstGeom>
        </p:spPr>
        <p:txBody>
          <a:bodyPr vert="horz" lIns="96625" tIns="48312" rIns="96625" bIns="48312" rtlCol="0" anchor="b"/>
          <a:lstStyle>
            <a:lvl1pPr algn="r">
              <a:defRPr sz="1300"/>
            </a:lvl1pPr>
          </a:lstStyle>
          <a:p>
            <a:fld id="{27D945C0-7626-4E1B-80F0-5E22D22AECEA}" type="slidenum">
              <a:rPr lang="nl-BE" smtClean="0"/>
              <a:t>‹nr.›</a:t>
            </a:fld>
            <a:endParaRPr lang="nl-BE"/>
          </a:p>
        </p:txBody>
      </p:sp>
    </p:spTree>
    <p:extLst>
      <p:ext uri="{BB962C8B-B14F-4D97-AF65-F5344CB8AC3E}">
        <p14:creationId xmlns:p14="http://schemas.microsoft.com/office/powerpoint/2010/main" val="1371364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1</a:t>
            </a:fld>
            <a:endParaRPr lang="nl-BE"/>
          </a:p>
        </p:txBody>
      </p:sp>
    </p:spTree>
    <p:extLst>
      <p:ext uri="{BB962C8B-B14F-4D97-AF65-F5344CB8AC3E}">
        <p14:creationId xmlns:p14="http://schemas.microsoft.com/office/powerpoint/2010/main" val="39525006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dirty="0"/>
              <a:t>At a temperature of 5°C, the behaviour of the bacteria that were used on this study, namely </a:t>
            </a:r>
            <a:r>
              <a:rPr lang="en-GB" sz="1300" i="1" dirty="0"/>
              <a:t>Salmonella, E. coli</a:t>
            </a:r>
            <a:r>
              <a:rPr lang="en-GB" sz="1300" dirty="0"/>
              <a:t> and the </a:t>
            </a:r>
            <a:r>
              <a:rPr lang="en-GB" sz="1300" dirty="0" err="1"/>
              <a:t>mesophilic</a:t>
            </a:r>
            <a:r>
              <a:rPr lang="en-GB" sz="1300" dirty="0"/>
              <a:t> bacteria, decrease. Hereby, it can be concluded that when a contaminated lettuce is bought and kept under refrigerated temperature (5°C) for 48 hours, there is decrease of 0,1 log</a:t>
            </a:r>
            <a:r>
              <a:rPr lang="en-GB" sz="1300" baseline="-25000" dirty="0"/>
              <a:t>10</a:t>
            </a:r>
            <a:r>
              <a:rPr lang="en-GB" sz="1300" dirty="0"/>
              <a:t> CFU/g for </a:t>
            </a:r>
            <a:r>
              <a:rPr lang="en-GB" sz="1300" i="1" dirty="0"/>
              <a:t>Salmonella</a:t>
            </a:r>
            <a:r>
              <a:rPr lang="en-GB" sz="1300" dirty="0"/>
              <a:t> and 0,8 log</a:t>
            </a:r>
            <a:r>
              <a:rPr lang="en-GB" sz="1300" baseline="-25000" dirty="0"/>
              <a:t>10</a:t>
            </a:r>
            <a:r>
              <a:rPr lang="en-GB" sz="1300" dirty="0"/>
              <a:t> CFU/g for </a:t>
            </a:r>
            <a:r>
              <a:rPr lang="en-GB" sz="1300" i="1" dirty="0"/>
              <a:t>E. coli</a:t>
            </a:r>
            <a:r>
              <a:rPr lang="en-GB" sz="1300" dirty="0"/>
              <a:t>.</a:t>
            </a:r>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10</a:t>
            </a:fld>
            <a:endParaRPr lang="nl-BE"/>
          </a:p>
        </p:txBody>
      </p:sp>
    </p:spTree>
    <p:extLst>
      <p:ext uri="{BB962C8B-B14F-4D97-AF65-F5344CB8AC3E}">
        <p14:creationId xmlns:p14="http://schemas.microsoft.com/office/powerpoint/2010/main" val="3279494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defTabSz="966246">
              <a:defRPr/>
            </a:pPr>
            <a:r>
              <a:rPr lang="en-GB" sz="1300" dirty="0"/>
              <a:t>When serving the lettuce in food services at 10°C, the growth of the mesophiles and pathogenic bacteria remains steady-state. Once good practices are applied by the food service and the disinfection-process is effective, there should be no bacteria on vegetables. But if cross-contamination occurs on lettuce, there will be no growth of </a:t>
            </a:r>
            <a:r>
              <a:rPr lang="en-GB" sz="1300" i="1" dirty="0"/>
              <a:t>Salmonella </a:t>
            </a:r>
            <a:r>
              <a:rPr lang="en-GB" sz="1300" dirty="0"/>
              <a:t>and </a:t>
            </a:r>
            <a:r>
              <a:rPr lang="en-GB" sz="1300" i="1" dirty="0"/>
              <a:t>E. coli.</a:t>
            </a:r>
            <a:endParaRPr lang="nl-BE" sz="1300" dirty="0"/>
          </a:p>
          <a:p>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11</a:t>
            </a:fld>
            <a:endParaRPr lang="nl-BE"/>
          </a:p>
        </p:txBody>
      </p:sp>
    </p:spTree>
    <p:extLst>
      <p:ext uri="{BB962C8B-B14F-4D97-AF65-F5344CB8AC3E}">
        <p14:creationId xmlns:p14="http://schemas.microsoft.com/office/powerpoint/2010/main" val="1271886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dirty="0"/>
              <a:t>Reaching the usual room temperature (25°C) in South Brazil there can be concluded that the both pathogens, </a:t>
            </a:r>
            <a:r>
              <a:rPr lang="en-GB" sz="1300" i="1" dirty="0"/>
              <a:t>Salmonella </a:t>
            </a:r>
            <a:r>
              <a:rPr lang="en-GB" sz="1300" dirty="0"/>
              <a:t>and</a:t>
            </a:r>
            <a:r>
              <a:rPr lang="en-GB" sz="1300" i="1" dirty="0"/>
              <a:t> E. coli </a:t>
            </a:r>
            <a:r>
              <a:rPr lang="en-GB" sz="1300" dirty="0"/>
              <a:t>grow similar in time. After two days of shelf-life at this temperature, the counts exceed more than one log</a:t>
            </a:r>
            <a:r>
              <a:rPr lang="en-GB" sz="1300" baseline="-25000" dirty="0"/>
              <a:t>10</a:t>
            </a:r>
            <a:r>
              <a:rPr lang="en-GB" sz="1300" dirty="0"/>
              <a:t> CFU/g. This demonstrates that room temperatures are not ideal for maintaining the lettuce.</a:t>
            </a:r>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12</a:t>
            </a:fld>
            <a:endParaRPr lang="nl-BE"/>
          </a:p>
        </p:txBody>
      </p:sp>
    </p:spTree>
    <p:extLst>
      <p:ext uri="{BB962C8B-B14F-4D97-AF65-F5344CB8AC3E}">
        <p14:creationId xmlns:p14="http://schemas.microsoft.com/office/powerpoint/2010/main" val="39133717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dirty="0"/>
              <a:t>The growth observed for </a:t>
            </a:r>
            <a:r>
              <a:rPr lang="en-GB" sz="1300" i="1" dirty="0"/>
              <a:t>Salmonella </a:t>
            </a:r>
            <a:r>
              <a:rPr lang="en-GB" sz="1300" dirty="0"/>
              <a:t>and </a:t>
            </a:r>
            <a:r>
              <a:rPr lang="en-GB" sz="1300" i="1" dirty="0"/>
              <a:t>E. coli</a:t>
            </a:r>
            <a:r>
              <a:rPr lang="en-GB" sz="1300" dirty="0"/>
              <a:t> at their optimum temperature (37°C), increase until 24 hours and continue to the point of 48 hours with a reduction. The trend of both bacteria is similar to the growth curve of every bacteria.</a:t>
            </a:r>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13</a:t>
            </a:fld>
            <a:endParaRPr lang="nl-BE"/>
          </a:p>
        </p:txBody>
      </p:sp>
    </p:spTree>
    <p:extLst>
      <p:ext uri="{BB962C8B-B14F-4D97-AF65-F5344CB8AC3E}">
        <p14:creationId xmlns:p14="http://schemas.microsoft.com/office/powerpoint/2010/main" val="13191276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dirty="0"/>
              <a:t>At a temperature of 5°C, the behaviour of the bacteria that were used on this study, namely </a:t>
            </a:r>
            <a:r>
              <a:rPr lang="en-GB" sz="1300" i="1" dirty="0"/>
              <a:t>Salmonella, E. coli</a:t>
            </a:r>
            <a:r>
              <a:rPr lang="en-GB" sz="1300" dirty="0"/>
              <a:t> and the </a:t>
            </a:r>
            <a:r>
              <a:rPr lang="en-GB" sz="1300" dirty="0" err="1"/>
              <a:t>mesophilic</a:t>
            </a:r>
            <a:r>
              <a:rPr lang="en-GB" sz="1300" dirty="0"/>
              <a:t> bacteria, decrease.</a:t>
            </a:r>
            <a:endParaRPr lang="nl-BE" sz="1300" dirty="0"/>
          </a:p>
          <a:p>
            <a:r>
              <a:rPr lang="en-GB" sz="1300" dirty="0"/>
              <a:t>When serving the lettuce in food services at 10°C, the growth of the mesophiles and pathogenic bacteria remains steady-state.</a:t>
            </a:r>
            <a:endParaRPr lang="nl-BE" sz="1300" dirty="0"/>
          </a:p>
          <a:p>
            <a:r>
              <a:rPr lang="en-GB" sz="1300" dirty="0"/>
              <a:t>Reaching the usual room temperature (25°C) in South Brazil there can be concluded that the both pathogens, </a:t>
            </a:r>
            <a:r>
              <a:rPr lang="en-GB" sz="1300" i="1" dirty="0"/>
              <a:t>Salmonella </a:t>
            </a:r>
            <a:r>
              <a:rPr lang="en-GB" sz="1300" dirty="0"/>
              <a:t>and</a:t>
            </a:r>
            <a:r>
              <a:rPr lang="en-GB" sz="1300" i="1" dirty="0"/>
              <a:t> E. coli </a:t>
            </a:r>
            <a:r>
              <a:rPr lang="en-GB" sz="1300" dirty="0"/>
              <a:t>grow similar in time.</a:t>
            </a:r>
            <a:endParaRPr lang="nl-BE" sz="1300" dirty="0"/>
          </a:p>
          <a:p>
            <a:r>
              <a:rPr lang="en-GB" sz="1300" dirty="0"/>
              <a:t>The growth observed for </a:t>
            </a:r>
            <a:r>
              <a:rPr lang="en-GB" sz="1300" i="1" dirty="0"/>
              <a:t>Salmonella </a:t>
            </a:r>
            <a:r>
              <a:rPr lang="en-GB" sz="1300" dirty="0"/>
              <a:t>and </a:t>
            </a:r>
            <a:r>
              <a:rPr lang="en-GB" sz="1300" i="1" dirty="0"/>
              <a:t>E. coli</a:t>
            </a:r>
            <a:r>
              <a:rPr lang="en-GB" sz="1300" dirty="0"/>
              <a:t> at their optimum temperature (37°C), increase until 24 hours and continue to the point of 48 hours with a reduction.</a:t>
            </a:r>
          </a:p>
          <a:p>
            <a:r>
              <a:rPr lang="en-GB" sz="1300" dirty="0"/>
              <a:t> </a:t>
            </a:r>
            <a:endParaRPr lang="nl-BE" sz="1300" dirty="0"/>
          </a:p>
          <a:p>
            <a:r>
              <a:rPr lang="en-GB" sz="1300" dirty="0"/>
              <a:t>This study demonstrates the influence of different temperatures on the growth of two distinct pathogens. Due to this, it can be concluded that if there is some contamination, the lettuce can be kept until 10°C without a significant growth. Above these temperatures there is a plenty growth of the pathogens, being a risk for the consumers. Thus it is suggested for consumers and foodservices to disinfect the lettuce before consumption or serving. Furthermore to avoid the growth of remaining bacteria, the lettuce should be maintained under refrigerated temperature.</a:t>
            </a:r>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14</a:t>
            </a:fld>
            <a:endParaRPr lang="nl-BE"/>
          </a:p>
        </p:txBody>
      </p:sp>
    </p:spTree>
    <p:extLst>
      <p:ext uri="{BB962C8B-B14F-4D97-AF65-F5344CB8AC3E}">
        <p14:creationId xmlns:p14="http://schemas.microsoft.com/office/powerpoint/2010/main" val="3988663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15</a:t>
            </a:fld>
            <a:endParaRPr lang="nl-BE"/>
          </a:p>
        </p:txBody>
      </p:sp>
    </p:spTree>
    <p:extLst>
      <p:ext uri="{BB962C8B-B14F-4D97-AF65-F5344CB8AC3E}">
        <p14:creationId xmlns:p14="http://schemas.microsoft.com/office/powerpoint/2010/main" val="3952500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2</a:t>
            </a:fld>
            <a:endParaRPr lang="nl-BE"/>
          </a:p>
        </p:txBody>
      </p:sp>
    </p:spTree>
    <p:extLst>
      <p:ext uri="{BB962C8B-B14F-4D97-AF65-F5344CB8AC3E}">
        <p14:creationId xmlns:p14="http://schemas.microsoft.com/office/powerpoint/2010/main" val="1348109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dirty="0"/>
              <a:t>Lettuce is one of the oldest leafy green cultivated around the world, and is one of the most consumed vegetable due to its availability, cost and nutritional factors. In Brazil about 40% of the volume that is traded in fresh produce supply companies is lettuce. To consume the lettuce safely, several critical control points of the different processes need to be run through, checked and approved. The control of these points can concern the appearance of micro-organisms, such as </a:t>
            </a:r>
            <a:r>
              <a:rPr lang="en-GB" sz="1300" i="1" dirty="0"/>
              <a:t>Salmonella enteritidis </a:t>
            </a:r>
            <a:r>
              <a:rPr lang="en-GB" sz="1300" dirty="0"/>
              <a:t>and </a:t>
            </a:r>
            <a:r>
              <a:rPr lang="en-GB" sz="1300" i="1" dirty="0"/>
              <a:t>E. coli</a:t>
            </a:r>
            <a:r>
              <a:rPr lang="en-GB" sz="1300" dirty="0"/>
              <a:t>. S. enteritidis and </a:t>
            </a:r>
            <a:r>
              <a:rPr lang="en-GB" sz="1300" i="1" dirty="0"/>
              <a:t>E. coli</a:t>
            </a:r>
            <a:r>
              <a:rPr lang="en-GB" sz="1300" dirty="0"/>
              <a:t> are one of the most common micro-organisms involved in foodborne outbreaks of vegetables and fruits. The </a:t>
            </a:r>
            <a:r>
              <a:rPr lang="en-GB" sz="1300" dirty="0" err="1"/>
              <a:t>mesophilic</a:t>
            </a:r>
            <a:r>
              <a:rPr lang="en-GB" sz="1300" dirty="0"/>
              <a:t> bacteria represent the normal flora of the vegetables.</a:t>
            </a:r>
          </a:p>
          <a:p>
            <a:endParaRPr lang="nl-BE" sz="1300" dirty="0"/>
          </a:p>
          <a:p>
            <a:r>
              <a:rPr lang="en-GB" sz="1300" dirty="0"/>
              <a:t>The aim of this study is to determine the survival of </a:t>
            </a:r>
            <a:r>
              <a:rPr lang="en-GB" sz="1300" i="1" dirty="0"/>
              <a:t>S. enteritidis </a:t>
            </a:r>
            <a:r>
              <a:rPr lang="en-GB" sz="1300" dirty="0"/>
              <a:t>and </a:t>
            </a:r>
            <a:r>
              <a:rPr lang="en-GB" sz="1300" i="1" dirty="0"/>
              <a:t>E. coli</a:t>
            </a:r>
            <a:r>
              <a:rPr lang="en-GB" sz="1300" dirty="0"/>
              <a:t> on lettuce. Therefore two control points were considered important to study the behaviour of these bacteria, namely the temperature and the time of growth. The outbreak of these pathogens on leafy greens were researched at a shelf-life of two days and at different temperatures (5°C, 10°C, 25°C and 37°C).</a:t>
            </a:r>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3</a:t>
            </a:fld>
            <a:endParaRPr lang="nl-BE"/>
          </a:p>
        </p:txBody>
      </p:sp>
    </p:spTree>
    <p:extLst>
      <p:ext uri="{BB962C8B-B14F-4D97-AF65-F5344CB8AC3E}">
        <p14:creationId xmlns:p14="http://schemas.microsoft.com/office/powerpoint/2010/main" val="4243085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i="1" dirty="0"/>
              <a:t>Salmonella</a:t>
            </a:r>
            <a:r>
              <a:rPr lang="en-GB" sz="1300" dirty="0"/>
              <a:t> is a Gram-negative, rod-shaped, facultative anaerobic, non-spore-forming bacterium, who is part of the </a:t>
            </a:r>
            <a:r>
              <a:rPr lang="en-GB" sz="1300" i="1" dirty="0" err="1"/>
              <a:t>Enterobacteriacea</a:t>
            </a:r>
            <a:r>
              <a:rPr lang="en-GB" sz="1300" i="1" dirty="0"/>
              <a:t> </a:t>
            </a:r>
            <a:r>
              <a:rPr lang="en-GB" sz="1300" dirty="0"/>
              <a:t>family.</a:t>
            </a:r>
          </a:p>
          <a:p>
            <a:r>
              <a:rPr lang="en-GB" sz="1300" dirty="0"/>
              <a:t>Salmonellosis is an important cause of foodborne disease in the entire world and is a significant cause of morbidity, mortality and economic loss. Enteritis is the most common form of salmonellosis. </a:t>
            </a:r>
          </a:p>
          <a:p>
            <a:r>
              <a:rPr lang="en-GB" sz="1300" dirty="0"/>
              <a:t>A H</a:t>
            </a:r>
            <a:r>
              <a:rPr lang="en-GB" sz="1300" baseline="-25000" dirty="0"/>
              <a:t>2</a:t>
            </a:r>
            <a:r>
              <a:rPr lang="en-GB" sz="1300" dirty="0"/>
              <a:t>S positive strain, which is urease, indole, phenylalanine and Ortho-</a:t>
            </a:r>
            <a:r>
              <a:rPr lang="en-GB" sz="1300" dirty="0" err="1"/>
              <a:t>Nitrophenyl</a:t>
            </a:r>
            <a:r>
              <a:rPr lang="en-GB" sz="1300" dirty="0"/>
              <a:t>-β-</a:t>
            </a:r>
            <a:r>
              <a:rPr lang="en-GB" sz="1300" dirty="0" err="1"/>
              <a:t>galactoside</a:t>
            </a:r>
            <a:r>
              <a:rPr lang="en-GB" sz="1300" dirty="0"/>
              <a:t> (ONPG) negative and ferments no lactose, must always remind to </a:t>
            </a:r>
            <a:r>
              <a:rPr lang="en-GB" sz="1300" i="1" dirty="0"/>
              <a:t>Salmonella .</a:t>
            </a:r>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4</a:t>
            </a:fld>
            <a:endParaRPr lang="nl-BE"/>
          </a:p>
        </p:txBody>
      </p:sp>
    </p:spTree>
    <p:extLst>
      <p:ext uri="{BB962C8B-B14F-4D97-AF65-F5344CB8AC3E}">
        <p14:creationId xmlns:p14="http://schemas.microsoft.com/office/powerpoint/2010/main" val="4270709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i="1" dirty="0"/>
              <a:t>E. coli</a:t>
            </a:r>
            <a:r>
              <a:rPr lang="en-GB" sz="1300" dirty="0"/>
              <a:t> or coli bacilli are universal commensal intestinal parasites of animals and humans. This pathogen is a part of the </a:t>
            </a:r>
            <a:r>
              <a:rPr lang="en-GB" sz="1300" i="1" dirty="0" err="1"/>
              <a:t>Enterobacteriacea</a:t>
            </a:r>
            <a:r>
              <a:rPr lang="en-GB" sz="1300" dirty="0"/>
              <a:t> family. It is a gram-negative, facultative anaerobic, rod-shaped bacterium that is found in the lower intestine of warm-blooded organisms. The biochemical characteristics of </a:t>
            </a:r>
            <a:r>
              <a:rPr lang="en-GB" sz="1300" i="1" dirty="0"/>
              <a:t>E. coli are</a:t>
            </a:r>
            <a:r>
              <a:rPr lang="en-GB" sz="1300" dirty="0"/>
              <a:t> oxidase and citrate negative, gas production without H</a:t>
            </a:r>
            <a:r>
              <a:rPr lang="en-GB" sz="1300" baseline="-25000" dirty="0"/>
              <a:t>2</a:t>
            </a:r>
            <a:r>
              <a:rPr lang="en-GB" sz="1300" dirty="0"/>
              <a:t>S-production, lactose, indole and catalase positive.</a:t>
            </a:r>
            <a:endParaRPr lang="nl-BE" dirty="0" smtClean="0"/>
          </a:p>
          <a:p>
            <a:endParaRPr lang="nl-BE" dirty="0" smtClean="0"/>
          </a:p>
          <a:p>
            <a:r>
              <a:rPr lang="en-GB" sz="1300" dirty="0"/>
              <a:t>Mesophiles contains a lot of different types of micro-organisms, such as some species of Bacteria, Fungi and even some Archaea. The optimal temperature for these bacteria is between 30°C and 40°C, most of the time 37°C. This category of bacteria lives in the bodies of warm-blooded animals. These mesophiles are also hygiene indicators, because they are the bacteria that live on the normal flora of food products. [24]</a:t>
            </a:r>
            <a:endParaRPr lang="nl-BE" sz="1300" dirty="0"/>
          </a:p>
          <a:p>
            <a:r>
              <a:rPr lang="en-GB" sz="1300" dirty="0"/>
              <a:t> </a:t>
            </a:r>
            <a:endParaRPr lang="nl-BE" sz="1300" dirty="0"/>
          </a:p>
          <a:p>
            <a:r>
              <a:rPr lang="en-GB" sz="1300" dirty="0"/>
              <a:t>The </a:t>
            </a:r>
            <a:r>
              <a:rPr lang="en-GB" sz="1300" dirty="0" err="1"/>
              <a:t>mesophilic</a:t>
            </a:r>
            <a:r>
              <a:rPr lang="en-GB" sz="1300" dirty="0"/>
              <a:t> bacteria that are most common found on lettuce are [17, 25]:</a:t>
            </a:r>
            <a:endParaRPr lang="nl-BE" sz="1300" dirty="0"/>
          </a:p>
          <a:p>
            <a:pPr lvl="0"/>
            <a:r>
              <a:rPr lang="en-GB" sz="1300" i="1" dirty="0"/>
              <a:t>E. coli</a:t>
            </a:r>
            <a:endParaRPr lang="nl-BE" sz="1300" dirty="0"/>
          </a:p>
          <a:p>
            <a:pPr lvl="0"/>
            <a:r>
              <a:rPr lang="en-GB" sz="1300" i="1" dirty="0"/>
              <a:t>Salmonella</a:t>
            </a:r>
            <a:endParaRPr lang="nl-BE" sz="1300" dirty="0"/>
          </a:p>
          <a:p>
            <a:pPr lvl="0"/>
            <a:r>
              <a:rPr lang="en-GB" sz="1300" i="1" dirty="0"/>
              <a:t>Shigella</a:t>
            </a:r>
            <a:endParaRPr lang="nl-BE" sz="1300" dirty="0"/>
          </a:p>
          <a:p>
            <a:pPr lvl="0"/>
            <a:r>
              <a:rPr lang="en-GB" sz="1300" i="1" dirty="0"/>
              <a:t>Clostridium</a:t>
            </a:r>
            <a:endParaRPr lang="nl-BE" sz="1300" dirty="0"/>
          </a:p>
          <a:p>
            <a:pPr lvl="0"/>
            <a:r>
              <a:rPr lang="en-GB" sz="1300" i="1" dirty="0"/>
              <a:t>Listeria monocytogenes</a:t>
            </a:r>
            <a:endParaRPr lang="nl-BE" sz="1300" dirty="0"/>
          </a:p>
          <a:p>
            <a:pPr lvl="0"/>
            <a:r>
              <a:rPr lang="en-GB" sz="1300" i="1" dirty="0"/>
              <a:t>Yersinia enterocolitica</a:t>
            </a:r>
            <a:endParaRPr lang="nl-BE" sz="1300" dirty="0"/>
          </a:p>
          <a:p>
            <a:pPr lvl="0"/>
            <a:r>
              <a:rPr lang="en-GB" sz="1300" i="1" dirty="0"/>
              <a:t>Campylobacter jejuni</a:t>
            </a:r>
            <a:endParaRPr lang="nl-BE" sz="1300"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5</a:t>
            </a:fld>
            <a:endParaRPr lang="nl-BE"/>
          </a:p>
        </p:txBody>
      </p:sp>
    </p:spTree>
    <p:extLst>
      <p:ext uri="{BB962C8B-B14F-4D97-AF65-F5344CB8AC3E}">
        <p14:creationId xmlns:p14="http://schemas.microsoft.com/office/powerpoint/2010/main" val="26682301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dirty="0"/>
              <a:t>On Sunday or Monday the bacteria are grown in the BHI or the </a:t>
            </a:r>
            <a:r>
              <a:rPr lang="en-GB" sz="1300" dirty="0" err="1"/>
              <a:t>TSBm</a:t>
            </a:r>
            <a:r>
              <a:rPr lang="en-GB" sz="1300" dirty="0"/>
              <a:t>, this for 18-24 hours. The following day it is used to inoculate the lettuce. The process that is used to have the right inoculum is the following (Figure 3-3):</a:t>
            </a:r>
            <a:endParaRPr lang="nl-BE" sz="1300" dirty="0"/>
          </a:p>
          <a:p>
            <a:pPr lvl="0"/>
            <a:r>
              <a:rPr lang="en-GB" sz="1300" dirty="0"/>
              <a:t>Vortex the BHI/</a:t>
            </a:r>
            <a:r>
              <a:rPr lang="en-GB" sz="1300" dirty="0" err="1"/>
              <a:t>TSBm</a:t>
            </a:r>
            <a:r>
              <a:rPr lang="en-GB" sz="1300" dirty="0"/>
              <a:t> tube</a:t>
            </a:r>
            <a:endParaRPr lang="nl-BE" sz="1300" dirty="0"/>
          </a:p>
          <a:p>
            <a:pPr lvl="0"/>
            <a:r>
              <a:rPr lang="en-GB" sz="1300" dirty="0"/>
              <a:t>Take 1 mL out of the BHI/</a:t>
            </a:r>
            <a:r>
              <a:rPr lang="en-GB" sz="1300" dirty="0" err="1"/>
              <a:t>TSBm</a:t>
            </a:r>
            <a:r>
              <a:rPr lang="en-GB" sz="1300" dirty="0"/>
              <a:t> tube and bring it in 9 mL of buffered peptone water (=10</a:t>
            </a:r>
            <a:r>
              <a:rPr lang="en-GB" sz="1300" baseline="30000" dirty="0"/>
              <a:t>-1</a:t>
            </a:r>
            <a:r>
              <a:rPr lang="en-GB" sz="1300" dirty="0"/>
              <a:t>)</a:t>
            </a:r>
            <a:endParaRPr lang="nl-BE" sz="1300" dirty="0"/>
          </a:p>
          <a:p>
            <a:pPr lvl="0"/>
            <a:r>
              <a:rPr lang="en-GB" sz="1300" dirty="0"/>
              <a:t>Take 1 mL out of the 10</a:t>
            </a:r>
            <a:r>
              <a:rPr lang="en-GB" sz="1300" baseline="30000" dirty="0"/>
              <a:t>-1</a:t>
            </a:r>
            <a:r>
              <a:rPr lang="en-GB" sz="1300" dirty="0"/>
              <a:t> tube and bring it in a second tube of 9 mL buffered peptone water (=10</a:t>
            </a:r>
            <a:r>
              <a:rPr lang="en-GB" sz="1300" baseline="30000" dirty="0"/>
              <a:t>-2</a:t>
            </a:r>
            <a:r>
              <a:rPr lang="en-GB" sz="1300" dirty="0"/>
              <a:t>). This tube is used to inoculate the lettuce, 100 µL in each bag.</a:t>
            </a:r>
            <a:endParaRPr lang="nl-BE" sz="1300" dirty="0"/>
          </a:p>
          <a:p>
            <a:r>
              <a:rPr lang="en-GB" sz="1300" dirty="0"/>
              <a:t>Make a 10</a:t>
            </a:r>
            <a:r>
              <a:rPr lang="en-GB" sz="1300" baseline="30000" dirty="0"/>
              <a:t>-3</a:t>
            </a:r>
            <a:r>
              <a:rPr lang="en-GB" sz="1300" dirty="0"/>
              <a:t>, 10</a:t>
            </a:r>
            <a:r>
              <a:rPr lang="en-GB" sz="1300" baseline="30000" dirty="0"/>
              <a:t>-4</a:t>
            </a:r>
            <a:r>
              <a:rPr lang="en-GB" sz="1300" dirty="0"/>
              <a:t>, 10</a:t>
            </a:r>
            <a:r>
              <a:rPr lang="en-GB" sz="1300" baseline="30000" dirty="0"/>
              <a:t>-5</a:t>
            </a:r>
            <a:r>
              <a:rPr lang="en-GB" sz="1300" dirty="0"/>
              <a:t> and a 10</a:t>
            </a:r>
            <a:r>
              <a:rPr lang="en-GB" sz="1300" baseline="30000" dirty="0"/>
              <a:t>-6</a:t>
            </a:r>
            <a:r>
              <a:rPr lang="en-GB" sz="1300" dirty="0"/>
              <a:t> dilution by the same method as before and plate the 10</a:t>
            </a:r>
            <a:r>
              <a:rPr lang="en-GB" sz="1300" baseline="30000" dirty="0"/>
              <a:t>-5</a:t>
            </a:r>
            <a:r>
              <a:rPr lang="en-GB" sz="1300" dirty="0"/>
              <a:t> and 10</a:t>
            </a:r>
            <a:r>
              <a:rPr lang="en-GB" sz="1300" baseline="30000" dirty="0"/>
              <a:t>-6</a:t>
            </a:r>
            <a:r>
              <a:rPr lang="en-GB" sz="1300" dirty="0"/>
              <a:t> on either a XLD-plate (for </a:t>
            </a:r>
            <a:r>
              <a:rPr lang="en-GB" sz="1300" i="1" dirty="0"/>
              <a:t>Salmonella</a:t>
            </a:r>
            <a:r>
              <a:rPr lang="en-GB" sz="1300" dirty="0"/>
              <a:t>) or a CC-plate (for </a:t>
            </a:r>
            <a:r>
              <a:rPr lang="en-GB" sz="1300" i="1" dirty="0"/>
              <a:t>E. coli</a:t>
            </a:r>
            <a:r>
              <a:rPr lang="en-GB" sz="1300" dirty="0"/>
              <a:t>) to count the inoculum.</a:t>
            </a:r>
            <a:endParaRPr lang="nl-BE"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6</a:t>
            </a:fld>
            <a:endParaRPr lang="nl-BE"/>
          </a:p>
        </p:txBody>
      </p:sp>
    </p:spTree>
    <p:extLst>
      <p:ext uri="{BB962C8B-B14F-4D97-AF65-F5344CB8AC3E}">
        <p14:creationId xmlns:p14="http://schemas.microsoft.com/office/powerpoint/2010/main" val="1174374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7</a:t>
            </a:fld>
            <a:endParaRPr lang="nl-BE"/>
          </a:p>
        </p:txBody>
      </p:sp>
    </p:spTree>
    <p:extLst>
      <p:ext uri="{BB962C8B-B14F-4D97-AF65-F5344CB8AC3E}">
        <p14:creationId xmlns:p14="http://schemas.microsoft.com/office/powerpoint/2010/main" val="2505800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dirty="0"/>
              <a:t>After preparation and inoculation of the lettuce, the analyse method starts. When incubation time (0, 2, 6, 24 or 48) ended, the lettuce was taken out of the incubator. The next step was re-weighing the lettuce, and note down the mass of the lettuce. After this, buffered peptone water was added to the bag to dilute the mass to one-tenth. </a:t>
            </a:r>
            <a:endParaRPr lang="nl-BE" sz="1300" dirty="0"/>
          </a:p>
          <a:p>
            <a:r>
              <a:rPr lang="en-GB" sz="1300" dirty="0"/>
              <a:t>The following step was to stomacher the bag of lettuce, so that the buffered peptone water, the lettuce and thus the inoculated bacteria mingle. Stomacher for one minute by hand or with the stomacher itself, in this research it was done by hand. Ending these processes, the analyse could be continued by making more dilutions. The number of dilutions depends on the temperature, the type of bacteria and the time that the lettuce has been incubated. Dilutions were made by taking first 1 mL of the bag with lettuce (=10</a:t>
            </a:r>
            <a:r>
              <a:rPr lang="en-GB" sz="1300" baseline="30000" dirty="0"/>
              <a:t>-1</a:t>
            </a:r>
            <a:r>
              <a:rPr lang="en-GB" sz="1300" dirty="0"/>
              <a:t>) and dilute in a 9 mL tube of buffered peptone water (=10</a:t>
            </a:r>
            <a:r>
              <a:rPr lang="en-GB" sz="1300" baseline="30000" dirty="0"/>
              <a:t>-2</a:t>
            </a:r>
            <a:r>
              <a:rPr lang="en-GB" sz="1300" dirty="0"/>
              <a:t>). The next dilution (=10</a:t>
            </a:r>
            <a:r>
              <a:rPr lang="en-GB" sz="1300" baseline="30000" dirty="0"/>
              <a:t>-3</a:t>
            </a:r>
            <a:r>
              <a:rPr lang="en-GB" sz="1300" dirty="0"/>
              <a:t>) was made by taking 1 mL out of the 10</a:t>
            </a:r>
            <a:r>
              <a:rPr lang="en-GB" sz="1300" baseline="30000" dirty="0"/>
              <a:t>-2</a:t>
            </a:r>
            <a:r>
              <a:rPr lang="en-GB" sz="1300" dirty="0"/>
              <a:t>-tube and dilute in another 9 mL tube of buffered peptone water. More dilutions were made by the same method. Note, that each time a dilution was made it was mixed by the vortex, before using it for another </a:t>
            </a:r>
            <a:r>
              <a:rPr lang="en-GB" sz="1300"/>
              <a:t>dilution. When </a:t>
            </a:r>
            <a:r>
              <a:rPr lang="en-GB" sz="1300" dirty="0"/>
              <a:t>the dilutions were ready, the right dilutions were chosen to plate out on the XLD-, CC- or NA-plates. These were plated by the droplet-method and were performed in the biosafety cabin or next to a Bunsen burner. Before plating, the test tubes with the right dilutions were mixed by the vortex to be sure that the dilution was well mingled. After applying the dilutions on to the plates, the plates were openly placed in the safety cabin to dry. When the drops were dry, the plates could be placed in the incubator at 37°C for 18-24 hours.</a:t>
            </a:r>
            <a:endParaRPr lang="nl-BE" sz="1300"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8</a:t>
            </a:fld>
            <a:endParaRPr lang="nl-BE"/>
          </a:p>
        </p:txBody>
      </p:sp>
    </p:spTree>
    <p:extLst>
      <p:ext uri="{BB962C8B-B14F-4D97-AF65-F5344CB8AC3E}">
        <p14:creationId xmlns:p14="http://schemas.microsoft.com/office/powerpoint/2010/main" val="2573254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300" dirty="0"/>
              <a:t>After analysing, the XLD-plates, NA-plates and CC-plates were placed in the incubator at 37°C and incubated for 22 hours. After these 22 hours, the plates were counted and the results were noted.</a:t>
            </a:r>
          </a:p>
          <a:p>
            <a:pPr defTabSz="966246">
              <a:defRPr/>
            </a:pPr>
            <a:r>
              <a:rPr lang="en-US" sz="1300" dirty="0"/>
              <a:t>The statistical analyses were performed on the Software SPSS version 22 (IBM Statistics®). The comparison between bacterial counts was made by Tukey Test, considering 95% of confidence level, α =0,05. </a:t>
            </a:r>
            <a:endParaRPr lang="nl-BE" sz="1300" dirty="0"/>
          </a:p>
        </p:txBody>
      </p:sp>
      <p:sp>
        <p:nvSpPr>
          <p:cNvPr id="4" name="Tijdelijke aanduiding voor dianummer 3"/>
          <p:cNvSpPr>
            <a:spLocks noGrp="1"/>
          </p:cNvSpPr>
          <p:nvPr>
            <p:ph type="sldNum" sz="quarter" idx="10"/>
          </p:nvPr>
        </p:nvSpPr>
        <p:spPr/>
        <p:txBody>
          <a:bodyPr/>
          <a:lstStyle/>
          <a:p>
            <a:fld id="{27D945C0-7626-4E1B-80F0-5E22D22AECEA}" type="slidenum">
              <a:rPr lang="nl-BE" smtClean="0"/>
              <a:t>9</a:t>
            </a:fld>
            <a:endParaRPr lang="nl-BE"/>
          </a:p>
        </p:txBody>
      </p:sp>
    </p:spTree>
    <p:extLst>
      <p:ext uri="{BB962C8B-B14F-4D97-AF65-F5344CB8AC3E}">
        <p14:creationId xmlns:p14="http://schemas.microsoft.com/office/powerpoint/2010/main" val="2351257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1">
        <a:schemeClr val="bg1"/>
      </p:bgRef>
    </p:bg>
    <p:spTree>
      <p:nvGrpSpPr>
        <p:cNvPr id="1" name=""/>
        <p:cNvGrpSpPr/>
        <p:nvPr/>
      </p:nvGrpSpPr>
      <p:grpSpPr>
        <a:xfrm>
          <a:off x="0" y="0"/>
          <a:ext cx="0" cy="0"/>
          <a:chOff x="0" y="0"/>
          <a:chExt cx="0" cy="0"/>
        </a:xfrm>
      </p:grpSpPr>
      <p:sp>
        <p:nvSpPr>
          <p:cNvPr id="8" name="Titel 7"/>
          <p:cNvSpPr>
            <a:spLocks noGrp="1"/>
          </p:cNvSpPr>
          <p:nvPr>
            <p:ph type="ctrTitle"/>
          </p:nvPr>
        </p:nvSpPr>
        <p:spPr>
          <a:xfrm>
            <a:off x="2286000" y="3124200"/>
            <a:ext cx="6172200" cy="1894362"/>
          </a:xfrm>
        </p:spPr>
        <p:txBody>
          <a:bodyPr/>
          <a:lstStyle>
            <a:lvl1pPr>
              <a:defRPr b="1"/>
            </a:lvl1pPr>
          </a:lstStyle>
          <a:p>
            <a:r>
              <a:rPr kumimoji="0" lang="nl-NL" smtClean="0"/>
              <a:t>Klik om de stijl te bewerken</a:t>
            </a:r>
            <a:endParaRPr kumimoji="0" lang="en-US"/>
          </a:p>
        </p:txBody>
      </p:sp>
      <p:sp>
        <p:nvSpPr>
          <p:cNvPr id="9" name="Ondertitel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de ondertitelstijl van het model te bewerken</a:t>
            </a:r>
            <a:endParaRPr kumimoji="0" lang="en-US"/>
          </a:p>
        </p:txBody>
      </p:sp>
      <p:sp>
        <p:nvSpPr>
          <p:cNvPr id="28" name="Tijdelijke aanduiding voor datum 27"/>
          <p:cNvSpPr>
            <a:spLocks noGrp="1"/>
          </p:cNvSpPr>
          <p:nvPr>
            <p:ph type="dt" sz="half" idx="10"/>
          </p:nvPr>
        </p:nvSpPr>
        <p:spPr bwMode="auto">
          <a:xfrm rot="5400000">
            <a:off x="7764621" y="1174097"/>
            <a:ext cx="2286000" cy="381000"/>
          </a:xfrm>
        </p:spPr>
        <p:txBody>
          <a:bodyPr/>
          <a:lstStyle/>
          <a:p>
            <a:fld id="{B0CB904A-BFDF-40E6-89F0-5EBBFA6A2BD6}" type="datetime1">
              <a:rPr lang="nl-BE" smtClean="0"/>
              <a:t>17/06/2014</a:t>
            </a:fld>
            <a:endParaRPr lang="nl-BE"/>
          </a:p>
        </p:txBody>
      </p:sp>
      <p:sp>
        <p:nvSpPr>
          <p:cNvPr id="17" name="Tijdelijke aanduiding voor voettekst 16"/>
          <p:cNvSpPr>
            <a:spLocks noGrp="1"/>
          </p:cNvSpPr>
          <p:nvPr>
            <p:ph type="ftr" sz="quarter" idx="11"/>
          </p:nvPr>
        </p:nvSpPr>
        <p:spPr bwMode="auto">
          <a:xfrm rot="5400000">
            <a:off x="7077269" y="4181669"/>
            <a:ext cx="3657600" cy="384048"/>
          </a:xfrm>
        </p:spPr>
        <p:txBody>
          <a:bodyPr/>
          <a:lstStyle/>
          <a:p>
            <a:endParaRPr lang="nl-BE"/>
          </a:p>
        </p:txBody>
      </p:sp>
      <p:sp>
        <p:nvSpPr>
          <p:cNvPr id="10" name="Rechthoe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hoe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hthoe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hthoe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 verbindingslijn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hte verbindingslijn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Rechte verbindingslijn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echte verbindingslijn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echte verbindingslijn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Rechte verbindingslijn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hthoe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Tijdelijke aanduiding voor dianummer 28"/>
          <p:cNvSpPr>
            <a:spLocks noGrp="1"/>
          </p:cNvSpPr>
          <p:nvPr>
            <p:ph type="sldNum" sz="quarter" idx="12"/>
          </p:nvPr>
        </p:nvSpPr>
        <p:spPr bwMode="auto">
          <a:xfrm>
            <a:off x="1325544" y="4928702"/>
            <a:ext cx="609600" cy="517524"/>
          </a:xfrm>
        </p:spPr>
        <p:txBody>
          <a:bodyPr/>
          <a:lstStyle/>
          <a:p>
            <a:fld id="{B16ABF07-48ED-45D0-A477-CA79D0A1FA9A}" type="slidenum">
              <a:rPr lang="nl-BE" smtClean="0"/>
              <a:t>‹nr.›</a:t>
            </a:fld>
            <a:endParaRPr lang="nl-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64500610-AEEF-4998-9EB9-14F0FA08782A}" type="datetime1">
              <a:rPr lang="nl-BE" smtClean="0"/>
              <a:t>17/06/2014</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B16ABF07-48ED-45D0-A477-CA79D0A1FA9A}" type="slidenum">
              <a:rPr lang="nl-BE" smtClean="0"/>
              <a:t>‹nr.›</a:t>
            </a:fld>
            <a:endParaRPr 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9"/>
            <a:ext cx="1676400" cy="5851525"/>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47ED8BD6-5C9D-4619-937D-3F0EC40C08ED}" type="datetime1">
              <a:rPr lang="nl-BE" smtClean="0"/>
              <a:t>17/06/2014</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B16ABF07-48ED-45D0-A477-CA79D0A1FA9A}" type="slidenum">
              <a:rPr lang="nl-BE" smtClean="0"/>
              <a:t>‹nr.›</a:t>
            </a:fld>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8" name="Tijdelijke aanduiding voor inhoud 7"/>
          <p:cNvSpPr>
            <a:spLocks noGrp="1"/>
          </p:cNvSpPr>
          <p:nvPr>
            <p:ph sz="quarter" idx="1"/>
          </p:nvPr>
        </p:nvSpPr>
        <p:spPr>
          <a:xfrm>
            <a:off x="457200" y="1600200"/>
            <a:ext cx="7467600" cy="4873752"/>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4"/>
          </p:nvPr>
        </p:nvSpPr>
        <p:spPr/>
        <p:txBody>
          <a:bodyPr rtlCol="0"/>
          <a:lstStyle/>
          <a:p>
            <a:fld id="{510DF8B6-BD2E-4D87-A640-062CEE0C6FF0}" type="datetime1">
              <a:rPr lang="nl-BE" smtClean="0"/>
              <a:t>17/06/2014</a:t>
            </a:fld>
            <a:endParaRPr lang="nl-BE"/>
          </a:p>
        </p:txBody>
      </p:sp>
      <p:sp>
        <p:nvSpPr>
          <p:cNvPr id="9" name="Tijdelijke aanduiding voor dianummer 8"/>
          <p:cNvSpPr>
            <a:spLocks noGrp="1"/>
          </p:cNvSpPr>
          <p:nvPr>
            <p:ph type="sldNum" sz="quarter" idx="15"/>
          </p:nvPr>
        </p:nvSpPr>
        <p:spPr/>
        <p:txBody>
          <a:bodyPr rtlCol="0"/>
          <a:lstStyle/>
          <a:p>
            <a:fld id="{B16ABF07-48ED-45D0-A477-CA79D0A1FA9A}" type="slidenum">
              <a:rPr lang="nl-BE" smtClean="0"/>
              <a:t>‹nr.›</a:t>
            </a:fld>
            <a:endParaRPr lang="nl-BE"/>
          </a:p>
        </p:txBody>
      </p:sp>
      <p:sp>
        <p:nvSpPr>
          <p:cNvPr id="10" name="Tijdelijke aanduiding voor voettekst 9"/>
          <p:cNvSpPr>
            <a:spLocks noGrp="1"/>
          </p:cNvSpPr>
          <p:nvPr>
            <p:ph type="ftr" sz="quarter" idx="16"/>
          </p:nvPr>
        </p:nvSpPr>
        <p:spPr/>
        <p:txBody>
          <a:bodyPr rtlCol="0"/>
          <a:lstStyle/>
          <a:p>
            <a:endParaRPr 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286000" y="2895600"/>
            <a:ext cx="6172200" cy="2053590"/>
          </a:xfrm>
        </p:spPr>
        <p:txBody>
          <a:bodyPr/>
          <a:lstStyle>
            <a:lvl1pPr algn="l">
              <a:buNone/>
              <a:defRPr sz="3000" b="1" cap="small" baseline="0"/>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bwMode="auto">
          <a:xfrm rot="5400000">
            <a:off x="7763256" y="1170432"/>
            <a:ext cx="2286000" cy="381000"/>
          </a:xfrm>
        </p:spPr>
        <p:txBody>
          <a:bodyPr/>
          <a:lstStyle/>
          <a:p>
            <a:fld id="{2CA0C128-B4DB-4454-9C4B-538B3A343A08}" type="datetime1">
              <a:rPr lang="nl-BE" smtClean="0"/>
              <a:t>17/06/2014</a:t>
            </a:fld>
            <a:endParaRPr lang="nl-BE"/>
          </a:p>
        </p:txBody>
      </p:sp>
      <p:sp>
        <p:nvSpPr>
          <p:cNvPr id="5" name="Tijdelijke aanduiding voor voettekst 4"/>
          <p:cNvSpPr>
            <a:spLocks noGrp="1"/>
          </p:cNvSpPr>
          <p:nvPr>
            <p:ph type="ftr" sz="quarter" idx="11"/>
          </p:nvPr>
        </p:nvSpPr>
        <p:spPr bwMode="auto">
          <a:xfrm rot="5400000">
            <a:off x="7077456" y="4178808"/>
            <a:ext cx="3657600" cy="384048"/>
          </a:xfrm>
        </p:spPr>
        <p:txBody>
          <a:bodyPr/>
          <a:lstStyle/>
          <a:p>
            <a:endParaRPr lang="nl-BE"/>
          </a:p>
        </p:txBody>
      </p:sp>
      <p:sp>
        <p:nvSpPr>
          <p:cNvPr id="9" name="Rechthoe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hoe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hoe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 verbindingslijn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echte verbindingslijn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echte verbindingslijn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echte verbindingslijn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Rechte verbindingslijn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hthoe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hte verbindingslijn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ijdelijke aanduiding voor dianummer 5"/>
          <p:cNvSpPr>
            <a:spLocks noGrp="1"/>
          </p:cNvSpPr>
          <p:nvPr>
            <p:ph type="sldNum" sz="quarter" idx="12"/>
          </p:nvPr>
        </p:nvSpPr>
        <p:spPr bwMode="auto">
          <a:xfrm>
            <a:off x="1340616" y="4928702"/>
            <a:ext cx="609600" cy="517524"/>
          </a:xfrm>
        </p:spPr>
        <p:txBody>
          <a:bodyPr/>
          <a:lstStyle/>
          <a:p>
            <a:fld id="{B16ABF07-48ED-45D0-A477-CA79D0A1FA9A}" type="slidenum">
              <a:rPr lang="nl-BE" smtClean="0"/>
              <a:t>‹nr.›</a:t>
            </a:fld>
            <a:endParaRPr lang="nl-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5" name="Tijdelijke aanduiding voor datum 4"/>
          <p:cNvSpPr>
            <a:spLocks noGrp="1"/>
          </p:cNvSpPr>
          <p:nvPr>
            <p:ph type="dt" sz="half" idx="10"/>
          </p:nvPr>
        </p:nvSpPr>
        <p:spPr/>
        <p:txBody>
          <a:bodyPr/>
          <a:lstStyle/>
          <a:p>
            <a:fld id="{EA954F80-AFD0-4AFD-AF35-B469BEAF7C57}" type="datetime1">
              <a:rPr lang="nl-BE" smtClean="0"/>
              <a:t>17/06/2014</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B16ABF07-48ED-45D0-A477-CA79D0A1FA9A}" type="slidenum">
              <a:rPr lang="nl-BE" smtClean="0"/>
              <a:t>‹nr.›</a:t>
            </a:fld>
            <a:endParaRPr lang="nl-BE"/>
          </a:p>
        </p:txBody>
      </p:sp>
      <p:sp>
        <p:nvSpPr>
          <p:cNvPr id="9" name="Tijdelijke aanduiding voor inhoud 8"/>
          <p:cNvSpPr>
            <a:spLocks noGrp="1"/>
          </p:cNvSpPr>
          <p:nvPr>
            <p:ph sz="quarter" idx="1"/>
          </p:nvPr>
        </p:nvSpPr>
        <p:spPr>
          <a:xfrm>
            <a:off x="457200" y="1600200"/>
            <a:ext cx="3657600" cy="4572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1" name="Tijdelijke aanduiding voor inhoud 10"/>
          <p:cNvSpPr>
            <a:spLocks noGrp="1"/>
          </p:cNvSpPr>
          <p:nvPr>
            <p:ph sz="quarter" idx="2"/>
          </p:nvPr>
        </p:nvSpPr>
        <p:spPr>
          <a:xfrm>
            <a:off x="4270248" y="1600200"/>
            <a:ext cx="3657600" cy="4572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7543800" cy="1143000"/>
          </a:xfrm>
        </p:spPr>
        <p:txBody>
          <a:bodyPr anchor="b"/>
          <a:lstStyle>
            <a:lvl1pPr>
              <a:defRPr/>
            </a:lvl1pPr>
          </a:lstStyle>
          <a:p>
            <a:r>
              <a:rPr kumimoji="0" lang="nl-NL" smtClean="0"/>
              <a:t>Klik om de stijl te bewerken</a:t>
            </a:r>
            <a:endParaRPr kumimoji="0" lang="en-US"/>
          </a:p>
        </p:txBody>
      </p:sp>
      <p:sp>
        <p:nvSpPr>
          <p:cNvPr id="7" name="Tijdelijke aanduiding voor datum 6"/>
          <p:cNvSpPr>
            <a:spLocks noGrp="1"/>
          </p:cNvSpPr>
          <p:nvPr>
            <p:ph type="dt" sz="half" idx="10"/>
          </p:nvPr>
        </p:nvSpPr>
        <p:spPr/>
        <p:txBody>
          <a:bodyPr/>
          <a:lstStyle/>
          <a:p>
            <a:fld id="{99D94A4B-1EC1-4B90-98DC-3C39EFEEA923}" type="datetime1">
              <a:rPr lang="nl-BE" smtClean="0"/>
              <a:t>17/06/2014</a:t>
            </a:fld>
            <a:endParaRPr lang="nl-BE"/>
          </a:p>
        </p:txBody>
      </p:sp>
      <p:sp>
        <p:nvSpPr>
          <p:cNvPr id="8" name="Tijdelijke aanduiding voor voettekst 7"/>
          <p:cNvSpPr>
            <a:spLocks noGrp="1"/>
          </p:cNvSpPr>
          <p:nvPr>
            <p:ph type="ftr" sz="quarter" idx="11"/>
          </p:nvPr>
        </p:nvSpPr>
        <p:spPr/>
        <p:txBody>
          <a:bodyPr/>
          <a:lstStyle/>
          <a:p>
            <a:endParaRPr lang="nl-BE"/>
          </a:p>
        </p:txBody>
      </p:sp>
      <p:sp>
        <p:nvSpPr>
          <p:cNvPr id="9" name="Tijdelijke aanduiding voor dianummer 8"/>
          <p:cNvSpPr>
            <a:spLocks noGrp="1"/>
          </p:cNvSpPr>
          <p:nvPr>
            <p:ph type="sldNum" sz="quarter" idx="12"/>
          </p:nvPr>
        </p:nvSpPr>
        <p:spPr/>
        <p:txBody>
          <a:bodyPr/>
          <a:lstStyle/>
          <a:p>
            <a:fld id="{B16ABF07-48ED-45D0-A477-CA79D0A1FA9A}" type="slidenum">
              <a:rPr lang="nl-BE" smtClean="0"/>
              <a:t>‹nr.›</a:t>
            </a:fld>
            <a:endParaRPr lang="nl-BE"/>
          </a:p>
        </p:txBody>
      </p:sp>
      <p:sp>
        <p:nvSpPr>
          <p:cNvPr id="11" name="Tijdelijke aanduiding voor inhoud 10"/>
          <p:cNvSpPr>
            <a:spLocks noGrp="1"/>
          </p:cNvSpPr>
          <p:nvPr>
            <p:ph sz="quarter" idx="2"/>
          </p:nvPr>
        </p:nvSpPr>
        <p:spPr>
          <a:xfrm>
            <a:off x="457200" y="2362200"/>
            <a:ext cx="3657600" cy="38862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3" name="Tijdelijke aanduiding voor inhoud 12"/>
          <p:cNvSpPr>
            <a:spLocks noGrp="1"/>
          </p:cNvSpPr>
          <p:nvPr>
            <p:ph sz="quarter" idx="4"/>
          </p:nvPr>
        </p:nvSpPr>
        <p:spPr>
          <a:xfrm>
            <a:off x="4371975" y="2362200"/>
            <a:ext cx="3657600" cy="38862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2" name="Tijdelijke aanduiding voor teks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nl-NL" smtClean="0"/>
              <a:t>Klik om de modelstijlen te bewerken</a:t>
            </a:r>
          </a:p>
        </p:txBody>
      </p:sp>
      <p:sp>
        <p:nvSpPr>
          <p:cNvPr id="14" name="Tijdelijke aanduiding voor teks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nl-NL" smtClean="0"/>
              <a:t>Klik om de modelstijlen te bewerken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6" name="Tijdelijke aanduiding voor datum 5"/>
          <p:cNvSpPr>
            <a:spLocks noGrp="1"/>
          </p:cNvSpPr>
          <p:nvPr>
            <p:ph type="dt" sz="half" idx="10"/>
          </p:nvPr>
        </p:nvSpPr>
        <p:spPr/>
        <p:txBody>
          <a:bodyPr rtlCol="0"/>
          <a:lstStyle/>
          <a:p>
            <a:fld id="{DEEF44FB-55DD-4083-85B4-79BE8658969A}" type="datetime1">
              <a:rPr lang="nl-BE" smtClean="0"/>
              <a:t>17/06/2014</a:t>
            </a:fld>
            <a:endParaRPr lang="nl-BE"/>
          </a:p>
        </p:txBody>
      </p:sp>
      <p:sp>
        <p:nvSpPr>
          <p:cNvPr id="7" name="Tijdelijke aanduiding voor dianummer 6"/>
          <p:cNvSpPr>
            <a:spLocks noGrp="1"/>
          </p:cNvSpPr>
          <p:nvPr>
            <p:ph type="sldNum" sz="quarter" idx="11"/>
          </p:nvPr>
        </p:nvSpPr>
        <p:spPr/>
        <p:txBody>
          <a:bodyPr rtlCol="0"/>
          <a:lstStyle/>
          <a:p>
            <a:fld id="{B16ABF07-48ED-45D0-A477-CA79D0A1FA9A}" type="slidenum">
              <a:rPr lang="nl-BE" smtClean="0"/>
              <a:t>‹nr.›</a:t>
            </a:fld>
            <a:endParaRPr lang="nl-BE"/>
          </a:p>
        </p:txBody>
      </p:sp>
      <p:sp>
        <p:nvSpPr>
          <p:cNvPr id="8" name="Tijdelijke aanduiding voor voettekst 7"/>
          <p:cNvSpPr>
            <a:spLocks noGrp="1"/>
          </p:cNvSpPr>
          <p:nvPr>
            <p:ph type="ftr" sz="quarter" idx="12"/>
          </p:nvPr>
        </p:nvSpPr>
        <p:spPr/>
        <p:txBody>
          <a:bodyPr rtlCol="0"/>
          <a:lstStyle/>
          <a:p>
            <a:endParaRPr 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3B6CD67-D24B-4C2B-B7A8-5CBE74A4E11F}" type="datetime1">
              <a:rPr lang="nl-BE" smtClean="0"/>
              <a:t>17/06/2014</a:t>
            </a:fld>
            <a:endParaRPr lang="nl-BE"/>
          </a:p>
        </p:txBody>
      </p:sp>
      <p:sp>
        <p:nvSpPr>
          <p:cNvPr id="3" name="Tijdelijke aanduiding voor voettekst 2"/>
          <p:cNvSpPr>
            <a:spLocks noGrp="1"/>
          </p:cNvSpPr>
          <p:nvPr>
            <p:ph type="ftr" sz="quarter" idx="11"/>
          </p:nvPr>
        </p:nvSpPr>
        <p:spPr/>
        <p:txBody>
          <a:bodyPr/>
          <a:lstStyle/>
          <a:p>
            <a:endParaRPr lang="nl-BE"/>
          </a:p>
        </p:txBody>
      </p:sp>
      <p:sp>
        <p:nvSpPr>
          <p:cNvPr id="4" name="Tijdelijke aanduiding voor dianummer 3"/>
          <p:cNvSpPr>
            <a:spLocks noGrp="1"/>
          </p:cNvSpPr>
          <p:nvPr>
            <p:ph type="sldNum" sz="quarter" idx="12"/>
          </p:nvPr>
        </p:nvSpPr>
        <p:spPr/>
        <p:txBody>
          <a:bodyPr/>
          <a:lstStyle/>
          <a:p>
            <a:fld id="{B16ABF07-48ED-45D0-A477-CA79D0A1FA9A}" type="slidenum">
              <a:rPr lang="nl-BE" smtClean="0"/>
              <a:t>‹nr.›</a:t>
            </a:fld>
            <a:endParaRPr 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bg>
      <p:bgRef idx="1001">
        <a:schemeClr val="bg1"/>
      </p:bgRef>
    </p:bg>
    <p:spTree>
      <p:nvGrpSpPr>
        <p:cNvPr id="1" name=""/>
        <p:cNvGrpSpPr/>
        <p:nvPr/>
      </p:nvGrpSpPr>
      <p:grpSpPr>
        <a:xfrm>
          <a:off x="0" y="0"/>
          <a:ext cx="0" cy="0"/>
          <a:chOff x="0" y="0"/>
          <a:chExt cx="0" cy="0"/>
        </a:xfrm>
      </p:grpSpPr>
      <p:sp>
        <p:nvSpPr>
          <p:cNvPr id="10" name="Rechte verbindingslijn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el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8" name="Rechte verbindingslijn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Rechte verbindingslijn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hte verbindingslijn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hthoe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 verbindingslijn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Tijdelijke aanduiding voor inhoud 17"/>
          <p:cNvSpPr>
            <a:spLocks noGrp="1"/>
          </p:cNvSpPr>
          <p:nvPr>
            <p:ph sz="quarter" idx="1"/>
          </p:nvPr>
        </p:nvSpPr>
        <p:spPr>
          <a:xfrm>
            <a:off x="304800" y="274320"/>
            <a:ext cx="5638800" cy="6327648"/>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21" name="Tijdelijke aanduiding voor datum 20"/>
          <p:cNvSpPr>
            <a:spLocks noGrp="1"/>
          </p:cNvSpPr>
          <p:nvPr>
            <p:ph type="dt" sz="half" idx="14"/>
          </p:nvPr>
        </p:nvSpPr>
        <p:spPr/>
        <p:txBody>
          <a:bodyPr rtlCol="0"/>
          <a:lstStyle/>
          <a:p>
            <a:fld id="{613E9C57-6D71-462B-87DB-2345D8EC9F32}" type="datetime1">
              <a:rPr lang="nl-BE" smtClean="0"/>
              <a:t>17/06/2014</a:t>
            </a:fld>
            <a:endParaRPr lang="nl-BE"/>
          </a:p>
        </p:txBody>
      </p:sp>
      <p:sp>
        <p:nvSpPr>
          <p:cNvPr id="22" name="Tijdelijke aanduiding voor dianummer 21"/>
          <p:cNvSpPr>
            <a:spLocks noGrp="1"/>
          </p:cNvSpPr>
          <p:nvPr>
            <p:ph type="sldNum" sz="quarter" idx="15"/>
          </p:nvPr>
        </p:nvSpPr>
        <p:spPr/>
        <p:txBody>
          <a:bodyPr rtlCol="0"/>
          <a:lstStyle/>
          <a:p>
            <a:fld id="{B16ABF07-48ED-45D0-A477-CA79D0A1FA9A}" type="slidenum">
              <a:rPr lang="nl-BE" smtClean="0"/>
              <a:t>‹nr.›</a:t>
            </a:fld>
            <a:endParaRPr lang="nl-BE"/>
          </a:p>
        </p:txBody>
      </p:sp>
      <p:sp>
        <p:nvSpPr>
          <p:cNvPr id="23" name="Tijdelijke aanduiding voor voettekst 22"/>
          <p:cNvSpPr>
            <a:spLocks noGrp="1"/>
          </p:cNvSpPr>
          <p:nvPr>
            <p:ph type="ftr" sz="quarter" idx="16"/>
          </p:nvPr>
        </p:nvSpPr>
        <p:spPr/>
        <p:txBody>
          <a:bodyPr rtlCol="0"/>
          <a:lstStyle/>
          <a:p>
            <a:endParaRPr lang="nl-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hte verbindingslijn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el 1"/>
          <p:cNvSpPr>
            <a:spLocks noGrp="1"/>
          </p:cNvSpPr>
          <p:nvPr>
            <p:ph type="title"/>
          </p:nvPr>
        </p:nvSpPr>
        <p:spPr>
          <a:xfrm rot="5400000">
            <a:off x="3350133" y="3200400"/>
            <a:ext cx="6309360" cy="457200"/>
          </a:xfrm>
        </p:spPr>
        <p:txBody>
          <a:bodyPr anchor="b"/>
          <a:lstStyle>
            <a:lvl1pPr algn="l">
              <a:buNone/>
              <a:defRPr sz="2000" b="1"/>
            </a:lvl1pPr>
          </a:lstStyle>
          <a:p>
            <a:r>
              <a:rPr kumimoji="0" lang="nl-NL" smtClean="0"/>
              <a:t>Klik om de stijl te bewerken</a:t>
            </a:r>
            <a:endParaRPr kumimoji="0" lang="en-US"/>
          </a:p>
        </p:txBody>
      </p:sp>
      <p:sp>
        <p:nvSpPr>
          <p:cNvPr id="3" name="Tijdelijke aanduiding voor afbeelding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nl-NL" smtClean="0"/>
              <a:t>Klik op het pictogram als u een afbeelding wilt toevoegen</a:t>
            </a:r>
            <a:endParaRPr kumimoji="0" lang="en-US" dirty="0"/>
          </a:p>
        </p:txBody>
      </p:sp>
      <p:sp>
        <p:nvSpPr>
          <p:cNvPr id="4" name="Tijdelijke aanduiding voor tekst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10" name="Rechte verbindingslijn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hthoe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 verbindingslijn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Rechte verbindingslijn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Rechte verbindingslijn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Tijdelijke aanduiding voor datum 16"/>
          <p:cNvSpPr>
            <a:spLocks noGrp="1"/>
          </p:cNvSpPr>
          <p:nvPr>
            <p:ph type="dt" sz="half" idx="10"/>
          </p:nvPr>
        </p:nvSpPr>
        <p:spPr/>
        <p:txBody>
          <a:bodyPr rtlCol="0"/>
          <a:lstStyle/>
          <a:p>
            <a:fld id="{ECCE01E5-71BE-4D27-9A0E-892F5277124E}" type="datetime1">
              <a:rPr lang="nl-BE" smtClean="0"/>
              <a:t>17/06/2014</a:t>
            </a:fld>
            <a:endParaRPr lang="nl-BE"/>
          </a:p>
        </p:txBody>
      </p:sp>
      <p:sp>
        <p:nvSpPr>
          <p:cNvPr id="18" name="Tijdelijke aanduiding voor dianummer 17"/>
          <p:cNvSpPr>
            <a:spLocks noGrp="1"/>
          </p:cNvSpPr>
          <p:nvPr>
            <p:ph type="sldNum" sz="quarter" idx="11"/>
          </p:nvPr>
        </p:nvSpPr>
        <p:spPr/>
        <p:txBody>
          <a:bodyPr rtlCol="0"/>
          <a:lstStyle/>
          <a:p>
            <a:fld id="{B16ABF07-48ED-45D0-A477-CA79D0A1FA9A}" type="slidenum">
              <a:rPr lang="nl-BE" smtClean="0"/>
              <a:t>‹nr.›</a:t>
            </a:fld>
            <a:endParaRPr lang="nl-BE"/>
          </a:p>
        </p:txBody>
      </p:sp>
      <p:sp>
        <p:nvSpPr>
          <p:cNvPr id="21" name="Tijdelijke aanduiding voor voettekst 20"/>
          <p:cNvSpPr>
            <a:spLocks noGrp="1"/>
          </p:cNvSpPr>
          <p:nvPr>
            <p:ph type="ftr" sz="quarter" idx="12"/>
          </p:nvPr>
        </p:nvSpPr>
        <p:spPr/>
        <p:txBody>
          <a:bodyPr rtlCol="0"/>
          <a:lstStyle/>
          <a:p>
            <a:endParaRPr lang="nl-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echte verbindingslijn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jdelijke aanduiding voor titel 21"/>
          <p:cNvSpPr>
            <a:spLocks noGrp="1"/>
          </p:cNvSpPr>
          <p:nvPr>
            <p:ph type="title"/>
          </p:nvPr>
        </p:nvSpPr>
        <p:spPr>
          <a:xfrm>
            <a:off x="457200" y="274638"/>
            <a:ext cx="7467600" cy="1143000"/>
          </a:xfrm>
          <a:prstGeom prst="rect">
            <a:avLst/>
          </a:prstGeom>
        </p:spPr>
        <p:txBody>
          <a:bodyPr vert="horz" anchor="b">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4" name="Tijdelijke aanduiding voor datum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9D44218-BB66-427B-9AB3-F3B26AF5610E}" type="datetime1">
              <a:rPr lang="nl-BE" smtClean="0"/>
              <a:t>17/06/2014</a:t>
            </a:fld>
            <a:endParaRPr lang="nl-BE"/>
          </a:p>
        </p:txBody>
      </p:sp>
      <p:sp>
        <p:nvSpPr>
          <p:cNvPr id="3" name="Tijdelijke aanduiding voor voettekst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nl-BE"/>
          </a:p>
        </p:txBody>
      </p:sp>
      <p:sp>
        <p:nvSpPr>
          <p:cNvPr id="7" name="Rechte verbindingslijn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Rechte verbindingslijn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hthoe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 verbindingslijn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Tijdelijke aanduiding voor dianumm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6ABF07-48ED-45D0-A477-CA79D0A1FA9A}" type="slidenum">
              <a:rPr lang="nl-BE" smtClean="0"/>
              <a:t>‹nr.›</a:t>
            </a:fld>
            <a:endParaRPr lang="nl-BE"/>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339752" y="2924944"/>
            <a:ext cx="6172200" cy="1894362"/>
          </a:xfrm>
        </p:spPr>
        <p:txBody>
          <a:bodyPr>
            <a:noAutofit/>
          </a:bodyPr>
          <a:lstStyle/>
          <a:p>
            <a:r>
              <a:rPr lang="en-GB" sz="2400" dirty="0" smtClean="0"/>
              <a:t>Growth evaluation of </a:t>
            </a:r>
            <a:r>
              <a:rPr lang="en-GB" sz="2400" i="1" dirty="0" smtClean="0"/>
              <a:t>Salmonella </a:t>
            </a:r>
            <a:r>
              <a:rPr lang="en-GB" sz="2400" dirty="0"/>
              <a:t>E</a:t>
            </a:r>
            <a:r>
              <a:rPr lang="en-GB" sz="2400" dirty="0" smtClean="0"/>
              <a:t>nteritidis</a:t>
            </a:r>
            <a:r>
              <a:rPr lang="en-GB" sz="2400" i="1" dirty="0" smtClean="0"/>
              <a:t> </a:t>
            </a:r>
            <a:r>
              <a:rPr lang="en-GB" sz="2400" dirty="0" smtClean="0"/>
              <a:t>SE86</a:t>
            </a:r>
            <a:r>
              <a:rPr lang="en-GB" sz="2400" i="1" dirty="0" smtClean="0"/>
              <a:t> </a:t>
            </a:r>
            <a:r>
              <a:rPr lang="en-GB" sz="2400" dirty="0" smtClean="0"/>
              <a:t>and </a:t>
            </a:r>
            <a:r>
              <a:rPr lang="en-GB" sz="2400" i="1" dirty="0" smtClean="0"/>
              <a:t>Escherichia coli </a:t>
            </a:r>
            <a:r>
              <a:rPr lang="en-GB" sz="2400" dirty="0" smtClean="0"/>
              <a:t>ATCC8739</a:t>
            </a:r>
            <a:r>
              <a:rPr lang="en-GB" sz="2400" i="1" dirty="0" smtClean="0"/>
              <a:t> </a:t>
            </a:r>
            <a:r>
              <a:rPr lang="en-GB" sz="2400" dirty="0" smtClean="0"/>
              <a:t>on lettuce (</a:t>
            </a:r>
            <a:r>
              <a:rPr lang="en-GB" sz="2400" i="1" dirty="0" err="1" smtClean="0"/>
              <a:t>Lactuca</a:t>
            </a:r>
            <a:r>
              <a:rPr lang="en-GB" sz="2400" i="1" dirty="0" smtClean="0"/>
              <a:t> </a:t>
            </a:r>
            <a:r>
              <a:rPr lang="en-GB" sz="2400" i="1" dirty="0" err="1"/>
              <a:t>s</a:t>
            </a:r>
            <a:r>
              <a:rPr lang="en-GB" sz="2400" i="1" dirty="0" err="1" smtClean="0"/>
              <a:t>ativa</a:t>
            </a:r>
            <a:r>
              <a:rPr lang="en-GB" sz="2400" i="1" dirty="0" smtClean="0"/>
              <a:t> L</a:t>
            </a:r>
            <a:r>
              <a:rPr lang="en-GB" sz="2400" dirty="0" smtClean="0"/>
              <a:t>.) during two days of shelf-life at 5°C, 10°C, 25°C and 37°C</a:t>
            </a:r>
            <a:endParaRPr lang="en-GB" sz="2400" dirty="0"/>
          </a:p>
        </p:txBody>
      </p:sp>
      <p:sp>
        <p:nvSpPr>
          <p:cNvPr id="3" name="Ondertitel 2"/>
          <p:cNvSpPr>
            <a:spLocks noGrp="1"/>
          </p:cNvSpPr>
          <p:nvPr>
            <p:ph type="subTitle" idx="1"/>
          </p:nvPr>
        </p:nvSpPr>
        <p:spPr>
          <a:xfrm>
            <a:off x="2267744" y="5661248"/>
            <a:ext cx="6172200" cy="1052736"/>
          </a:xfrm>
        </p:spPr>
        <p:txBody>
          <a:bodyPr>
            <a:normAutofit lnSpcReduction="10000"/>
          </a:bodyPr>
          <a:lstStyle/>
          <a:p>
            <a:pPr algn="r"/>
            <a:r>
              <a:rPr lang="en-GB" dirty="0" smtClean="0"/>
              <a:t>Student: </a:t>
            </a:r>
            <a:r>
              <a:rPr lang="en-GB" dirty="0" err="1" smtClean="0"/>
              <a:t>Cordier</a:t>
            </a:r>
            <a:r>
              <a:rPr lang="en-GB" dirty="0" smtClean="0"/>
              <a:t> Roxanne</a:t>
            </a:r>
          </a:p>
          <a:p>
            <a:pPr algn="r"/>
            <a:r>
              <a:rPr lang="en-GB" dirty="0" smtClean="0"/>
              <a:t>Mentor: </a:t>
            </a:r>
            <a:r>
              <a:rPr lang="en-GB" dirty="0" err="1" smtClean="0"/>
              <a:t>Prof.</a:t>
            </a:r>
            <a:r>
              <a:rPr lang="en-GB" dirty="0" smtClean="0"/>
              <a:t> Eduardo Cesar Tondo</a:t>
            </a:r>
          </a:p>
          <a:p>
            <a:pPr algn="r"/>
            <a:r>
              <a:rPr lang="en-GB" dirty="0" err="1" smtClean="0"/>
              <a:t>Promotor</a:t>
            </a:r>
            <a:r>
              <a:rPr lang="en-GB" dirty="0" smtClean="0"/>
              <a:t>: Ellen Decat</a:t>
            </a:r>
            <a:endParaRPr lang="en-GB" dirty="0"/>
          </a:p>
        </p:txBody>
      </p:sp>
      <p:pic>
        <p:nvPicPr>
          <p:cNvPr id="4" name="Picture 5" descr="Figur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7738" y="188640"/>
            <a:ext cx="1613266" cy="129614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 name="Afbeelding 35" descr="logo_howest.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415230"/>
            <a:ext cx="2057400" cy="84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68998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43408"/>
            <a:ext cx="7467600" cy="1143000"/>
          </a:xfrm>
        </p:spPr>
        <p:txBody>
          <a:bodyPr/>
          <a:lstStyle/>
          <a:p>
            <a:r>
              <a:rPr lang="en-GB" dirty="0" smtClean="0"/>
              <a:t>Results</a:t>
            </a:r>
            <a:r>
              <a:rPr lang="nl-BE" dirty="0" smtClean="0"/>
              <a:t> </a:t>
            </a:r>
            <a:r>
              <a:rPr lang="en-GB" dirty="0" smtClean="0"/>
              <a:t>5°C</a:t>
            </a:r>
            <a:endParaRPr lang="en-GB" dirty="0"/>
          </a:p>
        </p:txBody>
      </p:sp>
      <p:graphicFrame>
        <p:nvGraphicFramePr>
          <p:cNvPr id="4" name="Tijdelijke aanduiding voor inhoud 3"/>
          <p:cNvGraphicFramePr>
            <a:graphicFrameLocks noGrp="1"/>
          </p:cNvGraphicFramePr>
          <p:nvPr>
            <p:ph sz="quarter" idx="1"/>
            <p:extLst>
              <p:ext uri="{D42A27DB-BD31-4B8C-83A1-F6EECF244321}">
                <p14:modId xmlns:p14="http://schemas.microsoft.com/office/powerpoint/2010/main" val="3669029509"/>
              </p:ext>
            </p:extLst>
          </p:nvPr>
        </p:nvGraphicFramePr>
        <p:xfrm>
          <a:off x="539552" y="1196752"/>
          <a:ext cx="8003232" cy="4873625"/>
        </p:xfrm>
        <a:graphic>
          <a:graphicData uri="http://schemas.openxmlformats.org/drawingml/2006/chart">
            <c:chart xmlns:c="http://schemas.openxmlformats.org/drawingml/2006/chart" xmlns:r="http://schemas.openxmlformats.org/officeDocument/2006/relationships" r:id="rId3"/>
          </a:graphicData>
        </a:graphic>
      </p:graphicFrame>
      <p:sp>
        <p:nvSpPr>
          <p:cNvPr id="3" name="Tijdelijke aanduiding voor dianummer 2"/>
          <p:cNvSpPr>
            <a:spLocks noGrp="1"/>
          </p:cNvSpPr>
          <p:nvPr>
            <p:ph type="sldNum" sz="quarter" idx="15"/>
          </p:nvPr>
        </p:nvSpPr>
        <p:spPr/>
        <p:txBody>
          <a:bodyPr/>
          <a:lstStyle/>
          <a:p>
            <a:fld id="{B16ABF07-48ED-45D0-A477-CA79D0A1FA9A}" type="slidenum">
              <a:rPr lang="nl-BE" smtClean="0"/>
              <a:t>10</a:t>
            </a:fld>
            <a:endParaRPr lang="nl-BE"/>
          </a:p>
        </p:txBody>
      </p:sp>
    </p:spTree>
    <p:extLst>
      <p:ext uri="{BB962C8B-B14F-4D97-AF65-F5344CB8AC3E}">
        <p14:creationId xmlns:p14="http://schemas.microsoft.com/office/powerpoint/2010/main" val="1048273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15416"/>
            <a:ext cx="7467600" cy="1143000"/>
          </a:xfrm>
        </p:spPr>
        <p:txBody>
          <a:bodyPr/>
          <a:lstStyle/>
          <a:p>
            <a:r>
              <a:rPr lang="en-GB" dirty="0" smtClean="0"/>
              <a:t>Results</a:t>
            </a:r>
            <a:r>
              <a:rPr lang="nl-BE" dirty="0" smtClean="0"/>
              <a:t> </a:t>
            </a:r>
            <a:r>
              <a:rPr lang="en-GB" dirty="0" smtClean="0"/>
              <a:t>10°C</a:t>
            </a:r>
            <a:endParaRPr lang="en-GB" dirty="0"/>
          </a:p>
        </p:txBody>
      </p:sp>
      <p:graphicFrame>
        <p:nvGraphicFramePr>
          <p:cNvPr id="4" name="Tijdelijke aanduiding voor inhoud 3"/>
          <p:cNvGraphicFramePr>
            <a:graphicFrameLocks noGrp="1"/>
          </p:cNvGraphicFramePr>
          <p:nvPr>
            <p:ph sz="quarter" idx="1"/>
            <p:extLst>
              <p:ext uri="{D42A27DB-BD31-4B8C-83A1-F6EECF244321}">
                <p14:modId xmlns:p14="http://schemas.microsoft.com/office/powerpoint/2010/main" val="621424714"/>
              </p:ext>
            </p:extLst>
          </p:nvPr>
        </p:nvGraphicFramePr>
        <p:xfrm>
          <a:off x="467544" y="1052736"/>
          <a:ext cx="8075240" cy="4873625"/>
        </p:xfrm>
        <a:graphic>
          <a:graphicData uri="http://schemas.openxmlformats.org/drawingml/2006/chart">
            <c:chart xmlns:c="http://schemas.openxmlformats.org/drawingml/2006/chart" xmlns:r="http://schemas.openxmlformats.org/officeDocument/2006/relationships" r:id="rId3"/>
          </a:graphicData>
        </a:graphic>
      </p:graphicFrame>
      <p:sp>
        <p:nvSpPr>
          <p:cNvPr id="3" name="Tijdelijke aanduiding voor dianummer 2"/>
          <p:cNvSpPr>
            <a:spLocks noGrp="1"/>
          </p:cNvSpPr>
          <p:nvPr>
            <p:ph type="sldNum" sz="quarter" idx="15"/>
          </p:nvPr>
        </p:nvSpPr>
        <p:spPr/>
        <p:txBody>
          <a:bodyPr/>
          <a:lstStyle/>
          <a:p>
            <a:fld id="{B16ABF07-48ED-45D0-A477-CA79D0A1FA9A}" type="slidenum">
              <a:rPr lang="nl-BE" smtClean="0"/>
              <a:t>11</a:t>
            </a:fld>
            <a:endParaRPr lang="nl-BE"/>
          </a:p>
        </p:txBody>
      </p:sp>
    </p:spTree>
    <p:extLst>
      <p:ext uri="{BB962C8B-B14F-4D97-AF65-F5344CB8AC3E}">
        <p14:creationId xmlns:p14="http://schemas.microsoft.com/office/powerpoint/2010/main" val="34943605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43408"/>
            <a:ext cx="7467600" cy="1143000"/>
          </a:xfrm>
        </p:spPr>
        <p:txBody>
          <a:bodyPr/>
          <a:lstStyle/>
          <a:p>
            <a:r>
              <a:rPr lang="en-GB" dirty="0" smtClean="0"/>
              <a:t>Results</a:t>
            </a:r>
            <a:r>
              <a:rPr lang="nl-BE" dirty="0" smtClean="0"/>
              <a:t> </a:t>
            </a:r>
            <a:r>
              <a:rPr lang="en-GB" dirty="0" smtClean="0"/>
              <a:t>25°C</a:t>
            </a:r>
            <a:endParaRPr lang="en-GB" dirty="0"/>
          </a:p>
        </p:txBody>
      </p:sp>
      <p:graphicFrame>
        <p:nvGraphicFramePr>
          <p:cNvPr id="4" name="Tijdelijke aanduiding voor inhoud 3"/>
          <p:cNvGraphicFramePr>
            <a:graphicFrameLocks noGrp="1"/>
          </p:cNvGraphicFramePr>
          <p:nvPr>
            <p:ph sz="quarter" idx="1"/>
            <p:extLst>
              <p:ext uri="{D42A27DB-BD31-4B8C-83A1-F6EECF244321}">
                <p14:modId xmlns:p14="http://schemas.microsoft.com/office/powerpoint/2010/main" val="1178960597"/>
              </p:ext>
            </p:extLst>
          </p:nvPr>
        </p:nvGraphicFramePr>
        <p:xfrm>
          <a:off x="467544" y="1196752"/>
          <a:ext cx="8003232" cy="4873625"/>
        </p:xfrm>
        <a:graphic>
          <a:graphicData uri="http://schemas.openxmlformats.org/drawingml/2006/chart">
            <c:chart xmlns:c="http://schemas.openxmlformats.org/drawingml/2006/chart" xmlns:r="http://schemas.openxmlformats.org/officeDocument/2006/relationships" r:id="rId3"/>
          </a:graphicData>
        </a:graphic>
      </p:graphicFrame>
      <p:sp>
        <p:nvSpPr>
          <p:cNvPr id="3" name="Tijdelijke aanduiding voor dianummer 2"/>
          <p:cNvSpPr>
            <a:spLocks noGrp="1"/>
          </p:cNvSpPr>
          <p:nvPr>
            <p:ph type="sldNum" sz="quarter" idx="15"/>
          </p:nvPr>
        </p:nvSpPr>
        <p:spPr/>
        <p:txBody>
          <a:bodyPr/>
          <a:lstStyle/>
          <a:p>
            <a:fld id="{B16ABF07-48ED-45D0-A477-CA79D0A1FA9A}" type="slidenum">
              <a:rPr lang="nl-BE" smtClean="0"/>
              <a:t>12</a:t>
            </a:fld>
            <a:endParaRPr lang="nl-BE"/>
          </a:p>
        </p:txBody>
      </p:sp>
    </p:spTree>
    <p:extLst>
      <p:ext uri="{BB962C8B-B14F-4D97-AF65-F5344CB8AC3E}">
        <p14:creationId xmlns:p14="http://schemas.microsoft.com/office/powerpoint/2010/main" val="7036196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43408"/>
            <a:ext cx="7467600" cy="1143000"/>
          </a:xfrm>
        </p:spPr>
        <p:txBody>
          <a:bodyPr/>
          <a:lstStyle/>
          <a:p>
            <a:r>
              <a:rPr lang="en-GB" dirty="0" smtClean="0"/>
              <a:t>Results</a:t>
            </a:r>
            <a:r>
              <a:rPr lang="nl-BE" dirty="0" smtClean="0"/>
              <a:t> </a:t>
            </a:r>
            <a:r>
              <a:rPr lang="en-GB" dirty="0" smtClean="0"/>
              <a:t>37°C</a:t>
            </a:r>
            <a:endParaRPr lang="en-GB" dirty="0"/>
          </a:p>
        </p:txBody>
      </p:sp>
      <p:graphicFrame>
        <p:nvGraphicFramePr>
          <p:cNvPr id="4" name="Tijdelijke aanduiding voor inhoud 3"/>
          <p:cNvGraphicFramePr>
            <a:graphicFrameLocks noGrp="1"/>
          </p:cNvGraphicFramePr>
          <p:nvPr>
            <p:ph sz="quarter" idx="1"/>
            <p:extLst>
              <p:ext uri="{D42A27DB-BD31-4B8C-83A1-F6EECF244321}">
                <p14:modId xmlns:p14="http://schemas.microsoft.com/office/powerpoint/2010/main" val="311385866"/>
              </p:ext>
            </p:extLst>
          </p:nvPr>
        </p:nvGraphicFramePr>
        <p:xfrm>
          <a:off x="467544" y="1196752"/>
          <a:ext cx="8147248" cy="4873625"/>
        </p:xfrm>
        <a:graphic>
          <a:graphicData uri="http://schemas.openxmlformats.org/drawingml/2006/chart">
            <c:chart xmlns:c="http://schemas.openxmlformats.org/drawingml/2006/chart" xmlns:r="http://schemas.openxmlformats.org/officeDocument/2006/relationships" r:id="rId3"/>
          </a:graphicData>
        </a:graphic>
      </p:graphicFrame>
      <p:sp>
        <p:nvSpPr>
          <p:cNvPr id="3" name="Tijdelijke aanduiding voor dianummer 2"/>
          <p:cNvSpPr>
            <a:spLocks noGrp="1"/>
          </p:cNvSpPr>
          <p:nvPr>
            <p:ph type="sldNum" sz="quarter" idx="15"/>
          </p:nvPr>
        </p:nvSpPr>
        <p:spPr/>
        <p:txBody>
          <a:bodyPr/>
          <a:lstStyle/>
          <a:p>
            <a:fld id="{B16ABF07-48ED-45D0-A477-CA79D0A1FA9A}" type="slidenum">
              <a:rPr lang="nl-BE" smtClean="0"/>
              <a:t>13</a:t>
            </a:fld>
            <a:endParaRPr lang="nl-BE"/>
          </a:p>
        </p:txBody>
      </p:sp>
    </p:spTree>
    <p:extLst>
      <p:ext uri="{BB962C8B-B14F-4D97-AF65-F5344CB8AC3E}">
        <p14:creationId xmlns:p14="http://schemas.microsoft.com/office/powerpoint/2010/main" val="15614768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43408"/>
            <a:ext cx="7467600" cy="1143000"/>
          </a:xfrm>
        </p:spPr>
        <p:txBody>
          <a:bodyPr/>
          <a:lstStyle/>
          <a:p>
            <a:r>
              <a:rPr lang="en-GB" dirty="0" smtClean="0"/>
              <a:t>Conclusion</a:t>
            </a:r>
            <a:endParaRPr lang="en-GB" dirty="0"/>
          </a:p>
        </p:txBody>
      </p:sp>
      <p:sp>
        <p:nvSpPr>
          <p:cNvPr id="3" name="Tijdelijke aanduiding voor inhoud 2"/>
          <p:cNvSpPr>
            <a:spLocks noGrp="1"/>
          </p:cNvSpPr>
          <p:nvPr>
            <p:ph sz="quarter" idx="1"/>
          </p:nvPr>
        </p:nvSpPr>
        <p:spPr>
          <a:xfrm>
            <a:off x="467544" y="1196752"/>
            <a:ext cx="7467600" cy="5400600"/>
          </a:xfrm>
        </p:spPr>
        <p:txBody>
          <a:bodyPr>
            <a:normAutofit/>
          </a:bodyPr>
          <a:lstStyle/>
          <a:p>
            <a:r>
              <a:rPr lang="en-GB" dirty="0" smtClean="0">
                <a:latin typeface="Arial" panose="020B0604020202020204" pitchFamily="34" charset="0"/>
                <a:cs typeface="Arial" panose="020B0604020202020204" pitchFamily="34" charset="0"/>
              </a:rPr>
              <a:t>5°C: Salmonella &amp; mesophiles stagnate &amp; E. coli decreases. </a:t>
            </a:r>
          </a:p>
          <a:p>
            <a:r>
              <a:rPr lang="en-GB" dirty="0" smtClean="0">
                <a:latin typeface="Arial" panose="020B0604020202020204" pitchFamily="34" charset="0"/>
                <a:cs typeface="Arial" panose="020B0604020202020204" pitchFamily="34" charset="0"/>
              </a:rPr>
              <a:t>10°C</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steady-state</a:t>
            </a:r>
          </a:p>
          <a:p>
            <a:r>
              <a:rPr lang="en-GB" dirty="0" smtClean="0">
                <a:latin typeface="Arial" panose="020B0604020202020204" pitchFamily="34" charset="0"/>
                <a:cs typeface="Arial" panose="020B0604020202020204" pitchFamily="34" charset="0"/>
              </a:rPr>
              <a:t>25°C</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growth in time</a:t>
            </a:r>
            <a:r>
              <a:rPr lang="en-GB" dirty="0">
                <a:latin typeface="Arial" panose="020B0604020202020204" pitchFamily="34" charset="0"/>
                <a:cs typeface="Arial" panose="020B0604020202020204" pitchFamily="34" charset="0"/>
              </a:rPr>
              <a:t>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37°C</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increase </a:t>
            </a:r>
            <a:r>
              <a:rPr lang="en-GB" dirty="0">
                <a:latin typeface="Arial" panose="020B0604020202020204" pitchFamily="34" charset="0"/>
                <a:cs typeface="Arial" panose="020B0604020202020204" pitchFamily="34" charset="0"/>
              </a:rPr>
              <a:t>until 24 </a:t>
            </a:r>
            <a:r>
              <a:rPr lang="en-GB" dirty="0" smtClean="0">
                <a:latin typeface="Arial" panose="020B0604020202020204" pitchFamily="34" charset="0"/>
                <a:cs typeface="Arial" panose="020B0604020202020204" pitchFamily="34" charset="0"/>
              </a:rPr>
              <a:t>hours + reduction until 48 hours</a:t>
            </a:r>
          </a:p>
          <a:p>
            <a:pPr marL="0" indent="0">
              <a:buNone/>
            </a:pP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The </a:t>
            </a:r>
            <a:r>
              <a:rPr lang="en-GB" dirty="0">
                <a:latin typeface="Arial" panose="020B0604020202020204" pitchFamily="34" charset="0"/>
                <a:cs typeface="Arial" panose="020B0604020202020204" pitchFamily="34" charset="0"/>
              </a:rPr>
              <a:t>influence of different temperatures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lettuce &lt; 10°C </a:t>
            </a:r>
          </a:p>
          <a:p>
            <a:r>
              <a:rPr lang="en-GB" dirty="0" smtClean="0">
                <a:latin typeface="Arial" panose="020B0604020202020204" pitchFamily="34" charset="0"/>
                <a:cs typeface="Arial" panose="020B0604020202020204" pitchFamily="34" charset="0"/>
              </a:rPr>
              <a:t>disinfect </a:t>
            </a:r>
            <a:r>
              <a:rPr lang="en-GB" dirty="0">
                <a:latin typeface="Arial" panose="020B0604020202020204" pitchFamily="34" charset="0"/>
                <a:cs typeface="Arial" panose="020B0604020202020204" pitchFamily="34" charset="0"/>
              </a:rPr>
              <a:t>the lettuce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maintain </a:t>
            </a:r>
            <a:r>
              <a:rPr lang="en-GB" dirty="0">
                <a:latin typeface="Arial" panose="020B0604020202020204" pitchFamily="34" charset="0"/>
                <a:cs typeface="Arial" panose="020B0604020202020204" pitchFamily="34" charset="0"/>
              </a:rPr>
              <a:t>the lettuce under refrigerated </a:t>
            </a:r>
            <a:r>
              <a:rPr lang="en-GB" dirty="0" smtClean="0">
                <a:latin typeface="Arial" panose="020B0604020202020204" pitchFamily="34" charset="0"/>
                <a:cs typeface="Arial" panose="020B0604020202020204" pitchFamily="34" charset="0"/>
              </a:rPr>
              <a:t>temperature</a:t>
            </a:r>
            <a:endParaRPr lang="en-GB" altLang="nl-BE" sz="4800" i="1" dirty="0">
              <a:latin typeface="Arial" panose="020B0604020202020204" pitchFamily="34" charset="0"/>
              <a:cs typeface="Arial" panose="020B0604020202020204" pitchFamily="34" charset="0"/>
            </a:endParaRPr>
          </a:p>
          <a:p>
            <a:endParaRPr lang="nl-BE" dirty="0"/>
          </a:p>
        </p:txBody>
      </p:sp>
      <p:sp>
        <p:nvSpPr>
          <p:cNvPr id="4" name="Tijdelijke aanduiding voor dianummer 3"/>
          <p:cNvSpPr>
            <a:spLocks noGrp="1"/>
          </p:cNvSpPr>
          <p:nvPr>
            <p:ph type="sldNum" sz="quarter" idx="15"/>
          </p:nvPr>
        </p:nvSpPr>
        <p:spPr/>
        <p:txBody>
          <a:bodyPr/>
          <a:lstStyle/>
          <a:p>
            <a:fld id="{B16ABF07-48ED-45D0-A477-CA79D0A1FA9A}" type="slidenum">
              <a:rPr lang="nl-BE" smtClean="0"/>
              <a:t>14</a:t>
            </a:fld>
            <a:endParaRPr lang="nl-BE"/>
          </a:p>
        </p:txBody>
      </p:sp>
    </p:spTree>
    <p:extLst>
      <p:ext uri="{BB962C8B-B14F-4D97-AF65-F5344CB8AC3E}">
        <p14:creationId xmlns:p14="http://schemas.microsoft.com/office/powerpoint/2010/main" val="22029642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339752" y="2924944"/>
            <a:ext cx="6172200" cy="1894362"/>
          </a:xfrm>
        </p:spPr>
        <p:txBody>
          <a:bodyPr>
            <a:noAutofit/>
          </a:bodyPr>
          <a:lstStyle/>
          <a:p>
            <a:r>
              <a:rPr lang="en-GB" sz="2400" dirty="0" smtClean="0"/>
              <a:t>Growth evaluation of </a:t>
            </a:r>
            <a:r>
              <a:rPr lang="en-GB" sz="2400" i="1" dirty="0" smtClean="0"/>
              <a:t>Salmonella </a:t>
            </a:r>
            <a:r>
              <a:rPr lang="en-GB" sz="2400" dirty="0"/>
              <a:t>E</a:t>
            </a:r>
            <a:r>
              <a:rPr lang="en-GB" sz="2400" dirty="0" smtClean="0"/>
              <a:t>nteritidis</a:t>
            </a:r>
            <a:r>
              <a:rPr lang="en-GB" sz="2400" i="1" dirty="0" smtClean="0"/>
              <a:t> </a:t>
            </a:r>
            <a:r>
              <a:rPr lang="en-GB" sz="2400" dirty="0" smtClean="0"/>
              <a:t>SE86</a:t>
            </a:r>
            <a:r>
              <a:rPr lang="en-GB" sz="2400" i="1" dirty="0" smtClean="0"/>
              <a:t> </a:t>
            </a:r>
            <a:r>
              <a:rPr lang="en-GB" sz="2400" dirty="0" smtClean="0"/>
              <a:t>and </a:t>
            </a:r>
            <a:r>
              <a:rPr lang="en-GB" sz="2400" i="1" dirty="0" smtClean="0"/>
              <a:t>Escherichia coli </a:t>
            </a:r>
            <a:r>
              <a:rPr lang="en-GB" sz="2400" dirty="0" smtClean="0"/>
              <a:t>ATCC8739</a:t>
            </a:r>
            <a:r>
              <a:rPr lang="en-GB" sz="2400" i="1" dirty="0" smtClean="0"/>
              <a:t> </a:t>
            </a:r>
            <a:r>
              <a:rPr lang="en-GB" sz="2400" dirty="0" smtClean="0"/>
              <a:t>on lettuce (</a:t>
            </a:r>
            <a:r>
              <a:rPr lang="en-GB" sz="2400" i="1" dirty="0" err="1" smtClean="0"/>
              <a:t>Lactuca</a:t>
            </a:r>
            <a:r>
              <a:rPr lang="en-GB" sz="2400" i="1" dirty="0" smtClean="0"/>
              <a:t> </a:t>
            </a:r>
            <a:r>
              <a:rPr lang="en-GB" sz="2400" i="1" dirty="0" err="1"/>
              <a:t>s</a:t>
            </a:r>
            <a:r>
              <a:rPr lang="en-GB" sz="2400" i="1" dirty="0" err="1" smtClean="0"/>
              <a:t>ativa</a:t>
            </a:r>
            <a:r>
              <a:rPr lang="en-GB" sz="2400" i="1" dirty="0" smtClean="0"/>
              <a:t> L</a:t>
            </a:r>
            <a:r>
              <a:rPr lang="en-GB" sz="2400" dirty="0" smtClean="0"/>
              <a:t>.) during two days of shelf-life at 5°C, 10°C, 25°C and 37°C</a:t>
            </a:r>
            <a:endParaRPr lang="en-GB" sz="2400" dirty="0"/>
          </a:p>
        </p:txBody>
      </p:sp>
      <p:sp>
        <p:nvSpPr>
          <p:cNvPr id="3" name="Ondertitel 2"/>
          <p:cNvSpPr>
            <a:spLocks noGrp="1"/>
          </p:cNvSpPr>
          <p:nvPr>
            <p:ph type="subTitle" idx="1"/>
          </p:nvPr>
        </p:nvSpPr>
        <p:spPr>
          <a:xfrm>
            <a:off x="2267744" y="5661248"/>
            <a:ext cx="6172200" cy="1052736"/>
          </a:xfrm>
        </p:spPr>
        <p:txBody>
          <a:bodyPr>
            <a:normAutofit lnSpcReduction="10000"/>
          </a:bodyPr>
          <a:lstStyle/>
          <a:p>
            <a:pPr algn="r"/>
            <a:r>
              <a:rPr lang="en-GB" dirty="0" smtClean="0"/>
              <a:t>Student: </a:t>
            </a:r>
            <a:r>
              <a:rPr lang="en-GB" dirty="0" err="1" smtClean="0"/>
              <a:t>Cordier</a:t>
            </a:r>
            <a:r>
              <a:rPr lang="en-GB" dirty="0" smtClean="0"/>
              <a:t> Roxanne</a:t>
            </a:r>
          </a:p>
          <a:p>
            <a:pPr algn="r"/>
            <a:r>
              <a:rPr lang="en-GB" dirty="0" smtClean="0"/>
              <a:t>Mentor: </a:t>
            </a:r>
            <a:r>
              <a:rPr lang="en-GB" dirty="0" err="1" smtClean="0"/>
              <a:t>Prof.</a:t>
            </a:r>
            <a:r>
              <a:rPr lang="en-GB" dirty="0" smtClean="0"/>
              <a:t> Eduardo Cesar Tondo</a:t>
            </a:r>
          </a:p>
          <a:p>
            <a:pPr algn="r"/>
            <a:r>
              <a:rPr lang="en-GB" dirty="0" err="1" smtClean="0"/>
              <a:t>Promotor</a:t>
            </a:r>
            <a:r>
              <a:rPr lang="en-GB" dirty="0" smtClean="0"/>
              <a:t>: Ellen Decat</a:t>
            </a:r>
            <a:endParaRPr lang="en-GB" dirty="0"/>
          </a:p>
        </p:txBody>
      </p:sp>
      <p:pic>
        <p:nvPicPr>
          <p:cNvPr id="4" name="Picture 5" descr="Figur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7738" y="188640"/>
            <a:ext cx="1613266" cy="129614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 name="Afbeelding 35" descr="logo_howest.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415230"/>
            <a:ext cx="2057400" cy="84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13848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Table of contents</a:t>
            </a:r>
            <a:endParaRPr lang="en-GB" dirty="0"/>
          </a:p>
        </p:txBody>
      </p:sp>
      <p:sp>
        <p:nvSpPr>
          <p:cNvPr id="3" name="Tijdelijke aanduiding voor inhoud 2"/>
          <p:cNvSpPr>
            <a:spLocks noGrp="1"/>
          </p:cNvSpPr>
          <p:nvPr>
            <p:ph sz="quarter" idx="1"/>
          </p:nvPr>
        </p:nvSpPr>
        <p:spPr/>
        <p:txBody>
          <a:bodyPr/>
          <a:lstStyle/>
          <a:p>
            <a:pPr marL="0" indent="0">
              <a:buNone/>
            </a:pPr>
            <a:endParaRPr lang="en-GB" sz="3200" dirty="0"/>
          </a:p>
          <a:p>
            <a:r>
              <a:rPr lang="en-GB" sz="3200" dirty="0" smtClean="0"/>
              <a:t>Introduction</a:t>
            </a:r>
          </a:p>
          <a:p>
            <a:r>
              <a:rPr lang="en-GB" sz="3200" dirty="0" smtClean="0"/>
              <a:t>Bacteria</a:t>
            </a:r>
          </a:p>
          <a:p>
            <a:r>
              <a:rPr lang="en-GB" sz="3200" dirty="0" smtClean="0"/>
              <a:t>Methods</a:t>
            </a:r>
          </a:p>
          <a:p>
            <a:r>
              <a:rPr lang="en-GB" sz="3200" dirty="0" smtClean="0"/>
              <a:t>Results</a:t>
            </a:r>
          </a:p>
          <a:p>
            <a:r>
              <a:rPr lang="en-GB" sz="3200" dirty="0" smtClean="0"/>
              <a:t>Conclusion</a:t>
            </a:r>
          </a:p>
          <a:p>
            <a:endParaRPr lang="en-GB" dirty="0"/>
          </a:p>
        </p:txBody>
      </p:sp>
      <p:sp>
        <p:nvSpPr>
          <p:cNvPr id="4" name="Tijdelijke aanduiding voor dianummer 3"/>
          <p:cNvSpPr>
            <a:spLocks noGrp="1"/>
          </p:cNvSpPr>
          <p:nvPr>
            <p:ph type="sldNum" sz="quarter" idx="15"/>
          </p:nvPr>
        </p:nvSpPr>
        <p:spPr/>
        <p:txBody>
          <a:bodyPr/>
          <a:lstStyle/>
          <a:p>
            <a:fld id="{B16ABF07-48ED-45D0-A477-CA79D0A1FA9A}" type="slidenum">
              <a:rPr lang="nl-BE" smtClean="0"/>
              <a:t>2</a:t>
            </a:fld>
            <a:endParaRPr lang="nl-BE"/>
          </a:p>
        </p:txBody>
      </p:sp>
    </p:spTree>
    <p:extLst>
      <p:ext uri="{BB962C8B-B14F-4D97-AF65-F5344CB8AC3E}">
        <p14:creationId xmlns:p14="http://schemas.microsoft.com/office/powerpoint/2010/main" val="1234149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171400"/>
            <a:ext cx="7467600" cy="1143000"/>
          </a:xfrm>
        </p:spPr>
        <p:txBody>
          <a:bodyPr/>
          <a:lstStyle/>
          <a:p>
            <a:r>
              <a:rPr lang="en-GB" dirty="0" smtClean="0"/>
              <a:t>Introduction</a:t>
            </a:r>
            <a:endParaRPr lang="en-GB" dirty="0"/>
          </a:p>
        </p:txBody>
      </p:sp>
      <p:sp>
        <p:nvSpPr>
          <p:cNvPr id="3" name="Tijdelijke aanduiding voor inhoud 2"/>
          <p:cNvSpPr>
            <a:spLocks noGrp="1"/>
          </p:cNvSpPr>
          <p:nvPr>
            <p:ph sz="quarter" idx="1"/>
          </p:nvPr>
        </p:nvSpPr>
        <p:spPr>
          <a:xfrm>
            <a:off x="457200" y="1219544"/>
            <a:ext cx="7467600" cy="5305800"/>
          </a:xfrm>
        </p:spPr>
        <p:txBody>
          <a:bodyPr>
            <a:normAutofit/>
          </a:bodyPr>
          <a:lstStyle/>
          <a:p>
            <a:endParaRPr lang="en-GB" altLang="nl-BE" dirty="0" smtClean="0">
              <a:latin typeface="Arial" charset="0"/>
            </a:endParaRPr>
          </a:p>
          <a:p>
            <a:endParaRPr lang="en-GB" altLang="nl-BE" dirty="0">
              <a:latin typeface="Arial" charset="0"/>
            </a:endParaRPr>
          </a:p>
          <a:p>
            <a:endParaRPr lang="en-GB" altLang="nl-BE" dirty="0" smtClean="0">
              <a:latin typeface="Arial" charset="0"/>
            </a:endParaRPr>
          </a:p>
          <a:p>
            <a:endParaRPr lang="en-GB" altLang="nl-BE" dirty="0">
              <a:latin typeface="Arial" charset="0"/>
            </a:endParaRPr>
          </a:p>
          <a:p>
            <a:pPr marL="0" indent="0">
              <a:buNone/>
            </a:pPr>
            <a:r>
              <a:rPr lang="en-GB" altLang="nl-BE" dirty="0">
                <a:latin typeface="Arial" charset="0"/>
              </a:rPr>
              <a:t/>
            </a:r>
            <a:br>
              <a:rPr lang="en-GB" altLang="nl-BE" dirty="0">
                <a:latin typeface="Arial" charset="0"/>
              </a:rPr>
            </a:br>
            <a:r>
              <a:rPr lang="en-GB" altLang="nl-BE" dirty="0" smtClean="0">
                <a:latin typeface="Arial" charset="0"/>
              </a:rPr>
              <a:t/>
            </a:r>
            <a:br>
              <a:rPr lang="en-GB" altLang="nl-BE" dirty="0" smtClean="0">
                <a:latin typeface="Arial" charset="0"/>
              </a:rPr>
            </a:br>
            <a:endParaRPr lang="en-GB" altLang="nl-BE" dirty="0" smtClean="0">
              <a:latin typeface="Arial" charset="0"/>
            </a:endParaRPr>
          </a:p>
          <a:p>
            <a:r>
              <a:rPr lang="en-GB" altLang="nl-BE" dirty="0" smtClean="0">
                <a:latin typeface="Arial" charset="0"/>
              </a:rPr>
              <a:t>The </a:t>
            </a:r>
            <a:r>
              <a:rPr lang="en-GB" altLang="nl-BE" dirty="0">
                <a:latin typeface="Arial" charset="0"/>
              </a:rPr>
              <a:t>aim of this </a:t>
            </a:r>
            <a:r>
              <a:rPr lang="en-GB" altLang="nl-BE" dirty="0" smtClean="0">
                <a:latin typeface="Arial" charset="0"/>
              </a:rPr>
              <a:t>study</a:t>
            </a:r>
          </a:p>
          <a:p>
            <a:pPr lvl="1"/>
            <a:r>
              <a:rPr lang="en-GB" altLang="nl-BE" dirty="0" smtClean="0">
                <a:latin typeface="Arial" charset="0"/>
              </a:rPr>
              <a:t>Growth evaluation of </a:t>
            </a:r>
            <a:r>
              <a:rPr lang="en-GB" altLang="nl-BE" i="1" dirty="0">
                <a:latin typeface="Arial" charset="0"/>
              </a:rPr>
              <a:t>S. </a:t>
            </a:r>
            <a:r>
              <a:rPr lang="en-GB" altLang="nl-BE" dirty="0">
                <a:latin typeface="Arial" charset="0"/>
              </a:rPr>
              <a:t>E</a:t>
            </a:r>
            <a:r>
              <a:rPr lang="en-GB" altLang="nl-BE" dirty="0" smtClean="0">
                <a:latin typeface="Arial" charset="0"/>
              </a:rPr>
              <a:t>nteritidis</a:t>
            </a:r>
            <a:r>
              <a:rPr lang="en-GB" altLang="nl-BE" i="1" dirty="0" smtClean="0">
                <a:latin typeface="Arial" charset="0"/>
              </a:rPr>
              <a:t> </a:t>
            </a:r>
            <a:r>
              <a:rPr lang="en-GB" altLang="nl-BE" dirty="0">
                <a:latin typeface="Arial" charset="0"/>
              </a:rPr>
              <a:t>and </a:t>
            </a:r>
            <a:r>
              <a:rPr lang="en-GB" altLang="nl-BE" i="1" dirty="0">
                <a:latin typeface="Arial" charset="0"/>
              </a:rPr>
              <a:t>E. coli </a:t>
            </a:r>
            <a:r>
              <a:rPr lang="en-GB" altLang="nl-BE" dirty="0">
                <a:latin typeface="Arial" charset="0"/>
              </a:rPr>
              <a:t>on </a:t>
            </a:r>
            <a:r>
              <a:rPr lang="en-GB" altLang="nl-BE" dirty="0" smtClean="0">
                <a:latin typeface="Arial" charset="0"/>
              </a:rPr>
              <a:t>lettuce</a:t>
            </a:r>
          </a:p>
          <a:p>
            <a:pPr lvl="1"/>
            <a:r>
              <a:rPr lang="en-GB" altLang="nl-BE" dirty="0" smtClean="0">
                <a:latin typeface="Arial" charset="0"/>
              </a:rPr>
              <a:t>Temperature </a:t>
            </a:r>
            <a:r>
              <a:rPr lang="en-GB" altLang="nl-BE" dirty="0">
                <a:latin typeface="Arial" charset="0"/>
              </a:rPr>
              <a:t>and the time of </a:t>
            </a:r>
            <a:r>
              <a:rPr lang="en-GB" altLang="nl-BE" dirty="0" smtClean="0">
                <a:latin typeface="Arial" charset="0"/>
              </a:rPr>
              <a:t>growth</a:t>
            </a:r>
          </a:p>
          <a:p>
            <a:pPr lvl="1"/>
            <a:r>
              <a:rPr lang="en-GB" altLang="nl-BE" dirty="0" smtClean="0">
                <a:latin typeface="Arial" charset="0"/>
              </a:rPr>
              <a:t>Two </a:t>
            </a:r>
            <a:r>
              <a:rPr lang="en-GB" altLang="nl-BE" dirty="0">
                <a:latin typeface="Arial" charset="0"/>
              </a:rPr>
              <a:t>days </a:t>
            </a:r>
            <a:r>
              <a:rPr lang="en-GB" altLang="nl-BE" dirty="0" smtClean="0">
                <a:latin typeface="Arial" charset="0"/>
              </a:rPr>
              <a:t>of shelf-life</a:t>
            </a:r>
          </a:p>
          <a:p>
            <a:pPr lvl="1"/>
            <a:r>
              <a:rPr lang="en-GB" altLang="nl-BE" dirty="0" smtClean="0">
                <a:latin typeface="Arial" charset="0"/>
              </a:rPr>
              <a:t>Different temperatures</a:t>
            </a:r>
            <a:endParaRPr lang="nl-BE" dirty="0"/>
          </a:p>
        </p:txBody>
      </p:sp>
      <p:sp>
        <p:nvSpPr>
          <p:cNvPr id="4" name="Tijdelijke aanduiding voor dianummer 3"/>
          <p:cNvSpPr>
            <a:spLocks noGrp="1"/>
          </p:cNvSpPr>
          <p:nvPr>
            <p:ph type="sldNum" sz="quarter" idx="15"/>
          </p:nvPr>
        </p:nvSpPr>
        <p:spPr/>
        <p:txBody>
          <a:bodyPr/>
          <a:lstStyle/>
          <a:p>
            <a:fld id="{B16ABF07-48ED-45D0-A477-CA79D0A1FA9A}" type="slidenum">
              <a:rPr lang="nl-BE" smtClean="0"/>
              <a:t>3</a:t>
            </a:fld>
            <a:endParaRPr lang="nl-BE"/>
          </a:p>
        </p:txBody>
      </p:sp>
      <p:pic>
        <p:nvPicPr>
          <p:cNvPr id="5" name="Afbeelding 4" descr="http://www.organomix.com.br/arquivos/ids/6396_10/Alface-Crespa-Verde-Organica.jpg"/>
          <p:cNvPicPr/>
          <p:nvPr/>
        </p:nvPicPr>
        <p:blipFill rotWithShape="1">
          <a:blip r:embed="rId3" cstate="print">
            <a:extLst>
              <a:ext uri="{28A0092B-C50C-407E-A947-70E740481C1C}">
                <a14:useLocalDpi xmlns:a14="http://schemas.microsoft.com/office/drawing/2010/main" val="0"/>
              </a:ext>
            </a:extLst>
          </a:blip>
          <a:srcRect t="10919" b="10919"/>
          <a:stretch/>
        </p:blipFill>
        <p:spPr bwMode="auto">
          <a:xfrm>
            <a:off x="3017249" y="1291429"/>
            <a:ext cx="2520280" cy="2088232"/>
          </a:xfrm>
          <a:prstGeom prst="rect">
            <a:avLst/>
          </a:prstGeom>
          <a:noFill/>
          <a:ln>
            <a:noFill/>
          </a:ln>
          <a:extLst>
            <a:ext uri="{53640926-AAD7-44D8-BBD7-CCE9431645EC}">
              <a14:shadowObscured xmlns:a14="http://schemas.microsoft.com/office/drawing/2010/main"/>
            </a:ext>
          </a:extLst>
        </p:spPr>
      </p:pic>
      <p:sp>
        <p:nvSpPr>
          <p:cNvPr id="15" name="Tekstvak 14"/>
          <p:cNvSpPr txBox="1"/>
          <p:nvPr/>
        </p:nvSpPr>
        <p:spPr>
          <a:xfrm>
            <a:off x="395536" y="1458650"/>
            <a:ext cx="2066940" cy="1754326"/>
          </a:xfrm>
          <a:prstGeom prst="rect">
            <a:avLst/>
          </a:prstGeom>
          <a:noFill/>
        </p:spPr>
        <p:txBody>
          <a:bodyPr wrap="square" rtlCol="0">
            <a:spAutoFit/>
          </a:bodyPr>
          <a:lstStyle/>
          <a:p>
            <a:r>
              <a:rPr lang="en-GB" dirty="0" smtClean="0"/>
              <a:t>Parameters:</a:t>
            </a:r>
          </a:p>
          <a:p>
            <a:pPr marL="285750" indent="-285750">
              <a:buFontTx/>
              <a:buChar char="-"/>
            </a:pPr>
            <a:r>
              <a:rPr lang="en-GB" dirty="0" smtClean="0"/>
              <a:t>Safely consume of lettuce</a:t>
            </a:r>
          </a:p>
          <a:p>
            <a:pPr marL="285750" indent="-285750">
              <a:buFontTx/>
              <a:buChar char="-"/>
            </a:pPr>
            <a:r>
              <a:rPr lang="en-GB" dirty="0" smtClean="0"/>
              <a:t>Appearance </a:t>
            </a:r>
            <a:r>
              <a:rPr lang="en-GB" dirty="0" err="1" smtClean="0"/>
              <a:t>m.o</a:t>
            </a:r>
            <a:r>
              <a:rPr lang="en-GB" dirty="0" smtClean="0"/>
              <a:t>.</a:t>
            </a:r>
            <a:endParaRPr lang="en-GB" dirty="0"/>
          </a:p>
        </p:txBody>
      </p:sp>
      <p:cxnSp>
        <p:nvCxnSpPr>
          <p:cNvPr id="17" name="Rechte verbindingslijn met pijl 16"/>
          <p:cNvCxnSpPr>
            <a:stCxn id="15" idx="3"/>
            <a:endCxn id="5" idx="1"/>
          </p:cNvCxnSpPr>
          <p:nvPr/>
        </p:nvCxnSpPr>
        <p:spPr>
          <a:xfrm flipV="1">
            <a:off x="2462476" y="2335545"/>
            <a:ext cx="554773" cy="2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kstvak 18"/>
          <p:cNvSpPr txBox="1"/>
          <p:nvPr/>
        </p:nvSpPr>
        <p:spPr>
          <a:xfrm>
            <a:off x="6444208" y="1896216"/>
            <a:ext cx="2088232" cy="923330"/>
          </a:xfrm>
          <a:prstGeom prst="rect">
            <a:avLst/>
          </a:prstGeom>
          <a:noFill/>
        </p:spPr>
        <p:txBody>
          <a:bodyPr wrap="square" rtlCol="0">
            <a:spAutoFit/>
          </a:bodyPr>
          <a:lstStyle/>
          <a:p>
            <a:r>
              <a:rPr lang="nl-BE" i="1" dirty="0" smtClean="0"/>
              <a:t>Salmonella </a:t>
            </a:r>
            <a:r>
              <a:rPr lang="nl-BE" dirty="0" smtClean="0"/>
              <a:t>SE86</a:t>
            </a:r>
          </a:p>
          <a:p>
            <a:r>
              <a:rPr lang="nl-BE" i="1" dirty="0" smtClean="0"/>
              <a:t>E. </a:t>
            </a:r>
            <a:r>
              <a:rPr lang="nl-BE" i="1" dirty="0"/>
              <a:t>c</a:t>
            </a:r>
            <a:r>
              <a:rPr lang="nl-BE" i="1" dirty="0" smtClean="0"/>
              <a:t>oli </a:t>
            </a:r>
            <a:r>
              <a:rPr lang="nl-BE" dirty="0" smtClean="0"/>
              <a:t>ATCC8739</a:t>
            </a:r>
          </a:p>
          <a:p>
            <a:r>
              <a:rPr lang="nl-BE" dirty="0" smtClean="0"/>
              <a:t>Mesophiles</a:t>
            </a:r>
            <a:endParaRPr lang="nl-BE" dirty="0"/>
          </a:p>
        </p:txBody>
      </p:sp>
      <p:cxnSp>
        <p:nvCxnSpPr>
          <p:cNvPr id="24" name="Rechte verbindingslijn met pijl 23"/>
          <p:cNvCxnSpPr/>
          <p:nvPr/>
        </p:nvCxnSpPr>
        <p:spPr>
          <a:xfrm flipH="1">
            <a:off x="5364088" y="2335545"/>
            <a:ext cx="108012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6892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71400"/>
            <a:ext cx="7467600" cy="1143000"/>
          </a:xfrm>
        </p:spPr>
        <p:txBody>
          <a:bodyPr/>
          <a:lstStyle/>
          <a:p>
            <a:r>
              <a:rPr lang="en-GB" dirty="0" smtClean="0"/>
              <a:t>Bacteria</a:t>
            </a:r>
            <a:endParaRPr lang="en-GB" dirty="0"/>
          </a:p>
        </p:txBody>
      </p:sp>
      <p:sp>
        <p:nvSpPr>
          <p:cNvPr id="3" name="Tijdelijke aanduiding voor inhoud 2"/>
          <p:cNvSpPr>
            <a:spLocks noGrp="1"/>
          </p:cNvSpPr>
          <p:nvPr>
            <p:ph sz="quarter" idx="1"/>
          </p:nvPr>
        </p:nvSpPr>
        <p:spPr>
          <a:xfrm>
            <a:off x="467544" y="1227931"/>
            <a:ext cx="7467600" cy="4873752"/>
          </a:xfrm>
        </p:spPr>
        <p:txBody>
          <a:bodyPr/>
          <a:lstStyle/>
          <a:p>
            <a:r>
              <a:rPr lang="en-GB" i="1" dirty="0" smtClean="0"/>
              <a:t>Salmonella enterica </a:t>
            </a:r>
            <a:r>
              <a:rPr lang="en-GB" dirty="0" smtClean="0"/>
              <a:t>subspecies</a:t>
            </a:r>
            <a:r>
              <a:rPr lang="en-GB" i="1" dirty="0" smtClean="0"/>
              <a:t> enterica </a:t>
            </a:r>
            <a:r>
              <a:rPr lang="en-GB" dirty="0" smtClean="0"/>
              <a:t>serotype</a:t>
            </a:r>
            <a:r>
              <a:rPr lang="en-GB" i="1" dirty="0" smtClean="0"/>
              <a:t> </a:t>
            </a:r>
            <a:r>
              <a:rPr lang="en-GB" dirty="0" smtClean="0"/>
              <a:t>Enteritidis</a:t>
            </a:r>
          </a:p>
        </p:txBody>
      </p:sp>
      <p:pic>
        <p:nvPicPr>
          <p:cNvPr id="4" name="Afbeelding 3" descr="http://pathmicro.med.sc.edu/fox/salmonella.jpg"/>
          <p:cNvPicPr/>
          <p:nvPr/>
        </p:nvPicPr>
        <p:blipFill>
          <a:blip r:embed="rId3">
            <a:extLst>
              <a:ext uri="{28A0092B-C50C-407E-A947-70E740481C1C}">
                <a14:useLocalDpi xmlns:a14="http://schemas.microsoft.com/office/drawing/2010/main" val="0"/>
              </a:ext>
            </a:extLst>
          </a:blip>
          <a:srcRect/>
          <a:stretch>
            <a:fillRect/>
          </a:stretch>
        </p:blipFill>
        <p:spPr bwMode="auto">
          <a:xfrm>
            <a:off x="251520" y="2172422"/>
            <a:ext cx="4219996" cy="2984770"/>
          </a:xfrm>
          <a:prstGeom prst="rect">
            <a:avLst/>
          </a:prstGeom>
          <a:noFill/>
          <a:ln>
            <a:noFill/>
          </a:ln>
        </p:spPr>
      </p:pic>
      <p:sp>
        <p:nvSpPr>
          <p:cNvPr id="5" name="Tijdelijke aanduiding voor dianummer 4"/>
          <p:cNvSpPr>
            <a:spLocks noGrp="1"/>
          </p:cNvSpPr>
          <p:nvPr>
            <p:ph type="sldNum" sz="quarter" idx="15"/>
          </p:nvPr>
        </p:nvSpPr>
        <p:spPr/>
        <p:txBody>
          <a:bodyPr/>
          <a:lstStyle/>
          <a:p>
            <a:fld id="{B16ABF07-48ED-45D0-A477-CA79D0A1FA9A}" type="slidenum">
              <a:rPr lang="nl-BE" smtClean="0"/>
              <a:t>4</a:t>
            </a:fld>
            <a:endParaRPr lang="nl-BE"/>
          </a:p>
        </p:txBody>
      </p:sp>
      <p:pic>
        <p:nvPicPr>
          <p:cNvPr id="1029" name="Picture 5" descr="http://www.tgw1916.net/images/SalmTMC.JPG"/>
          <p:cNvPicPr>
            <a:picLocks noChangeAspect="1" noChangeArrowheads="1"/>
          </p:cNvPicPr>
          <p:nvPr/>
        </p:nvPicPr>
        <p:blipFill>
          <a:blip r:embed="rId4">
            <a:extLst>
              <a:ext uri="{BEBA8EAE-BF5A-486C-A8C5-ECC9F3942E4B}">
                <a14:imgProps xmlns:a14="http://schemas.microsoft.com/office/drawing/2010/main">
                  <a14:imgLayer r:embed="rId5">
                    <a14:imgEffect>
                      <a14:colorTemperature colorTemp="7200"/>
                    </a14:imgEffect>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4644008" y="2179478"/>
            <a:ext cx="3970284" cy="2977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3259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8160" y="-243408"/>
            <a:ext cx="7467600" cy="1143000"/>
          </a:xfrm>
        </p:spPr>
        <p:txBody>
          <a:bodyPr/>
          <a:lstStyle/>
          <a:p>
            <a:r>
              <a:rPr lang="en-GB" dirty="0" smtClean="0"/>
              <a:t>Bacteria</a:t>
            </a:r>
            <a:endParaRPr lang="en-GB" dirty="0"/>
          </a:p>
        </p:txBody>
      </p:sp>
      <p:sp>
        <p:nvSpPr>
          <p:cNvPr id="3" name="Tijdelijke aanduiding voor inhoud 2"/>
          <p:cNvSpPr>
            <a:spLocks noGrp="1"/>
          </p:cNvSpPr>
          <p:nvPr>
            <p:ph sz="quarter" idx="1"/>
          </p:nvPr>
        </p:nvSpPr>
        <p:spPr>
          <a:xfrm>
            <a:off x="478160" y="1052736"/>
            <a:ext cx="7467600" cy="6093296"/>
          </a:xfrm>
        </p:spPr>
        <p:txBody>
          <a:bodyPr>
            <a:normAutofit/>
          </a:bodyPr>
          <a:lstStyle/>
          <a:p>
            <a:r>
              <a:rPr lang="en-GB" i="1" dirty="0"/>
              <a:t>Escherichia coli</a:t>
            </a:r>
          </a:p>
          <a:p>
            <a:pPr marL="365760" lvl="1" indent="0">
              <a:buNone/>
            </a:pPr>
            <a:endParaRPr lang="en-GB" dirty="0" smtClean="0"/>
          </a:p>
          <a:p>
            <a:pPr marL="365760" lvl="1" indent="0">
              <a:buNone/>
            </a:pPr>
            <a:endParaRPr lang="en-GB" dirty="0"/>
          </a:p>
          <a:p>
            <a:pPr marL="365760" lvl="1" indent="0">
              <a:buNone/>
            </a:pPr>
            <a:endParaRPr lang="en-GB" dirty="0" smtClean="0"/>
          </a:p>
          <a:p>
            <a:pPr marL="365760" lvl="1" indent="0">
              <a:buNone/>
            </a:pPr>
            <a:endParaRPr lang="en-GB" dirty="0"/>
          </a:p>
          <a:p>
            <a:pPr marL="365760" lvl="1" indent="0">
              <a:buNone/>
            </a:pPr>
            <a:endParaRPr lang="en-GB" dirty="0" smtClean="0"/>
          </a:p>
          <a:p>
            <a:pPr marL="365760" lvl="1" indent="0">
              <a:buNone/>
            </a:pPr>
            <a:endParaRPr lang="en-GB" dirty="0"/>
          </a:p>
          <a:p>
            <a:pPr marL="365760" lvl="1" indent="0">
              <a:buNone/>
            </a:pPr>
            <a:endParaRPr lang="en-GB" dirty="0" smtClean="0"/>
          </a:p>
          <a:p>
            <a:pPr marL="365760" lvl="1" indent="0">
              <a:buNone/>
            </a:pPr>
            <a:r>
              <a:rPr lang="en-GB" dirty="0" smtClean="0"/>
              <a:t/>
            </a:r>
            <a:br>
              <a:rPr lang="en-GB" dirty="0" smtClean="0"/>
            </a:br>
            <a:r>
              <a:rPr lang="en-GB" dirty="0" smtClean="0"/>
              <a:t/>
            </a:r>
            <a:br>
              <a:rPr lang="en-GB" dirty="0" smtClean="0"/>
            </a:br>
            <a:endParaRPr lang="en-GB" dirty="0" smtClean="0"/>
          </a:p>
          <a:p>
            <a:r>
              <a:rPr lang="en-GB" dirty="0" smtClean="0"/>
              <a:t>Mesophilic bacteria</a:t>
            </a:r>
          </a:p>
          <a:p>
            <a:pPr lvl="1"/>
            <a:r>
              <a:rPr lang="en-GB" dirty="0" smtClean="0"/>
              <a:t>37°C</a:t>
            </a:r>
          </a:p>
          <a:p>
            <a:pPr lvl="1"/>
            <a:r>
              <a:rPr lang="en-GB" dirty="0" smtClean="0"/>
              <a:t>Hygiene indicators </a:t>
            </a:r>
            <a:r>
              <a:rPr lang="en-GB" dirty="0" smtClean="0">
                <a:sym typeface="Wingdings" panose="05000000000000000000" pitchFamily="2" charset="2"/>
              </a:rPr>
              <a:t> normal flora</a:t>
            </a:r>
            <a:endParaRPr lang="en-GB" dirty="0"/>
          </a:p>
        </p:txBody>
      </p:sp>
      <p:pic>
        <p:nvPicPr>
          <p:cNvPr id="4" name="Afbeelding 3" descr="http://sfappeal.com/wp-content/uploads/2013/08/E_coli.jpg"/>
          <p:cNvPicPr/>
          <p:nvPr/>
        </p:nvPicPr>
        <p:blipFill>
          <a:blip r:embed="rId3">
            <a:extLst>
              <a:ext uri="{28A0092B-C50C-407E-A947-70E740481C1C}">
                <a14:useLocalDpi xmlns:a14="http://schemas.microsoft.com/office/drawing/2010/main" val="0"/>
              </a:ext>
            </a:extLst>
          </a:blip>
          <a:srcRect/>
          <a:stretch>
            <a:fillRect/>
          </a:stretch>
        </p:blipFill>
        <p:spPr bwMode="auto">
          <a:xfrm>
            <a:off x="395536" y="1714004"/>
            <a:ext cx="3816424" cy="3083148"/>
          </a:xfrm>
          <a:prstGeom prst="rect">
            <a:avLst/>
          </a:prstGeom>
          <a:noFill/>
          <a:ln>
            <a:noFill/>
          </a:ln>
        </p:spPr>
      </p:pic>
      <p:sp>
        <p:nvSpPr>
          <p:cNvPr id="5" name="Tijdelijke aanduiding voor dianummer 4"/>
          <p:cNvSpPr>
            <a:spLocks noGrp="1"/>
          </p:cNvSpPr>
          <p:nvPr>
            <p:ph type="sldNum" sz="quarter" idx="15"/>
          </p:nvPr>
        </p:nvSpPr>
        <p:spPr/>
        <p:txBody>
          <a:bodyPr/>
          <a:lstStyle/>
          <a:p>
            <a:fld id="{B16ABF07-48ED-45D0-A477-CA79D0A1FA9A}" type="slidenum">
              <a:rPr lang="nl-BE" smtClean="0"/>
              <a:t>5</a:t>
            </a:fld>
            <a:endParaRPr lang="nl-BE"/>
          </a:p>
        </p:txBody>
      </p:sp>
      <p:pic>
        <p:nvPicPr>
          <p:cNvPr id="2050" name="Picture 2" descr="http://www.tgw1916.net/images/coliTMC.JPG"/>
          <p:cNvPicPr>
            <a:picLocks noChangeAspect="1" noChangeArrowheads="1"/>
          </p:cNvPicPr>
          <p:nvPr/>
        </p:nvPicPr>
        <p:blipFill>
          <a:blip r:embed="rId4">
            <a:extLst>
              <a:ext uri="{BEBA8EAE-BF5A-486C-A8C5-ECC9F3942E4B}">
                <a14:imgProps xmlns:a14="http://schemas.microsoft.com/office/drawing/2010/main">
                  <a14:imgLayer r:embed="rId5">
                    <a14:imgEffect>
                      <a14:colorTemperature colorTemp="7200"/>
                    </a14:imgEffect>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4421576" y="1714004"/>
            <a:ext cx="4110864" cy="3083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9141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71400"/>
            <a:ext cx="7467600" cy="1143000"/>
          </a:xfrm>
        </p:spPr>
        <p:txBody>
          <a:bodyPr/>
          <a:lstStyle/>
          <a:p>
            <a:r>
              <a:rPr lang="en-GB" dirty="0" smtClean="0"/>
              <a:t>methods</a:t>
            </a:r>
            <a:endParaRPr lang="en-GB" dirty="0"/>
          </a:p>
        </p:txBody>
      </p:sp>
      <p:sp>
        <p:nvSpPr>
          <p:cNvPr id="3" name="Tijdelijke aanduiding voor inhoud 2"/>
          <p:cNvSpPr>
            <a:spLocks noGrp="1"/>
          </p:cNvSpPr>
          <p:nvPr>
            <p:ph sz="quarter" idx="1"/>
          </p:nvPr>
        </p:nvSpPr>
        <p:spPr>
          <a:xfrm>
            <a:off x="467544" y="1124744"/>
            <a:ext cx="7467600" cy="4873752"/>
          </a:xfrm>
        </p:spPr>
        <p:txBody>
          <a:bodyPr/>
          <a:lstStyle/>
          <a:p>
            <a:r>
              <a:rPr lang="en-GB" dirty="0" smtClean="0"/>
              <a:t>Preparation of the inoculum</a:t>
            </a:r>
            <a:endParaRPr lang="en-GB" dirty="0"/>
          </a:p>
        </p:txBody>
      </p:sp>
      <p:pic>
        <p:nvPicPr>
          <p:cNvPr id="4" name="Afbeelding 3"/>
          <p:cNvPicPr/>
          <p:nvPr/>
        </p:nvPicPr>
        <p:blipFill rotWithShape="1">
          <a:blip r:embed="rId3"/>
          <a:srcRect l="30605" t="21885" r="29558" b="12158"/>
          <a:stretch/>
        </p:blipFill>
        <p:spPr bwMode="auto">
          <a:xfrm>
            <a:off x="1835696" y="1628800"/>
            <a:ext cx="5400600" cy="4918452"/>
          </a:xfrm>
          <a:prstGeom prst="rect">
            <a:avLst/>
          </a:prstGeom>
          <a:ln>
            <a:noFill/>
          </a:ln>
          <a:extLst>
            <a:ext uri="{53640926-AAD7-44D8-BBD7-CCE9431645EC}">
              <a14:shadowObscured xmlns:a14="http://schemas.microsoft.com/office/drawing/2010/main"/>
            </a:ext>
          </a:extLst>
        </p:spPr>
      </p:pic>
      <p:sp>
        <p:nvSpPr>
          <p:cNvPr id="5" name="Tijdelijke aanduiding voor dianummer 4"/>
          <p:cNvSpPr>
            <a:spLocks noGrp="1"/>
          </p:cNvSpPr>
          <p:nvPr>
            <p:ph type="sldNum" sz="quarter" idx="15"/>
          </p:nvPr>
        </p:nvSpPr>
        <p:spPr/>
        <p:txBody>
          <a:bodyPr/>
          <a:lstStyle/>
          <a:p>
            <a:fld id="{B16ABF07-48ED-45D0-A477-CA79D0A1FA9A}" type="slidenum">
              <a:rPr lang="nl-BE" smtClean="0"/>
              <a:t>6</a:t>
            </a:fld>
            <a:endParaRPr lang="nl-BE"/>
          </a:p>
        </p:txBody>
      </p:sp>
      <p:sp>
        <p:nvSpPr>
          <p:cNvPr id="6" name="Rechthoek 5"/>
          <p:cNvSpPr/>
          <p:nvPr/>
        </p:nvSpPr>
        <p:spPr>
          <a:xfrm>
            <a:off x="2519772" y="4149080"/>
            <a:ext cx="72008" cy="2269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 name="Rechthoek 6"/>
          <p:cNvSpPr/>
          <p:nvPr/>
        </p:nvSpPr>
        <p:spPr>
          <a:xfrm>
            <a:off x="2591780" y="3861048"/>
            <a:ext cx="54006" cy="2269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cxnSp>
        <p:nvCxnSpPr>
          <p:cNvPr id="9" name="Rechte verbindingslijn 8"/>
          <p:cNvCxnSpPr/>
          <p:nvPr/>
        </p:nvCxnSpPr>
        <p:spPr>
          <a:xfrm>
            <a:off x="2339752" y="4077072"/>
            <a:ext cx="279031"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54547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14269" y="-171400"/>
            <a:ext cx="7467600" cy="1143000"/>
          </a:xfrm>
        </p:spPr>
        <p:txBody>
          <a:bodyPr/>
          <a:lstStyle/>
          <a:p>
            <a:r>
              <a:rPr lang="en-GB" dirty="0" smtClean="0"/>
              <a:t>Methods</a:t>
            </a:r>
            <a:endParaRPr lang="en-GB" dirty="0"/>
          </a:p>
        </p:txBody>
      </p:sp>
      <p:sp>
        <p:nvSpPr>
          <p:cNvPr id="4" name="Tijdelijke aanduiding voor dianummer 3"/>
          <p:cNvSpPr>
            <a:spLocks noGrp="1"/>
          </p:cNvSpPr>
          <p:nvPr>
            <p:ph type="sldNum" sz="quarter" idx="15"/>
          </p:nvPr>
        </p:nvSpPr>
        <p:spPr/>
        <p:txBody>
          <a:bodyPr/>
          <a:lstStyle/>
          <a:p>
            <a:fld id="{B16ABF07-48ED-45D0-A477-CA79D0A1FA9A}" type="slidenum">
              <a:rPr lang="nl-BE" smtClean="0"/>
              <a:t>7</a:t>
            </a:fld>
            <a:endParaRPr lang="nl-BE"/>
          </a:p>
        </p:txBody>
      </p:sp>
      <p:sp>
        <p:nvSpPr>
          <p:cNvPr id="7" name="Tijdelijke aanduiding voor inhoud 6"/>
          <p:cNvSpPr>
            <a:spLocks noGrp="1"/>
          </p:cNvSpPr>
          <p:nvPr>
            <p:ph sz="quarter" idx="1"/>
          </p:nvPr>
        </p:nvSpPr>
        <p:spPr>
          <a:xfrm>
            <a:off x="414269" y="1093134"/>
            <a:ext cx="7467600" cy="4873752"/>
          </a:xfrm>
        </p:spPr>
        <p:txBody>
          <a:bodyPr/>
          <a:lstStyle/>
          <a:p>
            <a:r>
              <a:rPr lang="en-GB" dirty="0" smtClean="0"/>
              <a:t>Lettuce incubation</a:t>
            </a:r>
            <a:endParaRPr lang="en-GB" dirty="0"/>
          </a:p>
        </p:txBody>
      </p:sp>
      <p:sp>
        <p:nvSpPr>
          <p:cNvPr id="8" name="Rechthoek 7"/>
          <p:cNvSpPr/>
          <p:nvPr/>
        </p:nvSpPr>
        <p:spPr>
          <a:xfrm>
            <a:off x="3275856" y="2132856"/>
            <a:ext cx="1728192" cy="2304256"/>
          </a:xfrm>
          <a:prstGeom prst="rect">
            <a:avLst/>
          </a:prstGeom>
          <a:noFill/>
          <a:ln w="5715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BE"/>
          </a:p>
        </p:txBody>
      </p:sp>
      <p:sp>
        <p:nvSpPr>
          <p:cNvPr id="11" name="Wolk 10"/>
          <p:cNvSpPr/>
          <p:nvPr/>
        </p:nvSpPr>
        <p:spPr>
          <a:xfrm>
            <a:off x="3599892" y="2924944"/>
            <a:ext cx="1080120" cy="720080"/>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BE"/>
          </a:p>
        </p:txBody>
      </p:sp>
      <p:sp>
        <p:nvSpPr>
          <p:cNvPr id="12" name="Tekstvak 11"/>
          <p:cNvSpPr txBox="1"/>
          <p:nvPr/>
        </p:nvSpPr>
        <p:spPr>
          <a:xfrm>
            <a:off x="3275856" y="4440277"/>
            <a:ext cx="1728192" cy="369332"/>
          </a:xfrm>
          <a:prstGeom prst="rect">
            <a:avLst/>
          </a:prstGeom>
          <a:noFill/>
        </p:spPr>
        <p:txBody>
          <a:bodyPr wrap="square" rtlCol="0">
            <a:spAutoFit/>
          </a:bodyPr>
          <a:lstStyle/>
          <a:p>
            <a:r>
              <a:rPr lang="en-GB" dirty="0" smtClean="0"/>
              <a:t>10 g of lettuce</a:t>
            </a:r>
            <a:endParaRPr lang="en-GB" dirty="0"/>
          </a:p>
        </p:txBody>
      </p:sp>
      <p:cxnSp>
        <p:nvCxnSpPr>
          <p:cNvPr id="14" name="Rechte verbindingslijn met pijl 13"/>
          <p:cNvCxnSpPr/>
          <p:nvPr/>
        </p:nvCxnSpPr>
        <p:spPr>
          <a:xfrm>
            <a:off x="1851233" y="2407663"/>
            <a:ext cx="129614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Rechte verbindingslijn met pijl 14"/>
          <p:cNvCxnSpPr/>
          <p:nvPr/>
        </p:nvCxnSpPr>
        <p:spPr>
          <a:xfrm flipV="1">
            <a:off x="1851233" y="3429000"/>
            <a:ext cx="1296144" cy="324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met pijl 16"/>
          <p:cNvCxnSpPr/>
          <p:nvPr/>
        </p:nvCxnSpPr>
        <p:spPr>
          <a:xfrm flipH="1">
            <a:off x="5148064" y="2439833"/>
            <a:ext cx="129614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Rechte verbindingslijn met pijl 17"/>
          <p:cNvCxnSpPr/>
          <p:nvPr/>
        </p:nvCxnSpPr>
        <p:spPr>
          <a:xfrm flipH="1" flipV="1">
            <a:off x="5148064" y="3396539"/>
            <a:ext cx="1296144" cy="324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kstvak 19"/>
          <p:cNvSpPr txBox="1"/>
          <p:nvPr/>
        </p:nvSpPr>
        <p:spPr>
          <a:xfrm>
            <a:off x="1043609" y="3260564"/>
            <a:ext cx="807624" cy="369332"/>
          </a:xfrm>
          <a:prstGeom prst="rect">
            <a:avLst/>
          </a:prstGeom>
          <a:noFill/>
        </p:spPr>
        <p:txBody>
          <a:bodyPr wrap="square" rtlCol="0">
            <a:spAutoFit/>
          </a:bodyPr>
          <a:lstStyle/>
          <a:p>
            <a:r>
              <a:rPr lang="nl-BE" dirty="0" smtClean="0"/>
              <a:t>10°C</a:t>
            </a:r>
            <a:endParaRPr lang="nl-BE" dirty="0"/>
          </a:p>
        </p:txBody>
      </p:sp>
      <p:sp>
        <p:nvSpPr>
          <p:cNvPr id="21" name="Tekstvak 20"/>
          <p:cNvSpPr txBox="1"/>
          <p:nvPr/>
        </p:nvSpPr>
        <p:spPr>
          <a:xfrm>
            <a:off x="1203161" y="2285256"/>
            <a:ext cx="648072" cy="369332"/>
          </a:xfrm>
          <a:prstGeom prst="rect">
            <a:avLst/>
          </a:prstGeom>
          <a:noFill/>
        </p:spPr>
        <p:txBody>
          <a:bodyPr wrap="square" rtlCol="0">
            <a:spAutoFit/>
          </a:bodyPr>
          <a:lstStyle/>
          <a:p>
            <a:r>
              <a:rPr lang="nl-BE" dirty="0" smtClean="0"/>
              <a:t>5°C</a:t>
            </a:r>
            <a:endParaRPr lang="nl-BE" dirty="0"/>
          </a:p>
        </p:txBody>
      </p:sp>
      <p:sp>
        <p:nvSpPr>
          <p:cNvPr id="23" name="Tekstvak 22"/>
          <p:cNvSpPr txBox="1"/>
          <p:nvPr/>
        </p:nvSpPr>
        <p:spPr>
          <a:xfrm>
            <a:off x="6444207" y="2285256"/>
            <a:ext cx="807625" cy="369332"/>
          </a:xfrm>
          <a:prstGeom prst="rect">
            <a:avLst/>
          </a:prstGeom>
          <a:noFill/>
        </p:spPr>
        <p:txBody>
          <a:bodyPr wrap="square" rtlCol="0">
            <a:spAutoFit/>
          </a:bodyPr>
          <a:lstStyle/>
          <a:p>
            <a:r>
              <a:rPr lang="nl-BE" dirty="0" smtClean="0"/>
              <a:t>25°C</a:t>
            </a:r>
            <a:endParaRPr lang="nl-BE" dirty="0"/>
          </a:p>
        </p:txBody>
      </p:sp>
      <p:sp>
        <p:nvSpPr>
          <p:cNvPr id="24" name="Tekstvak 23"/>
          <p:cNvSpPr txBox="1"/>
          <p:nvPr/>
        </p:nvSpPr>
        <p:spPr>
          <a:xfrm>
            <a:off x="6444208" y="3228103"/>
            <a:ext cx="807625" cy="369332"/>
          </a:xfrm>
          <a:prstGeom prst="rect">
            <a:avLst/>
          </a:prstGeom>
          <a:noFill/>
        </p:spPr>
        <p:txBody>
          <a:bodyPr wrap="square" rtlCol="0">
            <a:spAutoFit/>
          </a:bodyPr>
          <a:lstStyle/>
          <a:p>
            <a:r>
              <a:rPr lang="nl-BE" dirty="0" smtClean="0"/>
              <a:t>37°C</a:t>
            </a:r>
            <a:endParaRPr lang="nl-BE" dirty="0"/>
          </a:p>
        </p:txBody>
      </p:sp>
      <p:sp>
        <p:nvSpPr>
          <p:cNvPr id="25" name="Tekstvak 24"/>
          <p:cNvSpPr txBox="1"/>
          <p:nvPr/>
        </p:nvSpPr>
        <p:spPr>
          <a:xfrm>
            <a:off x="2483768" y="5390822"/>
            <a:ext cx="3312368" cy="369332"/>
          </a:xfrm>
          <a:prstGeom prst="rect">
            <a:avLst/>
          </a:prstGeom>
          <a:noFill/>
        </p:spPr>
        <p:txBody>
          <a:bodyPr wrap="square" rtlCol="0">
            <a:spAutoFit/>
          </a:bodyPr>
          <a:lstStyle/>
          <a:p>
            <a:r>
              <a:rPr lang="en-GB" dirty="0" smtClean="0"/>
              <a:t>Times: 0, 2, 6, 24 &amp; 48 hours</a:t>
            </a:r>
            <a:endParaRPr lang="en-GB" dirty="0"/>
          </a:p>
        </p:txBody>
      </p:sp>
      <p:cxnSp>
        <p:nvCxnSpPr>
          <p:cNvPr id="26" name="Rechte verbindingslijn met pijl 25"/>
          <p:cNvCxnSpPr/>
          <p:nvPr/>
        </p:nvCxnSpPr>
        <p:spPr>
          <a:xfrm flipV="1">
            <a:off x="4131837" y="4914655"/>
            <a:ext cx="16232" cy="47616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29456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inhoud 7" descr="Bachelorproef Roxanne Cordier - Microsoft Word"/>
          <p:cNvPicPr>
            <a:picLocks noGrp="1" noChangeAspect="1"/>
          </p:cNvPicPr>
          <p:nvPr>
            <p:ph sz="quarter" idx="1"/>
          </p:nvPr>
        </p:nvPicPr>
        <p:blipFill rotWithShape="1">
          <a:blip r:embed="rId3">
            <a:extLst>
              <a:ext uri="{28A0092B-C50C-407E-A947-70E740481C1C}">
                <a14:useLocalDpi xmlns:a14="http://schemas.microsoft.com/office/drawing/2010/main" val="0"/>
              </a:ext>
            </a:extLst>
          </a:blip>
          <a:srcRect l="32003" t="38496" r="30285" b="16576"/>
          <a:stretch/>
        </p:blipFill>
        <p:spPr>
          <a:xfrm>
            <a:off x="467544" y="1268760"/>
            <a:ext cx="7582174" cy="4896544"/>
          </a:xfrm>
          <a:prstGeom prst="rect">
            <a:avLst/>
          </a:prstGeom>
        </p:spPr>
      </p:pic>
      <p:sp>
        <p:nvSpPr>
          <p:cNvPr id="2" name="Titel 1"/>
          <p:cNvSpPr>
            <a:spLocks noGrp="1"/>
          </p:cNvSpPr>
          <p:nvPr>
            <p:ph type="title"/>
          </p:nvPr>
        </p:nvSpPr>
        <p:spPr>
          <a:xfrm>
            <a:off x="457200" y="-243408"/>
            <a:ext cx="7467600" cy="1143000"/>
          </a:xfrm>
        </p:spPr>
        <p:txBody>
          <a:bodyPr/>
          <a:lstStyle/>
          <a:p>
            <a:r>
              <a:rPr lang="en-GB" dirty="0" smtClean="0"/>
              <a:t>Methods</a:t>
            </a:r>
            <a:endParaRPr lang="en-GB" dirty="0"/>
          </a:p>
        </p:txBody>
      </p:sp>
      <p:sp>
        <p:nvSpPr>
          <p:cNvPr id="7" name="Tijdelijke aanduiding voor inhoud 2"/>
          <p:cNvSpPr txBox="1">
            <a:spLocks/>
          </p:cNvSpPr>
          <p:nvPr/>
        </p:nvSpPr>
        <p:spPr>
          <a:xfrm>
            <a:off x="457200" y="980728"/>
            <a:ext cx="7467600" cy="487375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GB" dirty="0" smtClean="0"/>
              <a:t>Analyse method</a:t>
            </a:r>
            <a:endParaRPr lang="en-GB" dirty="0"/>
          </a:p>
        </p:txBody>
      </p:sp>
      <p:sp>
        <p:nvSpPr>
          <p:cNvPr id="3" name="Tijdelijke aanduiding voor dianummer 2"/>
          <p:cNvSpPr>
            <a:spLocks noGrp="1"/>
          </p:cNvSpPr>
          <p:nvPr>
            <p:ph type="sldNum" sz="quarter" idx="15"/>
          </p:nvPr>
        </p:nvSpPr>
        <p:spPr/>
        <p:txBody>
          <a:bodyPr/>
          <a:lstStyle/>
          <a:p>
            <a:fld id="{B16ABF07-48ED-45D0-A477-CA79D0A1FA9A}" type="slidenum">
              <a:rPr lang="nl-BE" smtClean="0"/>
              <a:t>8</a:t>
            </a:fld>
            <a:endParaRPr lang="nl-BE"/>
          </a:p>
        </p:txBody>
      </p:sp>
      <p:sp>
        <p:nvSpPr>
          <p:cNvPr id="4" name="Tekstvak 3"/>
          <p:cNvSpPr txBox="1"/>
          <p:nvPr/>
        </p:nvSpPr>
        <p:spPr>
          <a:xfrm>
            <a:off x="1355560" y="5854480"/>
            <a:ext cx="2448272" cy="307777"/>
          </a:xfrm>
          <a:prstGeom prst="rect">
            <a:avLst/>
          </a:prstGeom>
          <a:solidFill>
            <a:schemeClr val="bg1"/>
          </a:solidFill>
          <a:ln>
            <a:solidFill>
              <a:schemeClr val="bg1"/>
            </a:solidFill>
          </a:ln>
        </p:spPr>
        <p:txBody>
          <a:bodyPr wrap="square" rtlCol="0">
            <a:spAutoFit/>
          </a:bodyPr>
          <a:lstStyle/>
          <a:p>
            <a:r>
              <a:rPr lang="en-GB" sz="1400" dirty="0" smtClean="0"/>
              <a:t>Preparation &amp; inoculation</a:t>
            </a:r>
            <a:endParaRPr lang="en-GB" sz="1400" dirty="0"/>
          </a:p>
        </p:txBody>
      </p:sp>
      <p:sp>
        <p:nvSpPr>
          <p:cNvPr id="9" name="Tekstvak 8"/>
          <p:cNvSpPr txBox="1"/>
          <p:nvPr/>
        </p:nvSpPr>
        <p:spPr>
          <a:xfrm>
            <a:off x="4932040" y="5854480"/>
            <a:ext cx="2448272" cy="307777"/>
          </a:xfrm>
          <a:prstGeom prst="rect">
            <a:avLst/>
          </a:prstGeom>
          <a:solidFill>
            <a:schemeClr val="bg1"/>
          </a:solidFill>
          <a:ln>
            <a:solidFill>
              <a:schemeClr val="bg1"/>
            </a:solidFill>
          </a:ln>
        </p:spPr>
        <p:txBody>
          <a:bodyPr wrap="square" rtlCol="0">
            <a:spAutoFit/>
          </a:bodyPr>
          <a:lstStyle/>
          <a:p>
            <a:pPr algn="ctr"/>
            <a:r>
              <a:rPr lang="en-GB" sz="1400" dirty="0" smtClean="0"/>
              <a:t>Analyse</a:t>
            </a:r>
            <a:endParaRPr lang="en-GB" sz="1400" dirty="0"/>
          </a:p>
        </p:txBody>
      </p:sp>
    </p:spTree>
    <p:extLst>
      <p:ext uri="{BB962C8B-B14F-4D97-AF65-F5344CB8AC3E}">
        <p14:creationId xmlns:p14="http://schemas.microsoft.com/office/powerpoint/2010/main" val="16532371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71400"/>
            <a:ext cx="7467600" cy="1143000"/>
          </a:xfrm>
        </p:spPr>
        <p:txBody>
          <a:bodyPr/>
          <a:lstStyle/>
          <a:p>
            <a:r>
              <a:rPr lang="en-GB" dirty="0" smtClean="0"/>
              <a:t>Methods</a:t>
            </a:r>
            <a:endParaRPr lang="en-GB" dirty="0"/>
          </a:p>
        </p:txBody>
      </p:sp>
      <p:sp>
        <p:nvSpPr>
          <p:cNvPr id="5" name="Tijdelijke aanduiding voor inhoud 4"/>
          <p:cNvSpPr>
            <a:spLocks noGrp="1"/>
          </p:cNvSpPr>
          <p:nvPr>
            <p:ph sz="quarter" idx="1"/>
          </p:nvPr>
        </p:nvSpPr>
        <p:spPr>
          <a:xfrm>
            <a:off x="467544" y="1196752"/>
            <a:ext cx="7467600" cy="4873752"/>
          </a:xfrm>
        </p:spPr>
        <p:txBody>
          <a:bodyPr/>
          <a:lstStyle/>
          <a:p>
            <a:r>
              <a:rPr lang="en-GB" dirty="0" smtClean="0"/>
              <a:t>Incubation</a:t>
            </a:r>
            <a:r>
              <a:rPr lang="nl-BE" dirty="0" smtClean="0"/>
              <a:t> </a:t>
            </a:r>
            <a:r>
              <a:rPr lang="en-GB" dirty="0" smtClean="0"/>
              <a:t>method</a:t>
            </a:r>
          </a:p>
          <a:p>
            <a:pPr lvl="1"/>
            <a:r>
              <a:rPr lang="en-GB" dirty="0" smtClean="0"/>
              <a:t>37°C</a:t>
            </a:r>
          </a:p>
          <a:p>
            <a:pPr lvl="1"/>
            <a:r>
              <a:rPr lang="en-GB" dirty="0" smtClean="0"/>
              <a:t>XLD, NA &amp; CC</a:t>
            </a:r>
          </a:p>
          <a:p>
            <a:pPr lvl="1"/>
            <a:r>
              <a:rPr lang="en-GB" dirty="0" smtClean="0"/>
              <a:t>22 hours</a:t>
            </a:r>
          </a:p>
          <a:p>
            <a:pPr lvl="1"/>
            <a:r>
              <a:rPr lang="en-GB" dirty="0" smtClean="0"/>
              <a:t>Counting </a:t>
            </a:r>
            <a:r>
              <a:rPr lang="en-GB" dirty="0" smtClean="0">
                <a:sym typeface="Wingdings" panose="05000000000000000000" pitchFamily="2" charset="2"/>
              </a:rPr>
              <a:t> results  growth curve</a:t>
            </a:r>
          </a:p>
          <a:p>
            <a:pPr marL="365760" lvl="1" indent="0">
              <a:buNone/>
            </a:pPr>
            <a:endParaRPr lang="nl-BE" dirty="0" smtClean="0"/>
          </a:p>
          <a:p>
            <a:pPr marL="365760" lvl="1" indent="0">
              <a:buNone/>
            </a:pPr>
            <a:endParaRPr lang="nl-BE" dirty="0" smtClean="0"/>
          </a:p>
          <a:p>
            <a:r>
              <a:rPr lang="en-GB" dirty="0" smtClean="0"/>
              <a:t>Statistical method</a:t>
            </a:r>
          </a:p>
          <a:p>
            <a:pPr lvl="1"/>
            <a:r>
              <a:rPr lang="en-GB" dirty="0" smtClean="0"/>
              <a:t>Software SPSS ~ Tukey test</a:t>
            </a:r>
          </a:p>
          <a:p>
            <a:pPr lvl="1"/>
            <a:r>
              <a:rPr lang="en-GB" dirty="0" smtClean="0"/>
              <a:t>95% of confidence level (α =</a:t>
            </a:r>
            <a:r>
              <a:rPr lang="en-US" dirty="0" smtClean="0"/>
              <a:t> </a:t>
            </a:r>
            <a:r>
              <a:rPr lang="en-GB" dirty="0" smtClean="0"/>
              <a:t>0,05)</a:t>
            </a:r>
          </a:p>
          <a:p>
            <a:endParaRPr lang="nl-BE" dirty="0"/>
          </a:p>
        </p:txBody>
      </p:sp>
      <p:sp>
        <p:nvSpPr>
          <p:cNvPr id="3" name="Tijdelijke aanduiding voor dianummer 2"/>
          <p:cNvSpPr>
            <a:spLocks noGrp="1"/>
          </p:cNvSpPr>
          <p:nvPr>
            <p:ph type="sldNum" sz="quarter" idx="15"/>
          </p:nvPr>
        </p:nvSpPr>
        <p:spPr/>
        <p:txBody>
          <a:bodyPr/>
          <a:lstStyle/>
          <a:p>
            <a:fld id="{B16ABF07-48ED-45D0-A477-CA79D0A1FA9A}" type="slidenum">
              <a:rPr lang="nl-BE" smtClean="0"/>
              <a:t>9</a:t>
            </a:fld>
            <a:endParaRPr lang="nl-BE"/>
          </a:p>
        </p:txBody>
      </p:sp>
    </p:spTree>
    <p:extLst>
      <p:ext uri="{BB962C8B-B14F-4D97-AF65-F5344CB8AC3E}">
        <p14:creationId xmlns:p14="http://schemas.microsoft.com/office/powerpoint/2010/main" val="38012968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Elementair">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421</TotalTime>
  <Words>1698</Words>
  <Application>Microsoft Office PowerPoint</Application>
  <PresentationFormat>Diavoorstelling (4:3)</PresentationFormat>
  <Paragraphs>163</Paragraphs>
  <Slides>15</Slides>
  <Notes>15</Notes>
  <HiddenSlides>0</HiddenSlides>
  <MMClips>0</MMClips>
  <ScaleCrop>false</ScaleCrop>
  <HeadingPairs>
    <vt:vector size="4" baseType="variant">
      <vt:variant>
        <vt:lpstr>Thema</vt:lpstr>
      </vt:variant>
      <vt:variant>
        <vt:i4>1</vt:i4>
      </vt:variant>
      <vt:variant>
        <vt:lpstr>Diatitels</vt:lpstr>
      </vt:variant>
      <vt:variant>
        <vt:i4>15</vt:i4>
      </vt:variant>
    </vt:vector>
  </HeadingPairs>
  <TitlesOfParts>
    <vt:vector size="16" baseType="lpstr">
      <vt:lpstr>Oriel</vt:lpstr>
      <vt:lpstr>Growth evaluation of Salmonella Enteritidis SE86 and Escherichia coli ATCC8739 on lettuce (Lactuca sativa L.) during two days of shelf-life at 5°C, 10°C, 25°C and 37°C</vt:lpstr>
      <vt:lpstr>Table of contents</vt:lpstr>
      <vt:lpstr>Introduction</vt:lpstr>
      <vt:lpstr>Bacteria</vt:lpstr>
      <vt:lpstr>Bacteria</vt:lpstr>
      <vt:lpstr>methods</vt:lpstr>
      <vt:lpstr>Methods</vt:lpstr>
      <vt:lpstr>Methods</vt:lpstr>
      <vt:lpstr>Methods</vt:lpstr>
      <vt:lpstr>Results 5°C</vt:lpstr>
      <vt:lpstr>Results 10°C</vt:lpstr>
      <vt:lpstr>Results 25°C</vt:lpstr>
      <vt:lpstr>Results 37°C</vt:lpstr>
      <vt:lpstr>Conclusion</vt:lpstr>
      <vt:lpstr>Growth evaluation of Salmonella Enteritidis SE86 and Escherichia coli ATCC8739 on lettuce (Lactuca sativa L.) during two days of shelf-life at 5°C, 10°C, 25°C and 37°C</vt:lpstr>
    </vt:vector>
  </TitlesOfParts>
  <Company>MyCompany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survival of Salmonella Enteritidis and Escherichia coli on lettuce (Lactuca Sativa L.) during two days of shelf-life at 5°C, 10°C, 25°C and 37°C</dc:title>
  <dc:creator>Roxanne</dc:creator>
  <cp:lastModifiedBy>Roxanne</cp:lastModifiedBy>
  <cp:revision>42</cp:revision>
  <cp:lastPrinted>2014-06-11T15:39:28Z</cp:lastPrinted>
  <dcterms:created xsi:type="dcterms:W3CDTF">2014-05-22T20:59:58Z</dcterms:created>
  <dcterms:modified xsi:type="dcterms:W3CDTF">2014-06-17T11:52:45Z</dcterms:modified>
</cp:coreProperties>
</file>