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0" r:id="rId4"/>
    <p:sldId id="258" r:id="rId5"/>
    <p:sldId id="269" r:id="rId6"/>
    <p:sldId id="259" r:id="rId7"/>
    <p:sldId id="273" r:id="rId8"/>
    <p:sldId id="274" r:id="rId9"/>
    <p:sldId id="275" r:id="rId10"/>
    <p:sldId id="260" r:id="rId11"/>
    <p:sldId id="277" r:id="rId12"/>
    <p:sldId id="261" r:id="rId13"/>
    <p:sldId id="276" r:id="rId14"/>
    <p:sldId id="270" r:id="rId15"/>
    <p:sldId id="262" r:id="rId16"/>
    <p:sldId id="278" r:id="rId17"/>
    <p:sldId id="263" r:id="rId18"/>
    <p:sldId id="271" r:id="rId19"/>
    <p:sldId id="268" r:id="rId20"/>
    <p:sldId id="279" r:id="rId21"/>
    <p:sldId id="264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700"/>
    <a:srgbClr val="118514"/>
    <a:srgbClr val="663300"/>
    <a:srgbClr val="FFFF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94660"/>
  </p:normalViewPr>
  <p:slideViewPr>
    <p:cSldViewPr>
      <p:cViewPr>
        <p:scale>
          <a:sx n="70" d="100"/>
          <a:sy n="70" d="100"/>
        </p:scale>
        <p:origin x="-13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519B-8D1E-44D8-B04A-3AB777467891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0618-D3EF-4DCE-A4CB-B41B23764DA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nl/url?sa=i&amp;rct=j&amp;q=kropsla&amp;source=images&amp;cd=&amp;cad=rja&amp;docid=1gxbkzc9aMjTaM&amp;tbnid=OTHGvHW0r6UknM:&amp;ved=0CAUQjRw&amp;url=http://www.smulweb.nl/artikelen/188323/Volgende-week-week-van-de-kropsla&amp;ei=7GukUab7NLD70gW-5YCgBA&amp;psig=AFQjCNFIVImcpDZimdl6A8yimuV4tAGwtA&amp;ust=1369816415986059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nl/url?sa=i&amp;rct=j&amp;q=groen+witloof+&amp;source=images&amp;cd=&amp;cad=rja&amp;docid=Cq82Ih-VvWWffM&amp;tbnid=8siRNawFv-1xFM:&amp;ved=0CAUQjRw&amp;url=http://www.witloofgaatvreemd.be/product_en_teelt&amp;ei=NW2kUfHcC6330gWX9IDYCQ&amp;psig=AFQjCNGmtYaFUkUJGxFKLgrdWrzlgx-9EQ&amp;ust=1369816736199855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8763000" cy="5580063"/>
            <a:chOff x="0" y="0"/>
            <a:chExt cx="5520" cy="3515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rgbClr val="2E17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2400">
                <a:latin typeface="Times New Roman" charset="0"/>
                <a:cs typeface="+mn-cs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 userDrawn="1"/>
          </p:nvGrpSpPr>
          <p:grpSpPr bwMode="auto">
            <a:xfrm>
              <a:off x="0" y="1979"/>
              <a:ext cx="5520" cy="1536"/>
              <a:chOff x="0" y="1979"/>
              <a:chExt cx="5520" cy="153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ltGray">
              <a:xfrm>
                <a:off x="624" y="1979"/>
                <a:ext cx="4896" cy="1536"/>
              </a:xfrm>
              <a:prstGeom prst="rect">
                <a:avLst/>
              </a:prstGeom>
              <a:solidFill>
                <a:srgbClr val="118514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654" y="2123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rgbClr val="11851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rgbClr val="11851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63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1720" y="908720"/>
            <a:ext cx="6629400" cy="2209800"/>
          </a:xfrm>
        </p:spPr>
        <p:txBody>
          <a:bodyPr/>
          <a:lstStyle>
            <a:lvl1pPr algn="r">
              <a:defRPr sz="4800">
                <a:solidFill>
                  <a:srgbClr val="2E1700"/>
                </a:solidFill>
              </a:defRPr>
            </a:lvl1pPr>
          </a:lstStyle>
          <a:p>
            <a:r>
              <a:rPr lang="nl-BE" dirty="0" smtClean="0"/>
              <a:t>Klik om de stijl te bewerken</a:t>
            </a:r>
            <a:endParaRPr lang="nl-BE" dirty="0"/>
          </a:p>
        </p:txBody>
      </p:sp>
      <p:sp>
        <p:nvSpPr>
          <p:cNvPr id="263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645024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BE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4BEED-E410-4228-BF91-D3EF832F83F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pic>
        <p:nvPicPr>
          <p:cNvPr id="16" name="Picture 2" descr="http://images.smulweb.nl/artikelen/188323/low_res/shutterstock_24181249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6" t="9709" r="3479" b="6802"/>
          <a:stretch>
            <a:fillRect/>
          </a:stretch>
        </p:blipFill>
        <p:spPr bwMode="auto">
          <a:xfrm>
            <a:off x="467544" y="980729"/>
            <a:ext cx="715579" cy="648071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6" descr="http://media.lekkervanbijons.be/uploads/3/original/3205.png">
            <a:hlinkClick r:id="rId4"/>
          </p:cNvPr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44" t="3238" r="-23871" b="2871"/>
          <a:stretch>
            <a:fillRect/>
          </a:stretch>
        </p:blipFill>
        <p:spPr bwMode="auto">
          <a:xfrm>
            <a:off x="471224" y="1700808"/>
            <a:ext cx="716400" cy="64800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logobalkdefinitief (26K)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7" r="65250" b="1597"/>
          <a:stretch>
            <a:fillRect/>
          </a:stretch>
        </p:blipFill>
        <p:spPr bwMode="auto">
          <a:xfrm>
            <a:off x="7956376" y="5661248"/>
            <a:ext cx="997160" cy="1074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4" descr="http://www.fytopath.ugent.be/staff&amp;research/ellen/Afbeelding.jpg"/>
          <p:cNvPicPr>
            <a:picLocks noChangeArrowheads="1"/>
          </p:cNvPicPr>
          <p:nvPr userDrawn="1"/>
        </p:nvPicPr>
        <p:blipFill>
          <a:blip r:embed="rId7" cstate="print">
            <a:clrChange>
              <a:clrFrom>
                <a:srgbClr val="373737"/>
              </a:clrFrom>
              <a:clrTo>
                <a:srgbClr val="373737">
                  <a:alpha val="0"/>
                </a:srgbClr>
              </a:clrTo>
            </a:clrChange>
            <a:lum contrast="40000"/>
          </a:blip>
          <a:srcRect l="56137" r="6437" b="2453"/>
          <a:stretch>
            <a:fillRect/>
          </a:stretch>
        </p:blipFill>
        <p:spPr bwMode="auto">
          <a:xfrm>
            <a:off x="471224" y="2420960"/>
            <a:ext cx="716400" cy="648000"/>
          </a:xfrm>
          <a:prstGeom prst="roundRect">
            <a:avLst>
              <a:gd name="adj" fmla="val 16667"/>
            </a:avLst>
          </a:prstGeom>
          <a:ln w="38100">
            <a:solidFill>
              <a:srgbClr val="FFFFF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Afbeelding 21" descr="Afbeelding1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6093296"/>
            <a:ext cx="1429740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918C-F503-4153-9C53-BB15CCC7D90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6738-77C4-46F5-8433-ADC7C61C798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0795-3EAA-4E2C-9187-222CFF684C1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Klik om de modelstijlen te bewerken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A9EE-5242-427B-8AF3-EFF82DD0BF8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627D-0E9C-4786-AA28-AE67426246D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modelstijlen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73EB-A011-4148-8410-F1F1FEBC8B3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5CA0-D1F2-4F79-94D0-E5F96CDD994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FE57-B4F4-44DA-89A1-7D0DE0150A9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 smtClean="0"/>
              <a:t>;Klik om de modelstijlen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00DF-AEAC-4997-BEA8-9A1C7C1B9FA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30CA-8738-4877-B4EB-A4FCFBF6057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nl/url?sa=i&amp;rct=j&amp;q=kropsla&amp;source=images&amp;cd=&amp;cad=rja&amp;docid=1gxbkzc9aMjTaM&amp;tbnid=OTHGvHW0r6UknM:&amp;ved=0CAUQjRw&amp;url=http://www.smulweb.nl/artikelen/188323/Volgende-week-week-van-de-kropsla&amp;ei=7GukUab7NLD70gW-5YCgBA&amp;psig=AFQjCNFIVImcpDZimdl6A8yimuV4tAGwtA&amp;ust=1369816415986059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oogle.nl/url?sa=i&amp;rct=j&amp;q=groen+witloof+&amp;source=images&amp;cd=&amp;cad=rja&amp;docid=Cq82Ih-VvWWffM&amp;tbnid=8siRNawFv-1xFM:&amp;ved=0CAUQjRw&amp;url=http://www.witloofgaatvreemd.be/product_en_teelt&amp;ei=NW2kUfHcC6330gWX9IDYCQ&amp;psig=AFQjCNGmtYaFUkUJGxFKLgrdWrzlgx-9EQ&amp;ust=1369816736199855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62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rgbClr val="2E17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2400">
                <a:latin typeface="Times New Roman" charset="0"/>
                <a:cs typeface="+mn-cs"/>
              </a:endParaRPr>
            </a:p>
          </p:txBody>
        </p:sp>
        <p:grpSp>
          <p:nvGrpSpPr>
            <p:cNvPr id="1034" name="Group 11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62146" name="Rectangle 2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262148" name="Line 4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rgbClr val="118514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BE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56738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Klik om de stijl te bewerken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9592" y="16288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dirty="0" smtClean="0"/>
              <a:t>Klik om de modelstijlen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</a:p>
        </p:txBody>
      </p:sp>
      <p:sp>
        <p:nvSpPr>
          <p:cNvPr id="262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E17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 err="1" smtClean="0"/>
              <a:t>Jorien</a:t>
            </a:r>
            <a:r>
              <a:rPr lang="nl-BE" dirty="0" smtClean="0"/>
              <a:t> Verschelden</a:t>
            </a:r>
            <a:endParaRPr lang="nl-BE" dirty="0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rgbClr val="118514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latin typeface="+mn-lt"/>
              <a:cs typeface="+mn-cs"/>
            </a:endParaRPr>
          </a:p>
        </p:txBody>
      </p:sp>
      <p:pic>
        <p:nvPicPr>
          <p:cNvPr id="13" name="Picture 2" descr="http://images.smulweb.nl/artikelen/188323/low_res/shutterstock_24181249.jp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6" t="9709" r="3479" b="6802"/>
          <a:stretch>
            <a:fillRect/>
          </a:stretch>
        </p:blipFill>
        <p:spPr bwMode="auto">
          <a:xfrm>
            <a:off x="35496" y="3321040"/>
            <a:ext cx="516750" cy="468000"/>
          </a:xfrm>
          <a:prstGeom prst="roundRect">
            <a:avLst>
              <a:gd name="adj" fmla="val 16667"/>
            </a:avLst>
          </a:prstGeom>
          <a:ln w="190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http://media.lekkervanbijons.be/uploads/3/original/3205.png">
            <a:hlinkClick r:id="rId15"/>
          </p:cNvPr>
          <p:cNvPicPr>
            <a:picLocks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44" t="3238" r="-23871" b="2871"/>
          <a:stretch>
            <a:fillRect/>
          </a:stretch>
        </p:blipFill>
        <p:spPr bwMode="auto">
          <a:xfrm>
            <a:off x="35496" y="3825096"/>
            <a:ext cx="518400" cy="468000"/>
          </a:xfrm>
          <a:prstGeom prst="roundRect">
            <a:avLst/>
          </a:prstGeom>
          <a:ln w="127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7"/>
          <p:cNvSpPr txBox="1">
            <a:spLocks noChangeArrowheads="1"/>
          </p:cNvSpPr>
          <p:nvPr userDrawn="1"/>
        </p:nvSpPr>
        <p:spPr bwMode="auto">
          <a:xfrm>
            <a:off x="6660232" y="6237312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E1700"/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Bachelorproef </a:t>
            </a:r>
          </a:p>
        </p:txBody>
      </p:sp>
      <p:sp>
        <p:nvSpPr>
          <p:cNvPr id="262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E17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smtClean="0"/>
              <a:t>20/06/2013</a:t>
            </a:r>
            <a:endParaRPr lang="nl-BE" dirty="0" smtClean="0"/>
          </a:p>
        </p:txBody>
      </p:sp>
      <p:pic>
        <p:nvPicPr>
          <p:cNvPr id="17412" name="Picture 4" descr="http://www.fytopath.ugent.be/staff&amp;research/ellen/Afbeelding.jpg"/>
          <p:cNvPicPr>
            <a:picLocks noChangeArrowheads="1"/>
          </p:cNvPicPr>
          <p:nvPr userDrawn="1"/>
        </p:nvPicPr>
        <p:blipFill>
          <a:blip r:embed="rId17" cstate="print">
            <a:clrChange>
              <a:clrFrom>
                <a:srgbClr val="373737"/>
              </a:clrFrom>
              <a:clrTo>
                <a:srgbClr val="373737">
                  <a:alpha val="0"/>
                </a:srgbClr>
              </a:clrTo>
            </a:clrChange>
            <a:lum contrast="40000"/>
          </a:blip>
          <a:srcRect l="56137" r="6437" b="2453"/>
          <a:stretch>
            <a:fillRect/>
          </a:stretch>
        </p:blipFill>
        <p:spPr bwMode="auto">
          <a:xfrm>
            <a:off x="35496" y="4329152"/>
            <a:ext cx="518400" cy="468000"/>
          </a:xfrm>
          <a:prstGeom prst="roundRect">
            <a:avLst>
              <a:gd name="adj" fmla="val 16667"/>
            </a:avLst>
          </a:prstGeom>
          <a:ln>
            <a:solidFill>
              <a:srgbClr val="FFFFF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1185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rgbClr val="2E17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rgbClr val="2E17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rgbClr val="2E17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E17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rgbClr val="2E17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3356992"/>
            <a:ext cx="7632847" cy="2209800"/>
          </a:xfrm>
        </p:spPr>
        <p:txBody>
          <a:bodyPr/>
          <a:lstStyle/>
          <a:p>
            <a:pPr eaLnBrk="1" hangingPunct="1">
              <a:defRPr/>
            </a:pPr>
            <a:r>
              <a:rPr lang="nl-BE" sz="3200" dirty="0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Rol van </a:t>
            </a:r>
            <a:r>
              <a:rPr lang="nl-BE" sz="3200" dirty="0" err="1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lipopeptiden</a:t>
            </a:r>
            <a:r>
              <a:rPr lang="nl-BE" sz="3200" dirty="0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 en type III secretie in de </a:t>
            </a:r>
            <a:r>
              <a:rPr lang="nl-BE" sz="3200" dirty="0" err="1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pathogeniteit</a:t>
            </a:r>
            <a:r>
              <a:rPr lang="nl-BE" sz="3200" dirty="0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 van </a:t>
            </a:r>
            <a:r>
              <a:rPr lang="nl-BE" sz="3200" i="1" dirty="0" err="1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Pseudomonas</a:t>
            </a:r>
            <a:r>
              <a:rPr lang="nl-BE" sz="3200" i="1" dirty="0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 </a:t>
            </a:r>
            <a:r>
              <a:rPr lang="nl-BE" sz="3200" i="1" dirty="0" err="1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cichorii</a:t>
            </a:r>
            <a:r>
              <a:rPr lang="nl-BE" sz="3200" dirty="0" smtClean="0">
                <a:solidFill>
                  <a:srgbClr val="2E1700"/>
                </a:solidFill>
                <a:latin typeface="+mn-lt"/>
                <a:ea typeface="Arial Unicode MS" pitchFamily="34" charset="-128"/>
                <a:cs typeface="Tahoma" pitchFamily="34" charset="0"/>
              </a:rPr>
              <a:t> in sla en witloof</a:t>
            </a:r>
            <a:endParaRPr lang="nl-BE" sz="3200" dirty="0">
              <a:solidFill>
                <a:srgbClr val="2E1700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63688" y="980728"/>
            <a:ext cx="6958533" cy="2376264"/>
          </a:xfrm>
        </p:spPr>
        <p:txBody>
          <a:bodyPr/>
          <a:lstStyle/>
          <a:p>
            <a:pPr algn="r"/>
            <a:endParaRPr lang="nl-BE" sz="1600" b="1" dirty="0" smtClean="0"/>
          </a:p>
          <a:p>
            <a:pPr algn="r"/>
            <a:endParaRPr lang="nl-BE" sz="1600" b="1" dirty="0" smtClean="0"/>
          </a:p>
          <a:p>
            <a:pPr algn="r"/>
            <a:r>
              <a:rPr lang="nl-BE" sz="1500" b="1" dirty="0" smtClean="0"/>
              <a:t>Stagiair:  </a:t>
            </a:r>
            <a:r>
              <a:rPr lang="nl-BE" sz="1500" dirty="0" err="1" smtClean="0"/>
              <a:t>Jorien</a:t>
            </a:r>
            <a:r>
              <a:rPr lang="nl-BE" sz="1500" dirty="0" smtClean="0"/>
              <a:t> Verschelden </a:t>
            </a:r>
          </a:p>
          <a:p>
            <a:pPr algn="r"/>
            <a:r>
              <a:rPr lang="nl-BE" sz="1500" b="1" dirty="0" smtClean="0"/>
              <a:t>Stagegever: </a:t>
            </a:r>
            <a:r>
              <a:rPr lang="nl-BE" sz="1500" dirty="0" smtClean="0"/>
              <a:t>Prof. Dr. ir. </a:t>
            </a:r>
            <a:r>
              <a:rPr lang="nl-BE" sz="1500" dirty="0" err="1" smtClean="0"/>
              <a:t>Monica</a:t>
            </a:r>
            <a:r>
              <a:rPr lang="nl-BE" sz="1500" dirty="0" smtClean="0"/>
              <a:t> </a:t>
            </a:r>
            <a:r>
              <a:rPr lang="nl-BE" sz="1500" dirty="0" err="1" smtClean="0"/>
              <a:t>Höfte</a:t>
            </a:r>
            <a:endParaRPr lang="nl-BE" sz="1500" dirty="0" smtClean="0"/>
          </a:p>
          <a:p>
            <a:pPr algn="r"/>
            <a:r>
              <a:rPr lang="nl-BE" sz="1500" b="1" dirty="0" smtClean="0"/>
              <a:t>Stagementor: </a:t>
            </a:r>
            <a:r>
              <a:rPr lang="nl-BE" sz="1500" dirty="0" err="1" smtClean="0"/>
              <a:t>Chien-Jui</a:t>
            </a:r>
            <a:r>
              <a:rPr lang="nl-BE" sz="1500" dirty="0" smtClean="0"/>
              <a:t> </a:t>
            </a:r>
            <a:r>
              <a:rPr lang="nl-BE" sz="1500" dirty="0" err="1" smtClean="0"/>
              <a:t>Huang</a:t>
            </a:r>
            <a:endParaRPr lang="nl-BE" sz="1500" dirty="0" smtClean="0"/>
          </a:p>
          <a:p>
            <a:pPr algn="r" eaLnBrk="1" hangingPunct="1">
              <a:defRPr/>
            </a:pPr>
            <a:r>
              <a:rPr lang="nl-BE" sz="1500" b="1" dirty="0" smtClean="0"/>
              <a:t>Stagebegeleider: </a:t>
            </a:r>
            <a:r>
              <a:rPr lang="nl-BE" sz="1500" dirty="0" smtClean="0"/>
              <a:t>Mevr. Van </a:t>
            </a:r>
            <a:r>
              <a:rPr lang="nl-BE" sz="1500" dirty="0" err="1" smtClean="0"/>
              <a:t>Oostveldt</a:t>
            </a:r>
            <a:endParaRPr lang="nl-BE" sz="1500" dirty="0" smtClean="0"/>
          </a:p>
          <a:p>
            <a:pPr algn="r" eaLnBrk="1" hangingPunct="1">
              <a:defRPr/>
            </a:pPr>
            <a:r>
              <a:rPr lang="nl-BE" sz="1500" b="1" dirty="0" smtClean="0"/>
              <a:t>Stageplaats: </a:t>
            </a:r>
            <a:r>
              <a:rPr lang="nl-BE" sz="1500" dirty="0" smtClean="0"/>
              <a:t>Labo </a:t>
            </a:r>
            <a:r>
              <a:rPr lang="nl-BE" sz="1500" dirty="0" err="1" smtClean="0"/>
              <a:t>Fytopathologie</a:t>
            </a:r>
            <a:r>
              <a:rPr lang="nl-BE" sz="1500" dirty="0" smtClean="0"/>
              <a:t>, Universiteit Gent</a:t>
            </a:r>
          </a:p>
          <a:p>
            <a:pPr algn="r" eaLnBrk="1" hangingPunct="1">
              <a:defRPr/>
            </a:pPr>
            <a:endParaRPr lang="nl-BE" sz="1600" dirty="0" smtClean="0"/>
          </a:p>
          <a:p>
            <a:pPr algn="r" eaLnBrk="1" hangingPunct="1">
              <a:defRPr/>
            </a:pPr>
            <a:endParaRPr lang="nl-BE" sz="1600" dirty="0" smtClean="0">
              <a:solidFill>
                <a:srgbClr val="2E1700"/>
              </a:solidFill>
            </a:endParaRPr>
          </a:p>
          <a:p>
            <a:pPr algn="r" eaLnBrk="1" hangingPunct="1">
              <a:defRPr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endParaRPr lang="nl-BE" sz="1600" dirty="0">
              <a:solidFill>
                <a:srgbClr val="2E1700"/>
              </a:solidFill>
            </a:endParaRP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0" y="2003425"/>
            <a:ext cx="9636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endParaRPr lang="nl-BE" sz="1100" b="1"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nl-BE" sz="1100" b="1">
                <a:latin typeface="Cambria" pitchFamily="18" charset="0"/>
                <a:cs typeface="Times New Roman" pitchFamily="18" charset="0"/>
              </a:rPr>
              <a:t>				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+mn-lt"/>
              </a:rPr>
              <a:t>Swarming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assay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1844824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Principe</a:t>
            </a:r>
          </a:p>
          <a:p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Mobiliteitstest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Aanwezigheid van </a:t>
            </a:r>
            <a:r>
              <a:rPr lang="nl-BE" sz="1600" dirty="0" err="1" smtClean="0">
                <a:solidFill>
                  <a:srgbClr val="2E1700"/>
                </a:solidFill>
              </a:rPr>
              <a:t>biosurfactanten</a:t>
            </a:r>
            <a:endParaRPr lang="nl-BE" dirty="0" smtClean="0">
              <a:solidFill>
                <a:srgbClr val="2E1700"/>
              </a:solidFill>
            </a:endParaRPr>
          </a:p>
          <a:p>
            <a:endParaRPr lang="nl-BE" sz="1600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Resultaat</a:t>
            </a:r>
            <a:endParaRPr lang="nl-BE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725195" y="3645024"/>
          <a:ext cx="427352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Wild type SF1-54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err="1" smtClean="0">
                          <a:solidFill>
                            <a:srgbClr val="2E1700"/>
                          </a:solidFill>
                        </a:rPr>
                        <a:t>Biosurfactanten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Gelijk aan wild</a:t>
                      </a:r>
                      <a:r>
                        <a:rPr lang="nl-BE" sz="1600" b="0" baseline="0" dirty="0" smtClean="0">
                          <a:solidFill>
                            <a:srgbClr val="2E1700"/>
                          </a:solidFill>
                        </a:rPr>
                        <a:t> type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Minder </a:t>
                      </a:r>
                      <a:r>
                        <a:rPr lang="nl-BE" sz="1600" b="0" dirty="0" err="1" smtClean="0">
                          <a:solidFill>
                            <a:srgbClr val="2E1700"/>
                          </a:solidFill>
                        </a:rPr>
                        <a:t>biosurfactanten</a:t>
                      </a:r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 dan wild type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Geen </a:t>
                      </a:r>
                      <a:r>
                        <a:rPr lang="nl-BE" sz="1600" b="0" dirty="0" err="1" smtClean="0">
                          <a:solidFill>
                            <a:srgbClr val="2E1700"/>
                          </a:solidFill>
                        </a:rPr>
                        <a:t>biosurfactanten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Afbeelding 9"/>
          <p:cNvPicPr/>
          <p:nvPr/>
        </p:nvPicPr>
        <p:blipFill>
          <a:blip r:embed="rId2" cstate="email"/>
          <a:srcRect l="19252" t="6853" r="19958" b="15228"/>
          <a:stretch>
            <a:fillRect/>
          </a:stretch>
        </p:blipFill>
        <p:spPr bwMode="auto">
          <a:xfrm>
            <a:off x="5076056" y="1700808"/>
            <a:ext cx="3960440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+mn-lt"/>
              </a:rPr>
              <a:t>Swarming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assay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44906" r="25567" b="10798"/>
          <a:stretch>
            <a:fillRect/>
          </a:stretch>
        </p:blipFill>
        <p:spPr bwMode="auto">
          <a:xfrm>
            <a:off x="1331640" y="1916832"/>
            <a:ext cx="6876256" cy="412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+mn-lt"/>
              </a:rPr>
              <a:t>Swimming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assay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pic>
        <p:nvPicPr>
          <p:cNvPr id="6" name="Afbeelding 5"/>
          <p:cNvPicPr/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5436096" y="1700808"/>
            <a:ext cx="360040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611560" y="1700808"/>
            <a:ext cx="56166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Principe</a:t>
            </a:r>
          </a:p>
          <a:p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Mobiliteitstest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Aanwezigheid van polaire </a:t>
            </a:r>
            <a:r>
              <a:rPr lang="nl-BE" sz="1600" dirty="0" err="1" smtClean="0">
                <a:solidFill>
                  <a:srgbClr val="2E1700"/>
                </a:solidFill>
              </a:rPr>
              <a:t>flagella</a:t>
            </a:r>
            <a:r>
              <a:rPr lang="nl-BE" sz="1600" dirty="0" smtClean="0">
                <a:solidFill>
                  <a:srgbClr val="2E1700"/>
                </a:solidFill>
              </a:rPr>
              <a:t> en </a:t>
            </a:r>
            <a:r>
              <a:rPr lang="nl-BE" sz="1600" i="1" dirty="0" err="1" smtClean="0">
                <a:solidFill>
                  <a:srgbClr val="2E1700"/>
                </a:solidFill>
              </a:rPr>
              <a:t>hrp</a:t>
            </a:r>
            <a:r>
              <a:rPr lang="nl-BE" sz="1600" dirty="0" smtClean="0">
                <a:solidFill>
                  <a:srgbClr val="2E1700"/>
                </a:solidFill>
              </a:rPr>
              <a:t> gen</a:t>
            </a:r>
          </a:p>
          <a:p>
            <a:pPr lvl="1"/>
            <a:endParaRPr lang="nl-BE" sz="1600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sz="1600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Resultaat</a:t>
            </a:r>
            <a:r>
              <a:rPr lang="nl-BE" b="1" dirty="0" smtClean="0">
                <a:solidFill>
                  <a:schemeClr val="accent1"/>
                </a:solidFill>
              </a:rPr>
              <a:t> </a:t>
            </a:r>
          </a:p>
          <a:p>
            <a:endParaRPr lang="nl-BE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725195" y="3645024"/>
          <a:ext cx="384680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173352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Wild type SF1-54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Geen mobiliteit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Goede mobiliteit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Goede mobiliteit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Goede mobiliteit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+mn-lt"/>
              </a:rPr>
              <a:t>Swimming</a:t>
            </a:r>
            <a:r>
              <a:rPr lang="nl-BE" dirty="0" smtClean="0">
                <a:latin typeface="+mn-lt"/>
              </a:rPr>
              <a:t> </a:t>
            </a:r>
            <a:r>
              <a:rPr lang="nl-BE" dirty="0" err="1" smtClean="0">
                <a:latin typeface="+mn-lt"/>
              </a:rPr>
              <a:t>assay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33094" r="26121" b="24578"/>
          <a:stretch>
            <a:fillRect/>
          </a:stretch>
        </p:blipFill>
        <p:spPr bwMode="auto">
          <a:xfrm>
            <a:off x="1331640" y="1916832"/>
            <a:ext cx="6840760" cy="397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Antimicrobiële testen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1556792"/>
            <a:ext cx="75608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Principe</a:t>
            </a:r>
          </a:p>
          <a:p>
            <a:endParaRPr lang="nl-BE" b="1" dirty="0" smtClean="0">
              <a:solidFill>
                <a:srgbClr val="2E17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i="1" dirty="0" smtClean="0">
                <a:solidFill>
                  <a:srgbClr val="2E1700"/>
                </a:solidFill>
              </a:rPr>
              <a:t>P. </a:t>
            </a:r>
            <a:r>
              <a:rPr lang="nl-BE" sz="1600" i="1" dirty="0" err="1" smtClean="0">
                <a:solidFill>
                  <a:srgbClr val="2E1700"/>
                </a:solidFill>
              </a:rPr>
              <a:t>cichorii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inhibeert</a:t>
            </a:r>
            <a:r>
              <a:rPr lang="nl-BE" sz="1600" dirty="0" smtClean="0">
                <a:solidFill>
                  <a:srgbClr val="2E1700"/>
                </a:solidFill>
              </a:rPr>
              <a:t> groei van organismen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smtClean="0">
                <a:solidFill>
                  <a:srgbClr val="2E1700"/>
                </a:solidFill>
              </a:rPr>
              <a:t>Antimicrobiële </a:t>
            </a:r>
            <a:r>
              <a:rPr lang="nl-BE" sz="1600" dirty="0" smtClean="0">
                <a:solidFill>
                  <a:srgbClr val="2E1700"/>
                </a:solidFill>
              </a:rPr>
              <a:t>verdediging door productie van </a:t>
            </a:r>
            <a:r>
              <a:rPr lang="nl-BE" sz="1600" dirty="0" err="1" smtClean="0">
                <a:solidFill>
                  <a:srgbClr val="2E1700"/>
                </a:solidFill>
              </a:rPr>
              <a:t>fytotoxische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lipopeptiden</a:t>
            </a:r>
            <a:r>
              <a:rPr lang="nl-BE" sz="1600" dirty="0" smtClean="0">
                <a:solidFill>
                  <a:srgbClr val="2E1700"/>
                </a:solidFill>
              </a:rPr>
              <a:t>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Test uitgevoerd met bacterie </a:t>
            </a:r>
            <a:r>
              <a:rPr lang="nl-BE" sz="1600" i="1" dirty="0" smtClean="0">
                <a:solidFill>
                  <a:srgbClr val="2E1700"/>
                </a:solidFill>
              </a:rPr>
              <a:t>Bacillus </a:t>
            </a:r>
            <a:r>
              <a:rPr lang="nl-BE" sz="1600" i="1" dirty="0" err="1" smtClean="0">
                <a:solidFill>
                  <a:srgbClr val="2E1700"/>
                </a:solidFill>
              </a:rPr>
              <a:t>megaterium</a:t>
            </a:r>
            <a:r>
              <a:rPr lang="nl-BE" sz="1600" i="1" dirty="0" smtClean="0">
                <a:solidFill>
                  <a:srgbClr val="2E1700"/>
                </a:solidFill>
              </a:rPr>
              <a:t>, </a:t>
            </a:r>
            <a:r>
              <a:rPr lang="nl-BE" sz="1600" dirty="0" smtClean="0">
                <a:solidFill>
                  <a:srgbClr val="2E1700"/>
                </a:solidFill>
              </a:rPr>
              <a:t>schimmel </a:t>
            </a:r>
            <a:r>
              <a:rPr lang="nl-BE" sz="1600" i="1" dirty="0" err="1" smtClean="0">
                <a:solidFill>
                  <a:srgbClr val="2E1700"/>
                </a:solidFill>
              </a:rPr>
              <a:t>Geotrichum</a:t>
            </a:r>
            <a:r>
              <a:rPr lang="nl-BE" sz="1600" i="1" dirty="0" smtClean="0">
                <a:solidFill>
                  <a:srgbClr val="2E1700"/>
                </a:solidFill>
              </a:rPr>
              <a:t>   </a:t>
            </a:r>
          </a:p>
          <a:p>
            <a:pPr lvl="1">
              <a:lnSpc>
                <a:spcPct val="150000"/>
              </a:lnSpc>
            </a:pPr>
            <a:r>
              <a:rPr lang="nl-BE" sz="1600" i="1" dirty="0" smtClean="0">
                <a:solidFill>
                  <a:srgbClr val="2E1700"/>
                </a:solidFill>
              </a:rPr>
              <a:t>   </a:t>
            </a:r>
            <a:r>
              <a:rPr lang="nl-BE" sz="1600" i="1" dirty="0" err="1" smtClean="0">
                <a:solidFill>
                  <a:srgbClr val="2E1700"/>
                </a:solidFill>
              </a:rPr>
              <a:t>candidum</a:t>
            </a:r>
            <a:r>
              <a:rPr lang="nl-BE" sz="1600" i="1" dirty="0" smtClean="0">
                <a:solidFill>
                  <a:srgbClr val="2E1700"/>
                </a:solidFill>
              </a:rPr>
              <a:t> </a:t>
            </a:r>
            <a:r>
              <a:rPr lang="nl-BE" sz="1600" dirty="0" smtClean="0">
                <a:solidFill>
                  <a:srgbClr val="2E1700"/>
                </a:solidFill>
              </a:rPr>
              <a:t> en  gist </a:t>
            </a:r>
            <a:r>
              <a:rPr lang="nl-BE" sz="1600" i="1" dirty="0" err="1" smtClean="0">
                <a:solidFill>
                  <a:srgbClr val="2E1700"/>
                </a:solidFill>
              </a:rPr>
              <a:t>Rhodotorula</a:t>
            </a:r>
            <a:r>
              <a:rPr lang="nl-BE" sz="1600" i="1" dirty="0" smtClean="0">
                <a:solidFill>
                  <a:srgbClr val="2E1700"/>
                </a:solidFill>
              </a:rPr>
              <a:t> </a:t>
            </a:r>
            <a:r>
              <a:rPr lang="nl-BE" sz="1600" i="1" dirty="0" err="1" smtClean="0">
                <a:solidFill>
                  <a:srgbClr val="2E1700"/>
                </a:solidFill>
              </a:rPr>
              <a:t>mucilaginosa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  <a:endParaRPr lang="nl-BE" dirty="0" smtClean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Antimicrobiële testen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2565" t="3335" r="74222" b="76430"/>
          <a:stretch>
            <a:fillRect/>
          </a:stretch>
        </p:blipFill>
        <p:spPr bwMode="auto">
          <a:xfrm>
            <a:off x="1547664" y="2204864"/>
            <a:ext cx="63367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611560" y="15567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Resultaat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Antimicrobiële testen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14135" r="12913" b="15015"/>
          <a:stretch>
            <a:fillRect/>
          </a:stretch>
        </p:blipFill>
        <p:spPr bwMode="auto">
          <a:xfrm>
            <a:off x="1331640" y="1628800"/>
            <a:ext cx="66967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>
                <a:latin typeface="+mn-lt"/>
              </a:rPr>
              <a:t>Fytotoxiciteitstest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155679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Principe</a:t>
            </a:r>
          </a:p>
          <a:p>
            <a:endParaRPr lang="nl-BE" b="1" dirty="0" smtClean="0">
              <a:solidFill>
                <a:srgbClr val="2E1700"/>
              </a:solidFill>
            </a:endParaRPr>
          </a:p>
          <a:p>
            <a:r>
              <a:rPr lang="nl-BE" dirty="0" smtClean="0">
                <a:solidFill>
                  <a:srgbClr val="2E1700"/>
                </a:solidFill>
              </a:rPr>
              <a:t>   </a:t>
            </a:r>
            <a:r>
              <a:rPr lang="nl-BE" sz="1600" dirty="0" smtClean="0">
                <a:solidFill>
                  <a:srgbClr val="2E1700"/>
                </a:solidFill>
              </a:rPr>
              <a:t>Nagaan van ziektesymptomen bij sla en witloof</a:t>
            </a:r>
          </a:p>
          <a:p>
            <a:endParaRPr lang="nl-BE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Resultaat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r="22878" b="53049"/>
          <a:stretch>
            <a:fillRect/>
          </a:stretch>
        </p:blipFill>
        <p:spPr bwMode="auto">
          <a:xfrm>
            <a:off x="2411760" y="3020168"/>
            <a:ext cx="4124048" cy="17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755576" y="4753952"/>
          <a:ext cx="80648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3"/>
                <a:gridCol w="2136237"/>
                <a:gridCol w="5544616"/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1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Wild type SF1-54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Nerfrot</a:t>
                      </a:r>
                      <a:r>
                        <a:rPr lang="nl-BE" sz="1600" b="0" baseline="0" dirty="0" smtClean="0">
                          <a:solidFill>
                            <a:srgbClr val="2E1700"/>
                          </a:solidFill>
                        </a:rPr>
                        <a:t> en necrose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2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Gelijk aan wild</a:t>
                      </a:r>
                      <a:r>
                        <a:rPr lang="nl-BE" sz="1600" b="0" baseline="0" dirty="0" smtClean="0">
                          <a:solidFill>
                            <a:srgbClr val="2E1700"/>
                          </a:solidFill>
                        </a:rPr>
                        <a:t> type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3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Minder </a:t>
                      </a:r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virulent </a:t>
                      </a:r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dan wild type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rgbClr val="2E1700"/>
                          </a:solidFill>
                        </a:rPr>
                        <a:t>4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600" b="1" i="1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hrpL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600" b="1" i="1" dirty="0" err="1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600" b="1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0" dirty="0" smtClean="0">
                          <a:solidFill>
                            <a:srgbClr val="2E1700"/>
                          </a:solidFill>
                        </a:rPr>
                        <a:t>Zwakke</a:t>
                      </a:r>
                      <a:r>
                        <a:rPr lang="nl-BE" sz="1600" b="0" baseline="0" dirty="0" smtClean="0">
                          <a:solidFill>
                            <a:srgbClr val="2E1700"/>
                          </a:solidFill>
                        </a:rPr>
                        <a:t> </a:t>
                      </a:r>
                      <a:r>
                        <a:rPr lang="nl-BE" sz="1600" b="0" baseline="0" dirty="0" err="1" smtClean="0">
                          <a:solidFill>
                            <a:srgbClr val="2E1700"/>
                          </a:solidFill>
                        </a:rPr>
                        <a:t>pathogeniteit</a:t>
                      </a:r>
                      <a:r>
                        <a:rPr lang="nl-BE" sz="1600" b="0" baseline="0" dirty="0" smtClean="0">
                          <a:solidFill>
                            <a:srgbClr val="2E1700"/>
                          </a:solidFill>
                        </a:rPr>
                        <a:t> bij sla en niet pathogeen bij witloof</a:t>
                      </a:r>
                      <a:endParaRPr lang="nl-BE" sz="1600" b="0" dirty="0">
                        <a:solidFill>
                          <a:srgbClr val="2E17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Populatietest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611560" y="1844824"/>
            <a:ext cx="79928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Principe</a:t>
            </a:r>
          </a:p>
          <a:p>
            <a:endParaRPr lang="nl-BE" b="1" dirty="0" smtClean="0">
              <a:solidFill>
                <a:srgbClr val="2E17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b="1" dirty="0" smtClean="0">
                <a:solidFill>
                  <a:srgbClr val="2E1700"/>
                </a:solidFill>
              </a:rPr>
              <a:t> </a:t>
            </a:r>
            <a:r>
              <a:rPr lang="nl-BE" sz="1600" dirty="0" smtClean="0">
                <a:solidFill>
                  <a:srgbClr val="2E1700"/>
                </a:solidFill>
              </a:rPr>
              <a:t>Kolonisatie van </a:t>
            </a:r>
            <a:r>
              <a:rPr lang="nl-BE" sz="1600" i="1" dirty="0" smtClean="0">
                <a:solidFill>
                  <a:srgbClr val="2E1700"/>
                </a:solidFill>
              </a:rPr>
              <a:t>P. </a:t>
            </a:r>
            <a:r>
              <a:rPr lang="nl-BE" sz="1600" i="1" dirty="0" err="1" smtClean="0">
                <a:solidFill>
                  <a:srgbClr val="2E1700"/>
                </a:solidFill>
              </a:rPr>
              <a:t>cichorii</a:t>
            </a:r>
            <a:r>
              <a:rPr lang="nl-BE" sz="1600" i="1" dirty="0" smtClean="0">
                <a:solidFill>
                  <a:srgbClr val="2E1700"/>
                </a:solidFill>
              </a:rPr>
              <a:t> </a:t>
            </a:r>
            <a:r>
              <a:rPr lang="nl-BE" sz="1600" dirty="0" smtClean="0">
                <a:solidFill>
                  <a:srgbClr val="2E1700"/>
                </a:solidFill>
              </a:rPr>
              <a:t>in sla en witloof nagaan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b="1" dirty="0" smtClean="0">
                <a:solidFill>
                  <a:srgbClr val="2E1700"/>
                </a:solidFill>
              </a:rPr>
              <a:t> </a:t>
            </a:r>
            <a:r>
              <a:rPr lang="nl-BE" sz="1600" dirty="0" smtClean="0">
                <a:solidFill>
                  <a:srgbClr val="2E1700"/>
                </a:solidFill>
              </a:rPr>
              <a:t>Invloed van mutaties op </a:t>
            </a:r>
            <a:r>
              <a:rPr lang="nl-BE" sz="1600" smtClean="0">
                <a:solidFill>
                  <a:srgbClr val="2E1700"/>
                </a:solidFill>
              </a:rPr>
              <a:t>populatie bestuderen</a:t>
            </a:r>
            <a:endParaRPr lang="nl-BE" b="1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Populatietest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19</a:t>
            </a:fld>
            <a:endParaRPr lang="nl-BE"/>
          </a:p>
        </p:txBody>
      </p:sp>
      <p:pic>
        <p:nvPicPr>
          <p:cNvPr id="6" name="Afbeelding 5"/>
          <p:cNvPicPr/>
          <p:nvPr/>
        </p:nvPicPr>
        <p:blipFill>
          <a:blip r:embed="rId2" cstate="email"/>
          <a:srcRect r="22158" b="41527"/>
          <a:stretch>
            <a:fillRect/>
          </a:stretch>
        </p:blipFill>
        <p:spPr bwMode="auto">
          <a:xfrm>
            <a:off x="1619672" y="2204864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611560" y="17008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Resultaat bij witloof</a:t>
            </a:r>
            <a:endParaRPr lang="nl-BE" dirty="0" smtClean="0">
              <a:solidFill>
                <a:srgbClr val="2E1700"/>
              </a:solidFill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Overzicht</a:t>
            </a:r>
            <a:endParaRPr lang="nl-BE" dirty="0">
              <a:latin typeface="+mn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71600" y="1484784"/>
            <a:ext cx="76328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Doel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i="1" dirty="0" smtClean="0">
                <a:solidFill>
                  <a:schemeClr val="accent1"/>
                </a:solidFill>
              </a:rPr>
              <a:t> </a:t>
            </a:r>
            <a:r>
              <a:rPr lang="nl-BE" i="1" dirty="0" err="1" smtClean="0">
                <a:solidFill>
                  <a:srgbClr val="2E1700"/>
                </a:solidFill>
              </a:rPr>
              <a:t>Lactuca</a:t>
            </a:r>
            <a:r>
              <a:rPr lang="nl-BE" i="1" dirty="0" smtClean="0">
                <a:solidFill>
                  <a:srgbClr val="2E1700"/>
                </a:solidFill>
              </a:rPr>
              <a:t> </a:t>
            </a:r>
            <a:r>
              <a:rPr lang="nl-BE" i="1" dirty="0" err="1" smtClean="0">
                <a:solidFill>
                  <a:srgbClr val="2E1700"/>
                </a:solidFill>
              </a:rPr>
              <a:t>sativa</a:t>
            </a:r>
            <a:r>
              <a:rPr lang="nl-BE" i="1" dirty="0" smtClean="0">
                <a:solidFill>
                  <a:srgbClr val="2E1700"/>
                </a:solidFill>
              </a:rPr>
              <a:t> </a:t>
            </a:r>
            <a:r>
              <a:rPr lang="nl-BE" i="1" dirty="0" err="1" smtClean="0">
                <a:solidFill>
                  <a:srgbClr val="2E1700"/>
                </a:solidFill>
              </a:rPr>
              <a:t>L.var</a:t>
            </a:r>
            <a:r>
              <a:rPr lang="nl-BE" i="1" dirty="0" smtClean="0">
                <a:solidFill>
                  <a:srgbClr val="2E1700"/>
                </a:solidFill>
              </a:rPr>
              <a:t>. </a:t>
            </a:r>
            <a:r>
              <a:rPr lang="nl-BE" i="1" dirty="0" err="1" smtClean="0">
                <a:solidFill>
                  <a:srgbClr val="2E1700"/>
                </a:solidFill>
              </a:rPr>
              <a:t>capitata</a:t>
            </a:r>
            <a:endParaRPr lang="nl-BE" i="1" dirty="0" smtClean="0">
              <a:solidFill>
                <a:srgbClr val="2E17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Mogelijke </a:t>
            </a:r>
            <a:r>
              <a:rPr lang="nl-BE" dirty="0" err="1" smtClean="0">
                <a:solidFill>
                  <a:srgbClr val="2E1700"/>
                </a:solidFill>
              </a:rPr>
              <a:t>pathogeniteitsmechanismen</a:t>
            </a:r>
            <a:endParaRPr lang="nl-BE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Werkwijze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Uitgevoerde testen</a:t>
            </a:r>
          </a:p>
          <a:p>
            <a:pPr lvl="1">
              <a:buFont typeface="Arial" pitchFamily="34" charset="0"/>
              <a:buChar char="⌂"/>
            </a:pP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Swarming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assay</a:t>
            </a:r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Swimming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assay</a:t>
            </a:r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Antimicrobiële testen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Fytotoxiciteitstest</a:t>
            </a:r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Populatietest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Conclusie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Toekomstvisie</a:t>
            </a:r>
          </a:p>
          <a:p>
            <a:pPr>
              <a:lnSpc>
                <a:spcPct val="150000"/>
              </a:lnSpc>
            </a:pPr>
            <a:endParaRPr lang="nl-BE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nl-BE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20/06/2013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Statistische analyse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11560" y="170080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Statistical</a:t>
            </a:r>
            <a:r>
              <a:rPr lang="nl-NL" b="1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nl-NL" b="1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Package</a:t>
            </a:r>
            <a:r>
              <a:rPr lang="nl-NL" b="1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nl-NL" b="1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for</a:t>
            </a:r>
            <a:r>
              <a:rPr lang="nl-NL" b="1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the </a:t>
            </a:r>
            <a:r>
              <a:rPr lang="nl-NL" b="1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Social</a:t>
            </a:r>
            <a:r>
              <a:rPr lang="nl-NL" b="1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Sciences (SPSS)</a:t>
            </a:r>
          </a:p>
          <a:p>
            <a:endParaRPr lang="nl-NL" b="1" dirty="0" smtClean="0">
              <a:solidFill>
                <a:srgbClr val="2E1700"/>
              </a:solidFill>
              <a:latin typeface="Arial"/>
              <a:cs typeface="Times New Roman"/>
            </a:endParaRPr>
          </a:p>
          <a:p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755576" y="2276872"/>
          <a:ext cx="7920880" cy="3201416"/>
        </p:xfrm>
        <a:graphic>
          <a:graphicData uri="http://schemas.openxmlformats.org/drawingml/2006/table">
            <a:tbl>
              <a:tblPr/>
              <a:tblGrid>
                <a:gridCol w="4608512"/>
                <a:gridCol w="3312368"/>
              </a:tblGrid>
              <a:tr h="321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 smtClean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Normale distributie</a:t>
                      </a:r>
                      <a:endParaRPr lang="nl-BE" sz="16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1" dirty="0" smtClean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Geen normale distributie</a:t>
                      </a:r>
                      <a:endParaRPr lang="nl-BE" sz="16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65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en-US" sz="1600" dirty="0" smtClean="0">
                        <a:solidFill>
                          <a:srgbClr val="2E1700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600" dirty="0" smtClean="0">
                          <a:solidFill>
                            <a:srgbClr val="2E1700"/>
                          </a:solidFill>
                        </a:rPr>
                        <a:t>Fisher's Least Significant Difference test</a:t>
                      </a:r>
                      <a:r>
                        <a:rPr lang="nl-BE" sz="1600" baseline="0" dirty="0" smtClean="0">
                          <a:solidFill>
                            <a:srgbClr val="2E1700"/>
                          </a:solidFill>
                          <a:latin typeface="+mn-lt"/>
                        </a:rPr>
                        <a:t> (p&lt;0,05)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endParaRPr lang="nl-BE" sz="1600" b="1" dirty="0">
                        <a:solidFill>
                          <a:srgbClr val="2E17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nl-BE" sz="1600" dirty="0" smtClean="0">
                        <a:solidFill>
                          <a:srgbClr val="2E17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nl-BE" sz="1600" dirty="0" err="1" smtClean="0">
                          <a:solidFill>
                            <a:srgbClr val="2E1700"/>
                          </a:solidFill>
                          <a:latin typeface="+mn-lt"/>
                        </a:rPr>
                        <a:t>Mann-Whitney</a:t>
                      </a:r>
                      <a:r>
                        <a:rPr lang="nl-BE" sz="1600" dirty="0" smtClean="0">
                          <a:solidFill>
                            <a:srgbClr val="2E1700"/>
                          </a:solidFill>
                          <a:latin typeface="+mn-lt"/>
                        </a:rPr>
                        <a:t> U test (p&lt;0,05)</a:t>
                      </a:r>
                      <a:br>
                        <a:rPr lang="nl-BE" sz="1600" dirty="0" smtClean="0">
                          <a:solidFill>
                            <a:srgbClr val="2E1700"/>
                          </a:solidFill>
                          <a:latin typeface="+mn-lt"/>
                        </a:rPr>
                      </a:br>
                      <a:endParaRPr lang="nl-BE" sz="1600" b="1" dirty="0" smtClean="0">
                        <a:solidFill>
                          <a:srgbClr val="2E17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965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600" b="0" i="0" dirty="0" smtClean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Significante</a:t>
                      </a:r>
                      <a:r>
                        <a:rPr lang="nl-BE" sz="1600" b="0" i="0" baseline="0" dirty="0" smtClean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verschillen tussen groepen nagaan</a:t>
                      </a:r>
                      <a:endParaRPr lang="nl-BE" sz="1600" b="0" i="0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nl-BE" sz="1600" b="0" i="0" dirty="0" smtClean="0">
                        <a:solidFill>
                          <a:srgbClr val="2E17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nl-BE" sz="1600" b="0" i="0" dirty="0" smtClean="0">
                        <a:solidFill>
                          <a:srgbClr val="2E17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r>
                        <a:rPr lang="nl-BE" sz="1600" b="0" i="0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Significante</a:t>
                      </a:r>
                      <a:r>
                        <a:rPr lang="nl-BE" sz="1600" b="0" i="0" baseline="0" dirty="0" smtClean="0">
                          <a:solidFill>
                            <a:srgbClr val="2E17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verschillen tussen groepen nagaan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  <a:tab pos="540385" algn="l"/>
                        </a:tabLst>
                        <a:defRPr/>
                      </a:pPr>
                      <a:endParaRPr lang="nl-BE" sz="1600" b="0" i="0" dirty="0" smtClean="0">
                        <a:solidFill>
                          <a:srgbClr val="2E17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Conclusie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99592" y="1628800"/>
            <a:ext cx="77768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638">
              <a:lnSpc>
                <a:spcPct val="150000"/>
              </a:lnSpc>
              <a:tabLst>
                <a:tab pos="4205288" algn="l"/>
              </a:tabLst>
            </a:pPr>
            <a:endParaRPr lang="nl-NL" sz="1400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nl-NL" sz="1600" dirty="0" smtClean="0">
                <a:solidFill>
                  <a:schemeClr val="accent1"/>
                </a:solidFill>
              </a:rPr>
              <a:t> </a:t>
            </a:r>
            <a:r>
              <a:rPr lang="nl-NL" i="1" dirty="0" err="1" smtClean="0">
                <a:solidFill>
                  <a:srgbClr val="2E1700"/>
                </a:solidFill>
              </a:rPr>
              <a:t>hrpL</a:t>
            </a:r>
            <a:r>
              <a:rPr lang="nl-NL" i="1" dirty="0" smtClean="0">
                <a:solidFill>
                  <a:srgbClr val="2E1700"/>
                </a:solidFill>
              </a:rPr>
              <a:t> gen </a:t>
            </a:r>
            <a:r>
              <a:rPr lang="nl-NL" dirty="0" smtClean="0">
                <a:solidFill>
                  <a:srgbClr val="2E1700"/>
                </a:solidFill>
              </a:rPr>
              <a:t>reguleert</a:t>
            </a:r>
            <a:r>
              <a:rPr lang="nl-NL" i="1" dirty="0" smtClean="0">
                <a:solidFill>
                  <a:srgbClr val="2E1700"/>
                </a:solidFill>
              </a:rPr>
              <a:t> </a:t>
            </a:r>
            <a:r>
              <a:rPr lang="nl-NL" dirty="0" smtClean="0">
                <a:solidFill>
                  <a:srgbClr val="2E1700"/>
                </a:solidFill>
              </a:rPr>
              <a:t>T</a:t>
            </a:r>
            <a:r>
              <a:rPr lang="nl-BE" dirty="0" err="1" smtClean="0">
                <a:solidFill>
                  <a:srgbClr val="2E1700"/>
                </a:solidFill>
              </a:rPr>
              <a:t>ype</a:t>
            </a:r>
            <a:r>
              <a:rPr lang="nl-BE" dirty="0" smtClean="0">
                <a:solidFill>
                  <a:srgbClr val="2E1700"/>
                </a:solidFill>
              </a:rPr>
              <a:t> III secretiesysteem</a:t>
            </a: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Gac-tweecomponentensysteem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reguleert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productie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dirty="0" err="1" smtClean="0">
                <a:solidFill>
                  <a:srgbClr val="2E1700"/>
                </a:solidFill>
              </a:rPr>
              <a:t>fytotoxische</a:t>
            </a:r>
            <a:r>
              <a:rPr lang="en-US" dirty="0" smtClean="0">
                <a:solidFill>
                  <a:srgbClr val="2E1700"/>
                </a:solidFill>
              </a:rPr>
              <a:t>   </a:t>
            </a:r>
          </a:p>
          <a:p>
            <a:pPr defTabSz="274638">
              <a:lnSpc>
                <a:spcPct val="150000"/>
              </a:lnSpc>
              <a:tabLst>
                <a:tab pos="4205288" algn="l"/>
              </a:tabLst>
            </a:pPr>
            <a:r>
              <a:rPr lang="en-US" dirty="0" smtClean="0">
                <a:solidFill>
                  <a:srgbClr val="2E1700"/>
                </a:solidFill>
              </a:rPr>
              <a:t>   </a:t>
            </a:r>
            <a:r>
              <a:rPr lang="en-US" dirty="0" err="1" smtClean="0">
                <a:solidFill>
                  <a:srgbClr val="2E1700"/>
                </a:solidFill>
              </a:rPr>
              <a:t>lipopeptiden</a:t>
            </a:r>
            <a:r>
              <a:rPr lang="en-US" dirty="0" smtClean="0">
                <a:solidFill>
                  <a:srgbClr val="2E1700"/>
                </a:solidFill>
              </a:rPr>
              <a:t>, </a:t>
            </a:r>
            <a:r>
              <a:rPr lang="en-US" dirty="0" err="1" smtClean="0">
                <a:solidFill>
                  <a:srgbClr val="2E1700"/>
                </a:solidFill>
              </a:rPr>
              <a:t>cichopeptins</a:t>
            </a:r>
            <a:endParaRPr lang="en-US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Eigenschappen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r>
              <a:rPr lang="en-US" dirty="0" smtClean="0">
                <a:solidFill>
                  <a:srgbClr val="2E1700"/>
                </a:solidFill>
              </a:rPr>
              <a:t> SF1-54Δ</a:t>
            </a:r>
            <a:r>
              <a:rPr lang="en-US" i="1" dirty="0" smtClean="0">
                <a:solidFill>
                  <a:srgbClr val="2E1700"/>
                </a:solidFill>
              </a:rPr>
              <a:t>hrpL</a:t>
            </a:r>
            <a:r>
              <a:rPr lang="en-US" dirty="0" smtClean="0">
                <a:solidFill>
                  <a:srgbClr val="2E1700"/>
                </a:solidFill>
              </a:rPr>
              <a:t>Δ</a:t>
            </a:r>
            <a:r>
              <a:rPr lang="en-US" i="1" dirty="0" smtClean="0">
                <a:solidFill>
                  <a:srgbClr val="2E1700"/>
                </a:solidFill>
              </a:rPr>
              <a:t>gacS</a:t>
            </a:r>
            <a:r>
              <a:rPr lang="en-US" dirty="0" smtClean="0">
                <a:solidFill>
                  <a:srgbClr val="2E1700"/>
                </a:solidFill>
              </a:rPr>
              <a:t>: </a:t>
            </a:r>
          </a:p>
          <a:p>
            <a:pPr lvl="1" defTabSz="274638">
              <a:lnSpc>
                <a:spcPct val="150000"/>
              </a:lnSpc>
              <a:buFont typeface="Arial" pitchFamily="34" charset="0"/>
              <a:buChar char="⌂"/>
              <a:tabLst>
                <a:tab pos="4205288" algn="l"/>
              </a:tabLst>
            </a:pP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sz="1600" dirty="0" smtClean="0">
                <a:solidFill>
                  <a:srgbClr val="2E1700"/>
                </a:solidFill>
              </a:rPr>
              <a:t>Minder </a:t>
            </a:r>
            <a:r>
              <a:rPr lang="en-US" sz="1600" dirty="0" err="1" smtClean="0">
                <a:solidFill>
                  <a:srgbClr val="2E1700"/>
                </a:solidFill>
              </a:rPr>
              <a:t>pathogeen</a:t>
            </a:r>
            <a:r>
              <a:rPr lang="en-US" sz="1600" dirty="0" smtClean="0">
                <a:solidFill>
                  <a:srgbClr val="2E1700"/>
                </a:solidFill>
              </a:rPr>
              <a:t> </a:t>
            </a:r>
            <a:r>
              <a:rPr lang="en-US" sz="1600" dirty="0" err="1" smtClean="0">
                <a:solidFill>
                  <a:srgbClr val="2E1700"/>
                </a:solidFill>
              </a:rPr>
              <a:t>bij</a:t>
            </a:r>
            <a:r>
              <a:rPr lang="en-US" sz="1600" dirty="0" smtClean="0">
                <a:solidFill>
                  <a:srgbClr val="2E1700"/>
                </a:solidFill>
              </a:rPr>
              <a:t> </a:t>
            </a:r>
            <a:r>
              <a:rPr lang="en-US" sz="1600" dirty="0" err="1" smtClean="0">
                <a:solidFill>
                  <a:srgbClr val="2E1700"/>
                </a:solidFill>
              </a:rPr>
              <a:t>sla</a:t>
            </a:r>
            <a:r>
              <a:rPr lang="en-US" sz="1600" dirty="0" smtClean="0">
                <a:solidFill>
                  <a:srgbClr val="2E1700"/>
                </a:solidFill>
              </a:rPr>
              <a:t> en </a:t>
            </a:r>
            <a:r>
              <a:rPr lang="en-US" sz="1600" dirty="0" err="1" smtClean="0">
                <a:solidFill>
                  <a:srgbClr val="2E1700"/>
                </a:solidFill>
              </a:rPr>
              <a:t>witloof</a:t>
            </a:r>
            <a:endParaRPr lang="en-US" sz="1600" dirty="0" smtClean="0">
              <a:solidFill>
                <a:srgbClr val="2E1700"/>
              </a:solidFill>
            </a:endParaRPr>
          </a:p>
          <a:p>
            <a:pPr lvl="1" defTabSz="274638">
              <a:lnSpc>
                <a:spcPct val="150000"/>
              </a:lnSpc>
              <a:buFont typeface="Arial" pitchFamily="34" charset="0"/>
              <a:buChar char="⌂"/>
              <a:tabLst>
                <a:tab pos="4205288" algn="l"/>
              </a:tabLst>
            </a:pPr>
            <a:r>
              <a:rPr lang="en-US" sz="1600" dirty="0" smtClean="0">
                <a:solidFill>
                  <a:srgbClr val="2E1700"/>
                </a:solidFill>
              </a:rPr>
              <a:t> </a:t>
            </a:r>
            <a:r>
              <a:rPr lang="en-US" sz="1600" dirty="0" err="1" smtClean="0">
                <a:solidFill>
                  <a:srgbClr val="2E1700"/>
                </a:solidFill>
              </a:rPr>
              <a:t>Verminderde</a:t>
            </a:r>
            <a:r>
              <a:rPr lang="en-US" sz="1600" dirty="0" smtClean="0">
                <a:solidFill>
                  <a:srgbClr val="2E1700"/>
                </a:solidFill>
              </a:rPr>
              <a:t> </a:t>
            </a:r>
            <a:r>
              <a:rPr lang="en-US" sz="1600" dirty="0" err="1" smtClean="0">
                <a:solidFill>
                  <a:srgbClr val="2E1700"/>
                </a:solidFill>
              </a:rPr>
              <a:t>antimicrobiële</a:t>
            </a:r>
            <a:r>
              <a:rPr lang="en-US" sz="1600" dirty="0" smtClean="0">
                <a:solidFill>
                  <a:srgbClr val="2E1700"/>
                </a:solidFill>
              </a:rPr>
              <a:t> </a:t>
            </a:r>
            <a:r>
              <a:rPr lang="en-US" sz="1600" dirty="0" err="1" smtClean="0">
                <a:solidFill>
                  <a:srgbClr val="2E1700"/>
                </a:solidFill>
              </a:rPr>
              <a:t>verdediging</a:t>
            </a:r>
            <a:endParaRPr lang="en-US" sz="1600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>
                <a:solidFill>
                  <a:srgbClr val="2E1700"/>
                </a:solidFill>
              </a:rPr>
              <a:t>Ongekende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virulentiefactoren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aanwezig</a:t>
            </a:r>
            <a:r>
              <a:rPr lang="en-US" dirty="0" smtClean="0">
                <a:solidFill>
                  <a:srgbClr val="2E1700"/>
                </a:solidFill>
              </a:rPr>
              <a:t> in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endParaRPr lang="nl-NL" dirty="0" smtClean="0">
              <a:solidFill>
                <a:srgbClr val="2E1700"/>
              </a:solidFill>
            </a:endParaRPr>
          </a:p>
          <a:p>
            <a:pPr defTabSz="274638">
              <a:tabLst>
                <a:tab pos="4205288" algn="l"/>
              </a:tabLst>
            </a:pPr>
            <a:endParaRPr lang="nl-BE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Toekomstvisie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99592" y="1988840"/>
            <a:ext cx="6984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2E1700"/>
                </a:solidFill>
              </a:rPr>
              <a:t>Meer </a:t>
            </a:r>
            <a:r>
              <a:rPr lang="en-US" dirty="0" err="1" smtClean="0">
                <a:solidFill>
                  <a:srgbClr val="2E1700"/>
                </a:solidFill>
              </a:rPr>
              <a:t>onderzoek</a:t>
            </a:r>
            <a:r>
              <a:rPr lang="en-US" dirty="0" smtClean="0">
                <a:solidFill>
                  <a:srgbClr val="2E1700"/>
                </a:solidFill>
              </a:rPr>
              <a:t> in SF1-54Δ</a:t>
            </a:r>
            <a:r>
              <a:rPr lang="en-US" i="1" dirty="0" smtClean="0">
                <a:solidFill>
                  <a:srgbClr val="2E1700"/>
                </a:solidFill>
              </a:rPr>
              <a:t>hrpL</a:t>
            </a:r>
            <a:r>
              <a:rPr lang="en-US" dirty="0" smtClean="0">
                <a:solidFill>
                  <a:srgbClr val="2E1700"/>
                </a:solidFill>
              </a:rPr>
              <a:t>Δ</a:t>
            </a:r>
            <a:r>
              <a:rPr lang="en-US" i="1" dirty="0" smtClean="0">
                <a:solidFill>
                  <a:srgbClr val="2E1700"/>
                </a:solidFill>
              </a:rPr>
              <a:t>gacS</a:t>
            </a: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Nagaan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dirty="0" err="1" smtClean="0">
                <a:solidFill>
                  <a:srgbClr val="2E1700"/>
                </a:solidFill>
              </a:rPr>
              <a:t>volledige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pathogeniteitmechnanisme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endParaRPr lang="en-US" i="1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Achterhalen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dirty="0" err="1" smtClean="0">
                <a:solidFill>
                  <a:srgbClr val="2E1700"/>
                </a:solidFill>
              </a:rPr>
              <a:t>ongekende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virulentiefactoren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endParaRPr lang="en-US" i="1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Bestuderen</a:t>
            </a:r>
            <a:r>
              <a:rPr lang="en-US" dirty="0" smtClean="0">
                <a:solidFill>
                  <a:srgbClr val="2E1700"/>
                </a:solidFill>
              </a:rPr>
              <a:t> van</a:t>
            </a:r>
            <a:r>
              <a:rPr lang="nl-NL" dirty="0" smtClean="0">
                <a:solidFill>
                  <a:srgbClr val="2E1700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SF1-54</a:t>
            </a:r>
            <a:r>
              <a:rPr lang="en-US" i="1" dirty="0" smtClean="0">
                <a:solidFill>
                  <a:srgbClr val="2E1700"/>
                </a:solidFill>
              </a:rPr>
              <a:t>Δ</a:t>
            </a:r>
            <a:r>
              <a:rPr lang="nl-BE" i="1" dirty="0" err="1" smtClean="0">
                <a:solidFill>
                  <a:srgbClr val="2E1700"/>
                </a:solidFill>
              </a:rPr>
              <a:t>hrpL</a:t>
            </a:r>
            <a:r>
              <a:rPr lang="en-US" i="1" dirty="0" smtClean="0">
                <a:solidFill>
                  <a:srgbClr val="2E1700"/>
                </a:solidFill>
              </a:rPr>
              <a:t>Δ</a:t>
            </a:r>
            <a:r>
              <a:rPr lang="nl-BE" i="1" dirty="0" err="1" smtClean="0">
                <a:solidFill>
                  <a:srgbClr val="2E1700"/>
                </a:solidFill>
              </a:rPr>
              <a:t>cipA</a:t>
            </a:r>
            <a:r>
              <a:rPr lang="nl-BE" dirty="0" smtClean="0">
                <a:solidFill>
                  <a:srgbClr val="2E1700"/>
                </a:solidFill>
              </a:rPr>
              <a:t>  met gelijkaardige testen</a:t>
            </a:r>
            <a:endParaRPr lang="nl-BE" dirty="0" smtClean="0">
              <a:solidFill>
                <a:schemeClr val="accent1"/>
              </a:solidFill>
            </a:endParaRPr>
          </a:p>
          <a:p>
            <a:pPr lvl="1" defTabSz="274638">
              <a:buFont typeface="Wingdings" pitchFamily="2" charset="2"/>
              <a:buChar char="§"/>
              <a:tabLst>
                <a:tab pos="4205288" algn="l"/>
              </a:tabLst>
            </a:pPr>
            <a:endParaRPr lang="nl-BE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Dankwoord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6" name="Rechthoek 5"/>
          <p:cNvSpPr/>
          <p:nvPr/>
        </p:nvSpPr>
        <p:spPr>
          <a:xfrm>
            <a:off x="899592" y="1844824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Prof</a:t>
            </a:r>
            <a:r>
              <a:rPr lang="nl-BE" dirty="0" smtClean="0">
                <a:solidFill>
                  <a:srgbClr val="2E1700"/>
                </a:solidFill>
              </a:rPr>
              <a:t>. Dr. ir. </a:t>
            </a:r>
            <a:r>
              <a:rPr lang="nl-BE" dirty="0" err="1" smtClean="0">
                <a:solidFill>
                  <a:srgbClr val="2E1700"/>
                </a:solidFill>
              </a:rPr>
              <a:t>Monica</a:t>
            </a: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Höfte</a:t>
            </a:r>
            <a:endParaRPr lang="nl-BE" dirty="0" smtClean="0">
              <a:solidFill>
                <a:srgbClr val="2E1700"/>
              </a:solidFill>
            </a:endParaRPr>
          </a:p>
          <a:p>
            <a:endParaRPr lang="nl-BE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PhD</a:t>
            </a: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Chien-Jui</a:t>
            </a: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Huang</a:t>
            </a:r>
            <a:endParaRPr lang="nl-BE" dirty="0" smtClean="0">
              <a:solidFill>
                <a:srgbClr val="2E1700"/>
              </a:solidFill>
            </a:endParaRPr>
          </a:p>
          <a:p>
            <a:endParaRPr lang="nl-BE" dirty="0" smtClean="0">
              <a:solidFill>
                <a:srgbClr val="2E170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Lector Mevr. </a:t>
            </a:r>
            <a:r>
              <a:rPr lang="nl-BE" dirty="0" err="1" smtClean="0">
                <a:solidFill>
                  <a:srgbClr val="2E1700"/>
                </a:solidFill>
              </a:rPr>
              <a:t>Kaat</a:t>
            </a:r>
            <a:r>
              <a:rPr lang="nl-BE" dirty="0" smtClean="0">
                <a:solidFill>
                  <a:srgbClr val="2E1700"/>
                </a:solidFill>
              </a:rPr>
              <a:t> Van </a:t>
            </a:r>
            <a:r>
              <a:rPr lang="nl-BE" dirty="0" err="1" smtClean="0">
                <a:solidFill>
                  <a:srgbClr val="2E1700"/>
                </a:solidFill>
              </a:rPr>
              <a:t>Oostveldt</a:t>
            </a:r>
            <a:endParaRPr lang="nl-BE" dirty="0" smtClean="0">
              <a:solidFill>
                <a:srgbClr val="2E1700"/>
              </a:solidFill>
            </a:endParaRPr>
          </a:p>
          <a:p>
            <a:pPr eaLnBrk="1" hangingPunct="1">
              <a:defRPr/>
            </a:pPr>
            <a:endParaRPr lang="nl-BE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nl-BE" dirty="0" smtClean="0">
                <a:solidFill>
                  <a:srgbClr val="92D050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Collega’s </a:t>
            </a:r>
            <a:r>
              <a:rPr lang="nl-NL" dirty="0" smtClean="0">
                <a:solidFill>
                  <a:srgbClr val="2E1700"/>
                </a:solidFill>
                <a:latin typeface="Arial"/>
                <a:ea typeface="Times New Roman"/>
              </a:rPr>
              <a:t>van het laboratorium </a:t>
            </a:r>
            <a:r>
              <a:rPr lang="nl-NL" dirty="0" err="1" smtClean="0">
                <a:solidFill>
                  <a:srgbClr val="2E1700"/>
                </a:solidFill>
                <a:latin typeface="Arial"/>
                <a:ea typeface="Times New Roman"/>
              </a:rPr>
              <a:t>Fytopathologie</a:t>
            </a:r>
            <a:endParaRPr lang="nl-NL" dirty="0" smtClean="0">
              <a:solidFill>
                <a:srgbClr val="2E1700"/>
              </a:solidFill>
              <a:latin typeface="Arial"/>
              <a:ea typeface="Times New Roman"/>
            </a:endParaRPr>
          </a:p>
          <a:p>
            <a:pPr>
              <a:buFont typeface="Wingdings" pitchFamily="2" charset="2"/>
              <a:buChar char="§"/>
              <a:defRPr/>
            </a:pPr>
            <a:endParaRPr lang="nl-BE" sz="2200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1043608" y="3356992"/>
            <a:ext cx="763284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0" cap="none" spc="0" normalizeH="0" baseline="0" noProof="0" smtClean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Tahoma" pitchFamily="34" charset="0"/>
              </a:rPr>
              <a:t>Rol van lipopeptiden en type III secretie in de pathogeniteit van </a:t>
            </a:r>
            <a:r>
              <a:rPr kumimoji="0" lang="nl-BE" sz="3200" b="0" i="1" u="none" strike="noStrike" kern="0" cap="none" spc="0" normalizeH="0" baseline="0" noProof="0" smtClean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Tahoma" pitchFamily="34" charset="0"/>
              </a:rPr>
              <a:t>Pseudomonas cichorii</a:t>
            </a:r>
            <a:r>
              <a:rPr kumimoji="0" lang="nl-BE" sz="3200" b="0" i="0" u="none" strike="noStrike" kern="0" cap="none" spc="0" normalizeH="0" baseline="0" noProof="0" smtClean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Tahoma" pitchFamily="34" charset="0"/>
              </a:rPr>
              <a:t> in sla en witloof</a:t>
            </a:r>
            <a:endParaRPr kumimoji="0" lang="nl-BE" sz="3200" b="0" i="0" u="none" strike="noStrike" kern="0" cap="none" spc="0" normalizeH="0" baseline="0" noProof="0" dirty="0">
              <a:ln>
                <a:noFill/>
              </a:ln>
              <a:solidFill>
                <a:srgbClr val="2E17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1763688" y="980728"/>
            <a:ext cx="6958533" cy="2376264"/>
          </a:xfrm>
        </p:spPr>
        <p:txBody>
          <a:bodyPr/>
          <a:lstStyle/>
          <a:p>
            <a:pPr algn="r"/>
            <a:endParaRPr lang="nl-BE" sz="1600" b="1" dirty="0" smtClean="0"/>
          </a:p>
          <a:p>
            <a:pPr algn="r"/>
            <a:endParaRPr lang="nl-BE" sz="1600" b="1" dirty="0" smtClean="0"/>
          </a:p>
          <a:p>
            <a:pPr algn="r"/>
            <a:r>
              <a:rPr lang="nl-BE" sz="1500" b="1" dirty="0" smtClean="0"/>
              <a:t>Stagiair:  </a:t>
            </a:r>
            <a:r>
              <a:rPr lang="nl-BE" sz="1500" dirty="0" err="1" smtClean="0"/>
              <a:t>Jorien</a:t>
            </a:r>
            <a:r>
              <a:rPr lang="nl-BE" sz="1500" dirty="0" smtClean="0"/>
              <a:t> Verschelden </a:t>
            </a:r>
          </a:p>
          <a:p>
            <a:pPr algn="r"/>
            <a:r>
              <a:rPr lang="nl-BE" sz="1500" b="1" dirty="0" smtClean="0"/>
              <a:t>Stagegever: </a:t>
            </a:r>
            <a:r>
              <a:rPr lang="nl-BE" sz="1500" dirty="0" smtClean="0"/>
              <a:t>Prof. Dr. ir. </a:t>
            </a:r>
            <a:r>
              <a:rPr lang="nl-BE" sz="1500" dirty="0" err="1" smtClean="0"/>
              <a:t>Monica</a:t>
            </a:r>
            <a:r>
              <a:rPr lang="nl-BE" sz="1500" dirty="0" smtClean="0"/>
              <a:t> </a:t>
            </a:r>
            <a:r>
              <a:rPr lang="nl-BE" sz="1500" dirty="0" err="1" smtClean="0"/>
              <a:t>Höfte</a:t>
            </a:r>
            <a:endParaRPr lang="nl-BE" sz="1500" dirty="0" smtClean="0"/>
          </a:p>
          <a:p>
            <a:pPr algn="r"/>
            <a:r>
              <a:rPr lang="nl-BE" sz="1500" b="1" dirty="0" smtClean="0"/>
              <a:t>Stagementor: </a:t>
            </a:r>
            <a:r>
              <a:rPr lang="nl-BE" sz="1500" dirty="0" err="1" smtClean="0"/>
              <a:t>Chien-Jui</a:t>
            </a:r>
            <a:r>
              <a:rPr lang="nl-BE" sz="1500" dirty="0" smtClean="0"/>
              <a:t> </a:t>
            </a:r>
            <a:r>
              <a:rPr lang="nl-BE" sz="1500" dirty="0" err="1" smtClean="0"/>
              <a:t>Huang</a:t>
            </a:r>
            <a:endParaRPr lang="nl-BE" sz="1500" dirty="0" smtClean="0"/>
          </a:p>
          <a:p>
            <a:pPr algn="r" eaLnBrk="1" hangingPunct="1">
              <a:defRPr/>
            </a:pPr>
            <a:r>
              <a:rPr lang="nl-BE" sz="1500" b="1" dirty="0" smtClean="0"/>
              <a:t>Stagebegeleider: </a:t>
            </a:r>
            <a:r>
              <a:rPr lang="nl-BE" sz="1500" dirty="0" smtClean="0"/>
              <a:t>Mevr. Van </a:t>
            </a:r>
            <a:r>
              <a:rPr lang="nl-BE" sz="1500" dirty="0" err="1" smtClean="0"/>
              <a:t>Oostveldt</a:t>
            </a:r>
            <a:endParaRPr lang="nl-BE" sz="1500" dirty="0" smtClean="0"/>
          </a:p>
          <a:p>
            <a:pPr algn="r" eaLnBrk="1" hangingPunct="1">
              <a:defRPr/>
            </a:pPr>
            <a:r>
              <a:rPr lang="nl-BE" sz="1500" b="1" dirty="0" smtClean="0"/>
              <a:t>Stageplaats: </a:t>
            </a:r>
            <a:r>
              <a:rPr lang="nl-BE" sz="1500" dirty="0" smtClean="0"/>
              <a:t>Labo </a:t>
            </a:r>
            <a:r>
              <a:rPr lang="nl-BE" sz="1500" dirty="0" err="1" smtClean="0"/>
              <a:t>Fytopathologie</a:t>
            </a:r>
            <a:r>
              <a:rPr lang="nl-BE" sz="1500" dirty="0" smtClean="0"/>
              <a:t>, Universiteit Gent</a:t>
            </a:r>
          </a:p>
          <a:p>
            <a:pPr algn="r" eaLnBrk="1" hangingPunct="1">
              <a:defRPr/>
            </a:pPr>
            <a:endParaRPr lang="nl-BE" sz="1600" dirty="0" smtClean="0"/>
          </a:p>
          <a:p>
            <a:pPr algn="r" eaLnBrk="1" hangingPunct="1">
              <a:defRPr/>
            </a:pPr>
            <a:endParaRPr lang="nl-BE" sz="1600" dirty="0" smtClean="0">
              <a:solidFill>
                <a:srgbClr val="2E1700"/>
              </a:solidFill>
            </a:endParaRPr>
          </a:p>
          <a:p>
            <a:pPr algn="r" eaLnBrk="1" hangingPunct="1">
              <a:defRPr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endParaRPr lang="nl-BE" sz="1600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Doel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11560" y="1556792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Onderzoeken of het </a:t>
            </a:r>
            <a:r>
              <a:rPr lang="en-US" dirty="0" smtClean="0">
                <a:solidFill>
                  <a:srgbClr val="2E1700"/>
                </a:solidFill>
              </a:rPr>
              <a:t>type III </a:t>
            </a:r>
            <a:r>
              <a:rPr lang="en-US" dirty="0" err="1" smtClean="0">
                <a:solidFill>
                  <a:srgbClr val="2E1700"/>
                </a:solidFill>
              </a:rPr>
              <a:t>secretiesysteem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betrokken</a:t>
            </a:r>
            <a:r>
              <a:rPr lang="en-US" dirty="0" smtClean="0">
                <a:solidFill>
                  <a:srgbClr val="2E1700"/>
                </a:solidFill>
              </a:rPr>
              <a:t> is </a:t>
            </a:r>
            <a:r>
              <a:rPr lang="en-US" dirty="0" err="1" smtClean="0">
                <a:solidFill>
                  <a:srgbClr val="2E1700"/>
                </a:solidFill>
              </a:rPr>
              <a:t>bij</a:t>
            </a:r>
            <a:r>
              <a:rPr lang="en-US" dirty="0" smtClean="0">
                <a:solidFill>
                  <a:srgbClr val="2E1700"/>
                </a:solidFill>
              </a:rPr>
              <a:t> de  </a:t>
            </a:r>
          </a:p>
          <a:p>
            <a:r>
              <a:rPr lang="en-US" dirty="0" smtClean="0">
                <a:solidFill>
                  <a:srgbClr val="2E1700"/>
                </a:solidFill>
              </a:rPr>
              <a:t>   </a:t>
            </a:r>
            <a:r>
              <a:rPr lang="en-US" dirty="0" err="1" smtClean="0">
                <a:solidFill>
                  <a:srgbClr val="2E1700"/>
                </a:solidFill>
              </a:rPr>
              <a:t>pathogeniteit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r>
              <a:rPr lang="en-US" i="1" dirty="0" smtClean="0">
                <a:solidFill>
                  <a:srgbClr val="2E17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Bestuderen</a:t>
            </a:r>
            <a:r>
              <a:rPr lang="en-US" dirty="0" smtClean="0">
                <a:solidFill>
                  <a:srgbClr val="2E1700"/>
                </a:solidFill>
              </a:rPr>
              <a:t> van de </a:t>
            </a:r>
            <a:r>
              <a:rPr lang="en-US" dirty="0" err="1" smtClean="0">
                <a:solidFill>
                  <a:srgbClr val="2E1700"/>
                </a:solidFill>
              </a:rPr>
              <a:t>fytotoxiciteit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dirty="0" err="1" smtClean="0">
                <a:solidFill>
                  <a:srgbClr val="2E1700"/>
                </a:solidFill>
              </a:rPr>
              <a:t>lipopeptiden</a:t>
            </a:r>
            <a:endParaRPr lang="en-US" dirty="0" smtClean="0">
              <a:solidFill>
                <a:srgbClr val="2E1700"/>
              </a:solidFill>
            </a:endParaRPr>
          </a:p>
          <a:p>
            <a:pPr defTabSz="274638">
              <a:lnSpc>
                <a:spcPct val="150000"/>
              </a:lnSpc>
              <a:buFont typeface="Wingdings" pitchFamily="2" charset="2"/>
              <a:buChar char="§"/>
              <a:tabLst>
                <a:tab pos="420528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Fenotypisch</a:t>
            </a:r>
            <a:r>
              <a:rPr lang="en-US" dirty="0" smtClean="0">
                <a:solidFill>
                  <a:srgbClr val="2E1700"/>
                </a:solidFill>
              </a:rPr>
              <a:t> </a:t>
            </a:r>
            <a:r>
              <a:rPr lang="en-US" dirty="0" err="1" smtClean="0">
                <a:solidFill>
                  <a:srgbClr val="2E1700"/>
                </a:solidFill>
              </a:rPr>
              <a:t>karakteriseren</a:t>
            </a:r>
            <a:r>
              <a:rPr lang="en-US" dirty="0" smtClean="0">
                <a:solidFill>
                  <a:srgbClr val="2E1700"/>
                </a:solidFill>
              </a:rPr>
              <a:t> van </a:t>
            </a:r>
            <a:r>
              <a:rPr lang="en-US" i="1" dirty="0" smtClean="0">
                <a:solidFill>
                  <a:srgbClr val="2E1700"/>
                </a:solidFill>
              </a:rPr>
              <a:t>P. </a:t>
            </a:r>
            <a:r>
              <a:rPr lang="en-US" i="1" dirty="0" err="1" smtClean="0">
                <a:solidFill>
                  <a:srgbClr val="2E1700"/>
                </a:solidFill>
              </a:rPr>
              <a:t>cichorii</a:t>
            </a:r>
            <a:r>
              <a:rPr lang="en-US" dirty="0" smtClean="0">
                <a:solidFill>
                  <a:srgbClr val="2E1700"/>
                </a:solidFill>
              </a:rPr>
              <a:t> wild type en </a:t>
            </a:r>
            <a:r>
              <a:rPr lang="en-US" dirty="0" err="1" smtClean="0">
                <a:solidFill>
                  <a:srgbClr val="2E1700"/>
                </a:solidFill>
              </a:rPr>
              <a:t>mutanten</a:t>
            </a:r>
            <a:endParaRPr lang="nl-BE" b="1" dirty="0" smtClean="0">
              <a:solidFill>
                <a:srgbClr val="2E1700"/>
              </a:solidFill>
            </a:endParaRPr>
          </a:p>
          <a:p>
            <a:r>
              <a:rPr lang="nl-BE" dirty="0" smtClean="0">
                <a:solidFill>
                  <a:srgbClr val="2E1700"/>
                </a:solidFill>
              </a:rPr>
              <a:t>  </a:t>
            </a:r>
            <a:endParaRPr lang="nl-BE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043608" y="4739509"/>
            <a:ext cx="4602801" cy="135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62056" cy="1143000"/>
          </a:xfrm>
        </p:spPr>
        <p:txBody>
          <a:bodyPr/>
          <a:lstStyle/>
          <a:p>
            <a:r>
              <a:rPr lang="nl-BE" i="1" dirty="0" err="1" smtClean="0">
                <a:latin typeface="+mn-lt"/>
              </a:rPr>
              <a:t>Lactuca</a:t>
            </a:r>
            <a:r>
              <a:rPr lang="nl-BE" i="1" dirty="0" smtClean="0">
                <a:latin typeface="+mn-lt"/>
              </a:rPr>
              <a:t> </a:t>
            </a:r>
            <a:r>
              <a:rPr lang="nl-BE" i="1" dirty="0" err="1" smtClean="0">
                <a:latin typeface="+mn-lt"/>
              </a:rPr>
              <a:t>sativa</a:t>
            </a:r>
            <a:r>
              <a:rPr lang="nl-BE" i="1" dirty="0" smtClean="0">
                <a:latin typeface="+mn-lt"/>
              </a:rPr>
              <a:t> L. var. </a:t>
            </a:r>
            <a:r>
              <a:rPr lang="nl-BE" i="1" dirty="0" err="1" smtClean="0">
                <a:latin typeface="+mn-lt"/>
              </a:rPr>
              <a:t>capitata</a:t>
            </a:r>
            <a:endParaRPr lang="nl-BE" i="1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11560" y="1556792"/>
            <a:ext cx="69127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Kropsla</a:t>
            </a:r>
          </a:p>
          <a:p>
            <a:r>
              <a:rPr lang="nl-BE" dirty="0" smtClean="0">
                <a:solidFill>
                  <a:srgbClr val="2E1700"/>
                </a:solidFill>
              </a:rPr>
              <a:t>   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K</a:t>
            </a:r>
            <a:r>
              <a:rPr lang="nl-NL" sz="1600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ropgewicht</a:t>
            </a:r>
            <a:r>
              <a:rPr lang="nl-NL" sz="1600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tussen 400 en 550 g</a:t>
            </a:r>
            <a:r>
              <a:rPr lang="nl-BE" sz="1600" dirty="0" smtClean="0">
                <a:solidFill>
                  <a:srgbClr val="2E1700"/>
                </a:solidFill>
              </a:rPr>
              <a:t> 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8 % van oogst naar buurlanden</a:t>
            </a:r>
          </a:p>
          <a:p>
            <a:pPr lvl="1">
              <a:buFont typeface="Arial" pitchFamily="34" charset="0"/>
              <a:buChar char="⌂"/>
            </a:pPr>
            <a:endParaRPr lang="nl-BE" sz="1600" dirty="0" smtClean="0">
              <a:solidFill>
                <a:srgbClr val="2E1700"/>
              </a:solidFill>
            </a:endParaRPr>
          </a:p>
          <a:p>
            <a:endParaRPr lang="nl-BE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Nerfrot</a:t>
            </a:r>
          </a:p>
          <a:p>
            <a:endParaRPr lang="nl-BE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‘</a:t>
            </a:r>
            <a:r>
              <a:rPr lang="en-US" sz="1600" dirty="0" smtClean="0">
                <a:solidFill>
                  <a:srgbClr val="2E1700"/>
                </a:solidFill>
              </a:rPr>
              <a:t>Varnish spot’ in </a:t>
            </a:r>
            <a:r>
              <a:rPr lang="en-US" sz="1600" dirty="0" err="1" smtClean="0">
                <a:solidFill>
                  <a:srgbClr val="2E1700"/>
                </a:solidFill>
              </a:rPr>
              <a:t>Californië</a:t>
            </a:r>
            <a:r>
              <a:rPr lang="en-US" sz="1600" dirty="0" smtClean="0">
                <a:solidFill>
                  <a:srgbClr val="2E1700"/>
                </a:solidFill>
              </a:rPr>
              <a:t> of ‘tar’ in Japan</a:t>
            </a:r>
          </a:p>
          <a:p>
            <a:pPr lvl="1">
              <a:buFont typeface="Arial" pitchFamily="34" charset="0"/>
              <a:buChar char="⌂"/>
            </a:pPr>
            <a:r>
              <a:rPr lang="en-US" sz="1600" i="1" dirty="0" smtClean="0">
                <a:solidFill>
                  <a:srgbClr val="2E1700"/>
                </a:solidFill>
              </a:rPr>
              <a:t> </a:t>
            </a:r>
            <a:r>
              <a:rPr lang="en-US" sz="1600" dirty="0" smtClean="0">
                <a:solidFill>
                  <a:srgbClr val="2E1700"/>
                </a:solidFill>
              </a:rPr>
              <a:t>B</a:t>
            </a:r>
            <a:r>
              <a:rPr lang="nl-NL" sz="1600" dirty="0" err="1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ruine</a:t>
            </a:r>
            <a:r>
              <a:rPr lang="nl-NL" sz="1600" dirty="0" smtClean="0">
                <a:solidFill>
                  <a:srgbClr val="2E1700"/>
                </a:solidFill>
                <a:latin typeface="Arial"/>
                <a:ea typeface="Times New Roman"/>
                <a:cs typeface="Times New Roman"/>
              </a:rPr>
              <a:t> vlekken op kropblaadjes tot necrose</a:t>
            </a:r>
            <a:endParaRPr lang="nl-BE" dirty="0">
              <a:solidFill>
                <a:srgbClr val="2E1700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4644008" y="5301208"/>
            <a:ext cx="720080" cy="720080"/>
          </a:xfrm>
          <a:prstGeom prst="ellipse">
            <a:avLst/>
          </a:prstGeom>
          <a:noFill/>
          <a:ln w="57150">
            <a:solidFill>
              <a:srgbClr val="FFFFF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3563888" y="5301208"/>
            <a:ext cx="720080" cy="720080"/>
          </a:xfrm>
          <a:prstGeom prst="ellipse">
            <a:avLst/>
          </a:prstGeom>
          <a:noFill/>
          <a:ln w="57150">
            <a:solidFill>
              <a:srgbClr val="FFFFF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2123728" y="5085184"/>
            <a:ext cx="720080" cy="720080"/>
          </a:xfrm>
          <a:prstGeom prst="ellipse">
            <a:avLst/>
          </a:prstGeom>
          <a:noFill/>
          <a:ln w="57150">
            <a:solidFill>
              <a:srgbClr val="FFFFF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402016" cy="1143000"/>
          </a:xfrm>
        </p:spPr>
        <p:txBody>
          <a:bodyPr/>
          <a:lstStyle/>
          <a:p>
            <a:r>
              <a:rPr lang="nl-BE" i="1" dirty="0" err="1" smtClean="0">
                <a:latin typeface="+mn-lt"/>
              </a:rPr>
              <a:t>Lactuca</a:t>
            </a:r>
            <a:r>
              <a:rPr lang="nl-BE" i="1" dirty="0" smtClean="0">
                <a:latin typeface="+mn-lt"/>
              </a:rPr>
              <a:t> </a:t>
            </a:r>
            <a:r>
              <a:rPr lang="nl-BE" i="1" dirty="0" err="1" smtClean="0">
                <a:latin typeface="+mn-lt"/>
              </a:rPr>
              <a:t>sativa</a:t>
            </a:r>
            <a:r>
              <a:rPr lang="nl-BE" i="1" dirty="0" smtClean="0">
                <a:latin typeface="+mn-lt"/>
              </a:rPr>
              <a:t> L. var. </a:t>
            </a:r>
            <a:r>
              <a:rPr lang="nl-BE" i="1" dirty="0" err="1" smtClean="0">
                <a:latin typeface="+mn-lt"/>
              </a:rPr>
              <a:t>capitata</a:t>
            </a:r>
            <a:endParaRPr lang="nl-BE" i="1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  <p:pic>
        <p:nvPicPr>
          <p:cNvPr id="15362" name="Picture 2" descr="http://www.fytopath.ugent.be/staff&amp;research/ellen/Afbeelding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0524"/>
          <a:stretch>
            <a:fillRect/>
          </a:stretch>
        </p:blipFill>
        <p:spPr bwMode="auto">
          <a:xfrm>
            <a:off x="5652120" y="3861048"/>
            <a:ext cx="2592288" cy="2010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kstvak 8"/>
          <p:cNvSpPr txBox="1"/>
          <p:nvPr/>
        </p:nvSpPr>
        <p:spPr>
          <a:xfrm>
            <a:off x="611560" y="1556792"/>
            <a:ext cx="69127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i="1" dirty="0" err="1" smtClean="0">
                <a:solidFill>
                  <a:srgbClr val="2E1700"/>
                </a:solidFill>
              </a:rPr>
              <a:t>Pseudomonas</a:t>
            </a:r>
            <a:r>
              <a:rPr lang="nl-BE" b="1" i="1" dirty="0" smtClean="0">
                <a:solidFill>
                  <a:srgbClr val="2E1700"/>
                </a:solidFill>
              </a:rPr>
              <a:t> </a:t>
            </a:r>
            <a:r>
              <a:rPr lang="nl-BE" b="1" i="1" dirty="0" err="1" smtClean="0">
                <a:solidFill>
                  <a:srgbClr val="2E1700"/>
                </a:solidFill>
              </a:rPr>
              <a:t>cichorii</a:t>
            </a:r>
            <a:endParaRPr lang="nl-BE" b="1" i="1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nl-BE" b="1" dirty="0" smtClean="0">
              <a:solidFill>
                <a:srgbClr val="2E17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Fytopathogene</a:t>
            </a:r>
            <a:r>
              <a:rPr lang="nl-BE" sz="1600" dirty="0" smtClean="0">
                <a:solidFill>
                  <a:srgbClr val="2E1700"/>
                </a:solidFill>
              </a:rPr>
              <a:t> bacterie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Veroorzaker van nerfrot bij kropsla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BE" sz="1600" i="1" dirty="0" smtClean="0">
                <a:solidFill>
                  <a:srgbClr val="2E1700"/>
                </a:solidFill>
              </a:rPr>
              <a:t> </a:t>
            </a:r>
            <a:r>
              <a:rPr lang="nl-NL" sz="1600" dirty="0" smtClean="0">
                <a:solidFill>
                  <a:srgbClr val="2E1700"/>
                </a:solidFill>
              </a:rPr>
              <a:t>Gramnegatieve staven met polaire </a:t>
            </a:r>
            <a:r>
              <a:rPr lang="nl-NL" sz="1600" dirty="0" err="1" smtClean="0">
                <a:solidFill>
                  <a:srgbClr val="2E1700"/>
                </a:solidFill>
              </a:rPr>
              <a:t>flagella</a:t>
            </a:r>
            <a:endParaRPr lang="nl-NL" sz="1600" dirty="0" smtClean="0">
              <a:solidFill>
                <a:srgbClr val="2E17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NL" sz="1600" i="1" dirty="0" smtClean="0">
                <a:solidFill>
                  <a:srgbClr val="2E1700"/>
                </a:solidFill>
              </a:rPr>
              <a:t> </a:t>
            </a:r>
            <a:r>
              <a:rPr lang="nl-NL" sz="1600" dirty="0" smtClean="0">
                <a:solidFill>
                  <a:srgbClr val="2E1700"/>
                </a:solidFill>
              </a:rPr>
              <a:t>Vertoont fluorescerende pigmenten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⌂"/>
            </a:pPr>
            <a:r>
              <a:rPr lang="nl-NL" sz="1600" dirty="0" smtClean="0">
                <a:solidFill>
                  <a:srgbClr val="2E1700"/>
                </a:solidFill>
              </a:rPr>
              <a:t> Belgische stam SF1-54</a:t>
            </a:r>
            <a:endParaRPr lang="nl-BE" dirty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906072" cy="1143000"/>
          </a:xfrm>
        </p:spPr>
        <p:txBody>
          <a:bodyPr/>
          <a:lstStyle/>
          <a:p>
            <a:r>
              <a:rPr lang="nl-BE" dirty="0" smtClean="0">
                <a:latin typeface="+mn-lt"/>
              </a:rPr>
              <a:t>Mogelijke </a:t>
            </a:r>
            <a:r>
              <a:rPr lang="nl-BE" dirty="0" err="1" smtClean="0">
                <a:latin typeface="+mn-lt"/>
              </a:rPr>
              <a:t>pathogeniteitsmechanismen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dirty="0" smtClean="0"/>
              <a:t>20/06/2013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pic>
        <p:nvPicPr>
          <p:cNvPr id="6" name="Afbeelding 5" descr="C:\Users\Verschelden\Desktop\Semester 6\Bachelorproef\figuren\TTS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988840"/>
            <a:ext cx="268958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vak 6"/>
          <p:cNvSpPr txBox="1"/>
          <p:nvPr/>
        </p:nvSpPr>
        <p:spPr>
          <a:xfrm>
            <a:off x="611560" y="1556792"/>
            <a:ext cx="64087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Type III Secretiesysteem</a:t>
            </a:r>
          </a:p>
          <a:p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</a:t>
            </a:r>
            <a:r>
              <a:rPr lang="nl-BE" sz="1600" dirty="0" err="1" smtClean="0">
                <a:solidFill>
                  <a:srgbClr val="2E1700"/>
                </a:solidFill>
              </a:rPr>
              <a:t>Effectoreiwitten</a:t>
            </a:r>
            <a:endParaRPr lang="nl-BE" sz="1600" dirty="0" smtClean="0">
              <a:solidFill>
                <a:srgbClr val="2E1700"/>
              </a:solidFill>
            </a:endParaRPr>
          </a:p>
          <a:p>
            <a:pPr lvl="1"/>
            <a:endParaRPr lang="nl-BE" sz="1600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i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Productie van </a:t>
            </a:r>
            <a:r>
              <a:rPr lang="nl-BE" b="1" dirty="0" err="1" smtClean="0">
                <a:solidFill>
                  <a:srgbClr val="2E1700"/>
                </a:solidFill>
              </a:rPr>
              <a:t>fytotoxines</a:t>
            </a:r>
            <a:endParaRPr lang="nl-BE" b="1" dirty="0" smtClean="0">
              <a:solidFill>
                <a:srgbClr val="2E1700"/>
              </a:solidFill>
            </a:endParaRPr>
          </a:p>
          <a:p>
            <a:endParaRPr lang="nl-BE" b="1" dirty="0" smtClean="0">
              <a:solidFill>
                <a:srgbClr val="2E17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Mogelijke rol in </a:t>
            </a:r>
            <a:r>
              <a:rPr lang="nl-BE" b="1" dirty="0" err="1" smtClean="0">
                <a:solidFill>
                  <a:srgbClr val="2E1700"/>
                </a:solidFill>
              </a:rPr>
              <a:t>pathogeniteit</a:t>
            </a:r>
            <a:r>
              <a:rPr lang="nl-BE" b="1" dirty="0" smtClean="0">
                <a:solidFill>
                  <a:srgbClr val="2E1700"/>
                </a:solidFill>
              </a:rPr>
              <a:t> kan bestudeerd </a:t>
            </a:r>
          </a:p>
          <a:p>
            <a:r>
              <a:rPr lang="nl-BE" b="1" dirty="0" smtClean="0">
                <a:solidFill>
                  <a:srgbClr val="2E1700"/>
                </a:solidFill>
              </a:rPr>
              <a:t>   worden door</a:t>
            </a:r>
            <a:endParaRPr lang="nl-BE" b="1" dirty="0" smtClean="0">
              <a:solidFill>
                <a:schemeClr val="accent1"/>
              </a:solidFill>
            </a:endParaRPr>
          </a:p>
          <a:p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mutatie in </a:t>
            </a:r>
            <a:r>
              <a:rPr lang="nl-BE" sz="1600" i="1" dirty="0" err="1" smtClean="0">
                <a:solidFill>
                  <a:srgbClr val="2E1700"/>
                </a:solidFill>
              </a:rPr>
              <a:t>hrpL</a:t>
            </a:r>
            <a:endParaRPr lang="nl-BE" sz="1600" i="1" dirty="0" smtClean="0">
              <a:solidFill>
                <a:srgbClr val="2E1700"/>
              </a:solidFill>
            </a:endParaRPr>
          </a:p>
          <a:p>
            <a:r>
              <a:rPr lang="nl-BE" sz="1600" i="1" dirty="0" smtClean="0">
                <a:solidFill>
                  <a:srgbClr val="2E1700"/>
                </a:solidFill>
              </a:rPr>
              <a:t>           </a:t>
            </a:r>
            <a:r>
              <a:rPr lang="nl-BE" sz="1600" dirty="0" smtClean="0">
                <a:solidFill>
                  <a:srgbClr val="2E1700"/>
                </a:solidFill>
              </a:rPr>
              <a:t>regulatie van Type III Secretiesysteem</a:t>
            </a: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mutatie in </a:t>
            </a:r>
            <a:r>
              <a:rPr lang="nl-BE" sz="1600" i="1" dirty="0" err="1" smtClean="0">
                <a:solidFill>
                  <a:srgbClr val="2E1700"/>
                </a:solidFill>
              </a:rPr>
              <a:t>gacS</a:t>
            </a:r>
            <a:endParaRPr lang="nl-BE" sz="1600" i="1" dirty="0" smtClean="0">
              <a:solidFill>
                <a:srgbClr val="2E1700"/>
              </a:solidFill>
            </a:endParaRPr>
          </a:p>
          <a:p>
            <a:r>
              <a:rPr lang="nl-BE" sz="1600" dirty="0" smtClean="0">
                <a:solidFill>
                  <a:srgbClr val="2E1700"/>
                </a:solidFill>
              </a:rPr>
              <a:t>           regulatie van </a:t>
            </a:r>
            <a:r>
              <a:rPr lang="nl-BE" sz="1600" dirty="0" err="1" smtClean="0">
                <a:solidFill>
                  <a:srgbClr val="2E1700"/>
                </a:solidFill>
              </a:rPr>
              <a:t>fytotoxines</a:t>
            </a:r>
            <a:endParaRPr lang="nl-BE" sz="1600" dirty="0" smtClean="0">
              <a:solidFill>
                <a:srgbClr val="2E1700"/>
              </a:solidFill>
            </a:endParaRPr>
          </a:p>
          <a:p>
            <a:pPr lvl="1">
              <a:buFont typeface="Arial" pitchFamily="34" charset="0"/>
              <a:buChar char="⌂"/>
            </a:pPr>
            <a:r>
              <a:rPr lang="nl-BE" sz="1600" dirty="0" smtClean="0">
                <a:solidFill>
                  <a:srgbClr val="2E1700"/>
                </a:solidFill>
              </a:rPr>
              <a:t> mutatie in </a:t>
            </a:r>
            <a:r>
              <a:rPr lang="nl-BE" sz="1600" i="1" dirty="0" err="1" smtClean="0">
                <a:solidFill>
                  <a:srgbClr val="2E1700"/>
                </a:solidFill>
              </a:rPr>
              <a:t>cipA</a:t>
            </a:r>
            <a:endParaRPr lang="nl-BE" sz="1600" i="1" dirty="0" smtClean="0">
              <a:solidFill>
                <a:srgbClr val="2E1700"/>
              </a:solidFill>
            </a:endParaRPr>
          </a:p>
          <a:p>
            <a:r>
              <a:rPr lang="nl-NL" sz="1600" dirty="0" smtClean="0">
                <a:solidFill>
                  <a:srgbClr val="2E1700"/>
                </a:solidFill>
              </a:rPr>
              <a:t>           biosynthese van </a:t>
            </a:r>
            <a:r>
              <a:rPr lang="nl-NL" sz="1600" dirty="0" err="1" smtClean="0">
                <a:solidFill>
                  <a:srgbClr val="2E1700"/>
                </a:solidFill>
              </a:rPr>
              <a:t>fytotoxische</a:t>
            </a:r>
            <a:r>
              <a:rPr lang="nl-NL" sz="1600" dirty="0" smtClean="0">
                <a:solidFill>
                  <a:srgbClr val="2E1700"/>
                </a:solidFill>
              </a:rPr>
              <a:t> cyclische </a:t>
            </a:r>
            <a:r>
              <a:rPr lang="nl-NL" sz="1600" dirty="0" err="1" smtClean="0">
                <a:solidFill>
                  <a:srgbClr val="2E1700"/>
                </a:solidFill>
              </a:rPr>
              <a:t>lipopeptiden</a:t>
            </a:r>
            <a:endParaRPr lang="nl-BE" sz="1600" dirty="0" smtClean="0">
              <a:solidFill>
                <a:srgbClr val="2E1700"/>
              </a:solidFill>
            </a:endParaRPr>
          </a:p>
          <a:p>
            <a:endParaRPr lang="nl-BE" dirty="0" smtClean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Werkwijze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611560" y="18355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b="1" dirty="0" smtClean="0">
                <a:solidFill>
                  <a:srgbClr val="2E1700"/>
                </a:solidFill>
              </a:rPr>
              <a:t>Meervoudige mutanten via homologe recombinatie</a:t>
            </a:r>
            <a:endParaRPr lang="nl-BE" dirty="0">
              <a:solidFill>
                <a:srgbClr val="92D050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755576" y="2616198"/>
          <a:ext cx="7920880" cy="2252962"/>
        </p:xfrm>
        <a:graphic>
          <a:graphicData uri="http://schemas.openxmlformats.org/drawingml/2006/table">
            <a:tbl>
              <a:tblPr/>
              <a:tblGrid>
                <a:gridCol w="2999065"/>
                <a:gridCol w="2999065"/>
                <a:gridCol w="1922750"/>
              </a:tblGrid>
              <a:tr h="3218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 construeren dubbele mutanten</a:t>
                      </a: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200" b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Gebruikte stammen</a:t>
                      </a: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200" b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Antibioticaresistentie </a:t>
                      </a: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3703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cichorii</a:t>
                      </a:r>
                      <a:r>
                        <a:rPr lang="nl-NL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hrpL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gacS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Escherichia coli </a:t>
                      </a:r>
                      <a:r>
                        <a:rPr lang="en-US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S17-1</a:t>
                      </a: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(pMQ30-gacS)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-URA3</a:t>
                      </a:r>
                      <a:endParaRPr lang="nl-BE" sz="1200" b="1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-Gentamicine</a:t>
                      </a:r>
                      <a:endParaRPr lang="nl-BE" sz="1200" b="1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32185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Pseudomonas</a:t>
                      </a:r>
                      <a:r>
                        <a:rPr lang="nl-NL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cichorii</a:t>
                      </a:r>
                      <a:r>
                        <a:rPr lang="nl-NL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hrpL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nl-BE" sz="1200" b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Nalidixic</a:t>
                      </a:r>
                      <a:r>
                        <a:rPr lang="nl-BE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acid</a:t>
                      </a:r>
                    </a:p>
                  </a:txBody>
                  <a:tcPr marL="63335" marR="633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643703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P.cichorii</a:t>
                      </a:r>
                      <a:r>
                        <a:rPr lang="nl-NL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hrpL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Arial"/>
                        </a:rPr>
                        <a:t>Δ</a:t>
                      </a:r>
                      <a:r>
                        <a:rPr lang="nl-NL" sz="1200" b="1" i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cipA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Escherichia coli </a:t>
                      </a:r>
                      <a:r>
                        <a:rPr lang="en-US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S17-1</a:t>
                      </a:r>
                      <a:r>
                        <a:rPr lang="en-US" sz="1200" b="1" i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(pMQ30-cipA)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-URA3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US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Gentamicine</a:t>
                      </a:r>
                      <a:endParaRPr lang="nl-BE" sz="1200" b="1" dirty="0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  <a:tr h="321852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NL" sz="1200" b="1" i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Pseudomonas cichorii </a:t>
                      </a:r>
                      <a:r>
                        <a:rPr lang="nl-NL" sz="1200" b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SF1-54</a:t>
                      </a:r>
                      <a:r>
                        <a:rPr lang="en-US" sz="1200" b="1" i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nl-NL" sz="1200" b="1" i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hrpL</a:t>
                      </a:r>
                      <a:endParaRPr lang="nl-BE" sz="1200" b="1">
                        <a:solidFill>
                          <a:srgbClr val="2E17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35" marR="6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nl-BE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nl-BE" sz="1200" b="1" dirty="0" err="1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Nalidixic</a:t>
                      </a:r>
                      <a:r>
                        <a:rPr lang="nl-BE" sz="1200" b="1" dirty="0">
                          <a:solidFill>
                            <a:srgbClr val="2E17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acid</a:t>
                      </a:r>
                    </a:p>
                  </a:txBody>
                  <a:tcPr marL="63335" marR="6333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6897960" cy="1143000"/>
          </a:xfrm>
        </p:spPr>
        <p:txBody>
          <a:bodyPr/>
          <a:lstStyle/>
          <a:p>
            <a:r>
              <a:rPr lang="nl-BE" dirty="0" smtClean="0">
                <a:latin typeface="+mn-lt"/>
              </a:rPr>
              <a:t>Werkwijze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  <p:pic>
        <p:nvPicPr>
          <p:cNvPr id="6" name="Afbeelding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844824"/>
            <a:ext cx="604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+mn-lt"/>
              </a:rPr>
              <a:t>Uitgevoerde testen</a:t>
            </a:r>
            <a:endParaRPr lang="nl-BE" dirty="0">
              <a:latin typeface="+mn-lt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20/06/2013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Jorien Verschelden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5CA0-D1F2-4F79-94D0-E5F96CDD994F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899592" y="1733034"/>
            <a:ext cx="4572000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Swarming</a:t>
            </a: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assay</a:t>
            </a:r>
            <a:endParaRPr lang="nl-BE" dirty="0" smtClean="0">
              <a:solidFill>
                <a:srgbClr val="2E17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Swimming</a:t>
            </a:r>
            <a:r>
              <a:rPr lang="nl-BE" dirty="0" smtClean="0">
                <a:solidFill>
                  <a:srgbClr val="2E1700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assay</a:t>
            </a:r>
            <a:endParaRPr lang="nl-BE" dirty="0" smtClean="0">
              <a:solidFill>
                <a:srgbClr val="2E17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Antimicrobiële testen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err="1" smtClean="0">
                <a:solidFill>
                  <a:srgbClr val="2E1700"/>
                </a:solidFill>
              </a:rPr>
              <a:t>Fytotoxiciteitstest</a:t>
            </a:r>
            <a:endParaRPr lang="nl-BE" dirty="0" smtClean="0">
              <a:solidFill>
                <a:srgbClr val="2E17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dirty="0" smtClean="0">
                <a:solidFill>
                  <a:schemeClr val="accent1"/>
                </a:solidFill>
              </a:rPr>
              <a:t> </a:t>
            </a:r>
            <a:r>
              <a:rPr lang="nl-BE" dirty="0" smtClean="0">
                <a:solidFill>
                  <a:srgbClr val="2E1700"/>
                </a:solidFill>
              </a:rPr>
              <a:t>Populatietest</a:t>
            </a:r>
            <a:r>
              <a:rPr lang="nl-BE" dirty="0" smtClean="0">
                <a:solidFill>
                  <a:schemeClr val="accent1"/>
                </a:solidFill>
              </a:rPr>
              <a:t> </a:t>
            </a:r>
          </a:p>
          <a:p>
            <a:endParaRPr lang="nl-BE" sz="1600" dirty="0" smtClean="0">
              <a:solidFill>
                <a:srgbClr val="2E17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 design template">
  <a:themeElements>
    <a:clrScheme name="Aangepast 3">
      <a:dk1>
        <a:srgbClr val="EEF8E4"/>
      </a:dk1>
      <a:lt1>
        <a:srgbClr val="EEF8E4"/>
      </a:lt1>
      <a:dk2>
        <a:srgbClr val="EEF8E4"/>
      </a:dk2>
      <a:lt2>
        <a:srgbClr val="EEF8E4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Office-them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hema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 design template</Template>
  <TotalTime>3740</TotalTime>
  <Words>798</Words>
  <Application>Microsoft Office PowerPoint</Application>
  <PresentationFormat>Diavoorstelling (4:3)</PresentationFormat>
  <Paragraphs>285</Paragraphs>
  <Slides>24</Slides>
  <Notes>0</Notes>
  <HiddenSlides>5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Layers design template</vt:lpstr>
      <vt:lpstr>Rol van lipopeptiden en type III secretie in de pathogeniteit van Pseudomonas cichorii in sla en witloof</vt:lpstr>
      <vt:lpstr>Overzicht</vt:lpstr>
      <vt:lpstr>Doel</vt:lpstr>
      <vt:lpstr>Lactuca sativa L. var. capitata</vt:lpstr>
      <vt:lpstr>Lactuca sativa L. var. capitata</vt:lpstr>
      <vt:lpstr>Mogelijke pathogeniteitsmechanismen</vt:lpstr>
      <vt:lpstr>Werkwijze</vt:lpstr>
      <vt:lpstr>Werkwijze</vt:lpstr>
      <vt:lpstr>Uitgevoerde testen</vt:lpstr>
      <vt:lpstr>Swarming assay</vt:lpstr>
      <vt:lpstr>Swarming assay</vt:lpstr>
      <vt:lpstr>Swimming assay</vt:lpstr>
      <vt:lpstr>Swimming assay</vt:lpstr>
      <vt:lpstr>Antimicrobiële testen</vt:lpstr>
      <vt:lpstr>Antimicrobiële testen</vt:lpstr>
      <vt:lpstr>Antimicrobiële testen</vt:lpstr>
      <vt:lpstr>Fytotoxiciteitstest</vt:lpstr>
      <vt:lpstr>Populatietest</vt:lpstr>
      <vt:lpstr>Populatietest</vt:lpstr>
      <vt:lpstr>Statistische analyse</vt:lpstr>
      <vt:lpstr>Conclusie</vt:lpstr>
      <vt:lpstr>Toekomstvisie</vt:lpstr>
      <vt:lpstr>Dankwoord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GIP verdediging</dc:title>
  <dc:creator>Verschelden</dc:creator>
  <cp:lastModifiedBy>Verschelden</cp:lastModifiedBy>
  <cp:revision>316</cp:revision>
  <dcterms:created xsi:type="dcterms:W3CDTF">2010-04-21T16:14:05Z</dcterms:created>
  <dcterms:modified xsi:type="dcterms:W3CDTF">2013-06-19T07:42:38Z</dcterms:modified>
</cp:coreProperties>
</file>