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0" r:id="rId17"/>
    <p:sldId id="274" r:id="rId18"/>
    <p:sldId id="271" r:id="rId19"/>
    <p:sldId id="275" r:id="rId20"/>
    <p:sldId id="276" r:id="rId21"/>
    <p:sldId id="278" r:id="rId22"/>
    <p:sldId id="277" r:id="rId23"/>
    <p:sldId id="279" r:id="rId24"/>
    <p:sldId id="280" r:id="rId25"/>
    <p:sldId id="281" r:id="rId26"/>
    <p:sldId id="282" r:id="rId27"/>
    <p:sldId id="283" r:id="rId28"/>
    <p:sldId id="284" r:id="rId29"/>
    <p:sldId id="286" r:id="rId30"/>
    <p:sldId id="288" r:id="rId31"/>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81727" autoAdjust="0"/>
  </p:normalViewPr>
  <p:slideViewPr>
    <p:cSldViewPr>
      <p:cViewPr varScale="1">
        <p:scale>
          <a:sx n="61" d="100"/>
          <a:sy n="61" d="100"/>
        </p:scale>
        <p:origin x="103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qbc\Documents\5-andere-path%20correc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sz="1800" b="1" i="0" baseline="0">
                <a:effectLst/>
              </a:rPr>
              <a:t>Inhibition zone for LP2 pathogens 6-10</a:t>
            </a:r>
            <a:endParaRPr lang="nl-BE">
              <a:effectLst/>
            </a:endParaRPr>
          </a:p>
        </c:rich>
      </c:tx>
      <c:layout/>
      <c:overlay val="0"/>
    </c:title>
    <c:autoTitleDeleted val="0"/>
    <c:plotArea>
      <c:layout/>
      <c:lineChart>
        <c:grouping val="standard"/>
        <c:varyColors val="0"/>
        <c:ser>
          <c:idx val="0"/>
          <c:order val="0"/>
          <c:tx>
            <c:v>Micrococcus</c:v>
          </c:tx>
          <c:cat>
            <c:numRef>
              <c:f>'[5-andere-path correct.xlsx]Blad1'!$C$5:$C$10</c:f>
              <c:numCache>
                <c:formatCode>General</c:formatCode>
                <c:ptCount val="6"/>
                <c:pt idx="0">
                  <c:v>0</c:v>
                </c:pt>
                <c:pt idx="1">
                  <c:v>1</c:v>
                </c:pt>
                <c:pt idx="2">
                  <c:v>2</c:v>
                </c:pt>
                <c:pt idx="3">
                  <c:v>3</c:v>
                </c:pt>
                <c:pt idx="4">
                  <c:v>4</c:v>
                </c:pt>
                <c:pt idx="5">
                  <c:v>5</c:v>
                </c:pt>
              </c:numCache>
            </c:numRef>
          </c:cat>
          <c:val>
            <c:numRef>
              <c:f>'[5-andere-path correct.xlsx]Blad1'!$A$5:$A$10</c:f>
              <c:numCache>
                <c:formatCode>General</c:formatCode>
                <c:ptCount val="6"/>
                <c:pt idx="0">
                  <c:v>0</c:v>
                </c:pt>
                <c:pt idx="1">
                  <c:v>6</c:v>
                </c:pt>
                <c:pt idx="2">
                  <c:v>7</c:v>
                </c:pt>
                <c:pt idx="3">
                  <c:v>8</c:v>
                </c:pt>
                <c:pt idx="4">
                  <c:v>6</c:v>
                </c:pt>
                <c:pt idx="5">
                  <c:v>6</c:v>
                </c:pt>
              </c:numCache>
            </c:numRef>
          </c:val>
          <c:smooth val="0"/>
        </c:ser>
        <c:ser>
          <c:idx val="1"/>
          <c:order val="1"/>
          <c:tx>
            <c:strRef>
              <c:f>'[5-andere-path correct.xlsx]Blad1'!$D$15</c:f>
              <c:strCache>
                <c:ptCount val="1"/>
                <c:pt idx="0">
                  <c:v>S.epidermis</c:v>
                </c:pt>
              </c:strCache>
            </c:strRef>
          </c:tx>
          <c:val>
            <c:numRef>
              <c:f>'[5-andere-path correct.xlsx]Blad1'!$A$15:$A$20</c:f>
              <c:numCache>
                <c:formatCode>General</c:formatCode>
                <c:ptCount val="6"/>
                <c:pt idx="0">
                  <c:v>0</c:v>
                </c:pt>
                <c:pt idx="1">
                  <c:v>3</c:v>
                </c:pt>
                <c:pt idx="2">
                  <c:v>8</c:v>
                </c:pt>
                <c:pt idx="3">
                  <c:v>12</c:v>
                </c:pt>
                <c:pt idx="4">
                  <c:v>10</c:v>
                </c:pt>
                <c:pt idx="5">
                  <c:v>10</c:v>
                </c:pt>
              </c:numCache>
            </c:numRef>
          </c:val>
          <c:smooth val="0"/>
        </c:ser>
        <c:ser>
          <c:idx val="2"/>
          <c:order val="2"/>
          <c:tx>
            <c:strRef>
              <c:f>'[5-andere-path correct.xlsx]Blad1'!$D$24</c:f>
              <c:strCache>
                <c:ptCount val="1"/>
                <c:pt idx="0">
                  <c:v>C. albicans</c:v>
                </c:pt>
              </c:strCache>
            </c:strRef>
          </c:tx>
          <c:val>
            <c:numRef>
              <c:f>'[5-andere-path correct.xlsx]Blad1'!$A$24:$A$29</c:f>
              <c:numCache>
                <c:formatCode>General</c:formatCode>
                <c:ptCount val="6"/>
                <c:pt idx="0">
                  <c:v>0</c:v>
                </c:pt>
                <c:pt idx="1">
                  <c:v>5</c:v>
                </c:pt>
                <c:pt idx="2">
                  <c:v>9</c:v>
                </c:pt>
                <c:pt idx="3">
                  <c:v>10</c:v>
                </c:pt>
                <c:pt idx="4">
                  <c:v>8</c:v>
                </c:pt>
                <c:pt idx="5">
                  <c:v>6</c:v>
                </c:pt>
              </c:numCache>
            </c:numRef>
          </c:val>
          <c:smooth val="0"/>
        </c:ser>
        <c:ser>
          <c:idx val="3"/>
          <c:order val="3"/>
          <c:tx>
            <c:v>E.faecalis</c:v>
          </c:tx>
          <c:val>
            <c:numRef>
              <c:f>'[5-andere-path correct.xlsx]Blad1'!$A$33:$A$38</c:f>
              <c:numCache>
                <c:formatCode>General</c:formatCode>
                <c:ptCount val="6"/>
                <c:pt idx="0">
                  <c:v>0</c:v>
                </c:pt>
                <c:pt idx="1">
                  <c:v>5</c:v>
                </c:pt>
                <c:pt idx="2">
                  <c:v>9</c:v>
                </c:pt>
                <c:pt idx="3">
                  <c:v>11</c:v>
                </c:pt>
                <c:pt idx="4">
                  <c:v>8</c:v>
                </c:pt>
                <c:pt idx="5">
                  <c:v>6</c:v>
                </c:pt>
              </c:numCache>
            </c:numRef>
          </c:val>
          <c:smooth val="0"/>
        </c:ser>
        <c:ser>
          <c:idx val="4"/>
          <c:order val="4"/>
          <c:tx>
            <c:v>pneumonia</c:v>
          </c:tx>
          <c:val>
            <c:numRef>
              <c:f>'[5-andere-path correct.xlsx]Blad1'!$A$44:$A$49</c:f>
              <c:numCache>
                <c:formatCode>General</c:formatCode>
                <c:ptCount val="6"/>
                <c:pt idx="0">
                  <c:v>0</c:v>
                </c:pt>
                <c:pt idx="1">
                  <c:v>5</c:v>
                </c:pt>
                <c:pt idx="2">
                  <c:v>10</c:v>
                </c:pt>
                <c:pt idx="3">
                  <c:v>13</c:v>
                </c:pt>
                <c:pt idx="4">
                  <c:v>12</c:v>
                </c:pt>
                <c:pt idx="5">
                  <c:v>11</c:v>
                </c:pt>
              </c:numCache>
            </c:numRef>
          </c:val>
          <c:smooth val="0"/>
        </c:ser>
        <c:dLbls>
          <c:showLegendKey val="0"/>
          <c:showVal val="0"/>
          <c:showCatName val="0"/>
          <c:showSerName val="0"/>
          <c:showPercent val="0"/>
          <c:showBubbleSize val="0"/>
        </c:dLbls>
        <c:marker val="1"/>
        <c:smooth val="0"/>
        <c:axId val="156526096"/>
        <c:axId val="156526656"/>
      </c:lineChart>
      <c:catAx>
        <c:axId val="156526096"/>
        <c:scaling>
          <c:orientation val="minMax"/>
        </c:scaling>
        <c:delete val="0"/>
        <c:axPos val="b"/>
        <c:title>
          <c:tx>
            <c:rich>
              <a:bodyPr/>
              <a:lstStyle/>
              <a:p>
                <a:pPr>
                  <a:defRPr/>
                </a:pPr>
                <a:r>
                  <a:rPr lang="en-US"/>
                  <a:t>Bacteriocin day of growth ( days)</a:t>
                </a:r>
              </a:p>
            </c:rich>
          </c:tx>
          <c:layout/>
          <c:overlay val="0"/>
        </c:title>
        <c:numFmt formatCode="General" sourceLinked="1"/>
        <c:majorTickMark val="none"/>
        <c:minorTickMark val="none"/>
        <c:tickLblPos val="nextTo"/>
        <c:crossAx val="156526656"/>
        <c:crosses val="autoZero"/>
        <c:auto val="1"/>
        <c:lblAlgn val="ctr"/>
        <c:lblOffset val="100"/>
        <c:noMultiLvlLbl val="0"/>
      </c:catAx>
      <c:valAx>
        <c:axId val="156526656"/>
        <c:scaling>
          <c:orientation val="minMax"/>
        </c:scaling>
        <c:delete val="0"/>
        <c:axPos val="l"/>
        <c:majorGridlines/>
        <c:title>
          <c:tx>
            <c:rich>
              <a:bodyPr/>
              <a:lstStyle/>
              <a:p>
                <a:pPr>
                  <a:defRPr/>
                </a:pPr>
                <a:r>
                  <a:rPr lang="en-US"/>
                  <a:t>Diameter of Zone (µm)</a:t>
                </a:r>
              </a:p>
            </c:rich>
          </c:tx>
          <c:layout>
            <c:manualLayout>
              <c:xMode val="edge"/>
              <c:yMode val="edge"/>
              <c:x val="3.3333333333333333E-2"/>
              <c:y val="0.25501550942495826"/>
            </c:manualLayout>
          </c:layout>
          <c:overlay val="0"/>
        </c:title>
        <c:numFmt formatCode="General" sourceLinked="1"/>
        <c:majorTickMark val="out"/>
        <c:minorTickMark val="none"/>
        <c:tickLblPos val="nextTo"/>
        <c:crossAx val="156526096"/>
        <c:crosses val="autoZero"/>
        <c:crossBetween val="between"/>
      </c:valAx>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390E4A-2D5B-4128-9B73-45800811C0D6}" type="datetimeFigureOut">
              <a:rPr lang="nl-BE" smtClean="0"/>
              <a:t>15/06/2015</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96B6E5-E2BF-4FB6-9B2B-4536FA5B244C}" type="slidenum">
              <a:rPr lang="nl-BE" smtClean="0"/>
              <a:t>‹nr.›</a:t>
            </a:fld>
            <a:endParaRPr lang="nl-BE"/>
          </a:p>
        </p:txBody>
      </p:sp>
    </p:spTree>
    <p:extLst>
      <p:ext uri="{BB962C8B-B14F-4D97-AF65-F5344CB8AC3E}">
        <p14:creationId xmlns:p14="http://schemas.microsoft.com/office/powerpoint/2010/main" val="1417339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l-BE" dirty="0" smtClean="0"/>
              <a:t>De</a:t>
            </a:r>
            <a:r>
              <a:rPr lang="nl-BE" baseline="0" dirty="0" smtClean="0"/>
              <a:t> titel wordt opgesplitst in meerdere stukken, waarbij in het eerste stuk de </a:t>
            </a:r>
            <a:r>
              <a:rPr lang="nl-BE" dirty="0" smtClean="0"/>
              <a:t>Karakteristieke eigenschappen achterhaald</a:t>
            </a:r>
            <a:r>
              <a:rPr lang="nl-BE" baseline="0" dirty="0" smtClean="0"/>
              <a:t> wordt. Waarbij we o.a. de …. Bespreken/onderzoeken</a:t>
            </a:r>
          </a:p>
          <a:p>
            <a:pPr marL="0" marR="0" lvl="1" indent="0" algn="l" defTabSz="914400" rtl="0" eaLnBrk="1" fontAlgn="auto" latinLnBrk="0" hangingPunct="1">
              <a:lnSpc>
                <a:spcPct val="100000"/>
              </a:lnSpc>
              <a:spcBef>
                <a:spcPts val="0"/>
              </a:spcBef>
              <a:spcAft>
                <a:spcPts val="0"/>
              </a:spcAft>
              <a:buClrTx/>
              <a:buSzTx/>
              <a:buFontTx/>
              <a:buNone/>
              <a:tabLst/>
              <a:defRPr/>
            </a:pPr>
            <a:endParaRPr lang="nl-BE"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nl-BE" dirty="0" smtClean="0"/>
              <a:t>Bij he volgende</a:t>
            </a:r>
            <a:r>
              <a:rPr lang="nl-BE" baseline="0" dirty="0" smtClean="0"/>
              <a:t> puntje onderzoeken achterhalen we de </a:t>
            </a:r>
            <a:r>
              <a:rPr lang="nl-BE" dirty="0" smtClean="0"/>
              <a:t>Species</a:t>
            </a:r>
            <a:r>
              <a:rPr lang="nl-BE" baseline="0" dirty="0" smtClean="0"/>
              <a:t> </a:t>
            </a:r>
            <a:r>
              <a:rPr lang="nl-BE" baseline="0" dirty="0" err="1" smtClean="0"/>
              <a:t>Lactobacillus</a:t>
            </a:r>
            <a:r>
              <a:rPr lang="nl-BE" baseline="0" dirty="0" smtClean="0"/>
              <a:t> door het genetisch materiaal te achterhalen, dit door een PCR uit te voeren</a:t>
            </a:r>
            <a:endParaRPr lang="nl-BE" dirty="0"/>
          </a:p>
        </p:txBody>
      </p:sp>
      <p:sp>
        <p:nvSpPr>
          <p:cNvPr id="4" name="Tijdelijke aanduiding voor dianummer 3"/>
          <p:cNvSpPr>
            <a:spLocks noGrp="1"/>
          </p:cNvSpPr>
          <p:nvPr>
            <p:ph type="sldNum" sz="quarter" idx="10"/>
          </p:nvPr>
        </p:nvSpPr>
        <p:spPr/>
        <p:txBody>
          <a:bodyPr/>
          <a:lstStyle/>
          <a:p>
            <a:fld id="{C496B6E5-E2BF-4FB6-9B2B-4536FA5B244C}" type="slidenum">
              <a:rPr lang="nl-BE" smtClean="0"/>
              <a:t>5</a:t>
            </a:fld>
            <a:endParaRPr lang="nl-BE"/>
          </a:p>
        </p:txBody>
      </p:sp>
    </p:spTree>
    <p:extLst>
      <p:ext uri="{BB962C8B-B14F-4D97-AF65-F5344CB8AC3E}">
        <p14:creationId xmlns:p14="http://schemas.microsoft.com/office/powerpoint/2010/main" val="2244960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Uitleg</a:t>
            </a:r>
            <a:r>
              <a:rPr lang="nl-BE" baseline="0" dirty="0" smtClean="0"/>
              <a:t> geven/typen</a:t>
            </a:r>
            <a:endParaRPr lang="nl-BE" dirty="0"/>
          </a:p>
        </p:txBody>
      </p:sp>
      <p:sp>
        <p:nvSpPr>
          <p:cNvPr id="4" name="Tijdelijke aanduiding voor dianummer 3"/>
          <p:cNvSpPr>
            <a:spLocks noGrp="1"/>
          </p:cNvSpPr>
          <p:nvPr>
            <p:ph type="sldNum" sz="quarter" idx="10"/>
          </p:nvPr>
        </p:nvSpPr>
        <p:spPr/>
        <p:txBody>
          <a:bodyPr/>
          <a:lstStyle/>
          <a:p>
            <a:fld id="{C496B6E5-E2BF-4FB6-9B2B-4536FA5B244C}" type="slidenum">
              <a:rPr lang="nl-BE" smtClean="0"/>
              <a:t>21</a:t>
            </a:fld>
            <a:endParaRPr lang="nl-BE"/>
          </a:p>
        </p:txBody>
      </p:sp>
    </p:spTree>
    <p:extLst>
      <p:ext uri="{BB962C8B-B14F-4D97-AF65-F5344CB8AC3E}">
        <p14:creationId xmlns:p14="http://schemas.microsoft.com/office/powerpoint/2010/main" val="1536034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a:t>
            </a:r>
            <a:r>
              <a:rPr lang="nl-BE" dirty="0" err="1" smtClean="0"/>
              <a:t>faecalis</a:t>
            </a:r>
            <a:r>
              <a:rPr lang="nl-BE" dirty="0" smtClean="0"/>
              <a:t>” aanpassen</a:t>
            </a:r>
            <a:endParaRPr lang="nl-BE" dirty="0"/>
          </a:p>
        </p:txBody>
      </p:sp>
      <p:sp>
        <p:nvSpPr>
          <p:cNvPr id="4" name="Tijdelijke aanduiding voor dianummer 3"/>
          <p:cNvSpPr>
            <a:spLocks noGrp="1"/>
          </p:cNvSpPr>
          <p:nvPr>
            <p:ph type="sldNum" sz="quarter" idx="10"/>
          </p:nvPr>
        </p:nvSpPr>
        <p:spPr/>
        <p:txBody>
          <a:bodyPr/>
          <a:lstStyle/>
          <a:p>
            <a:fld id="{C496B6E5-E2BF-4FB6-9B2B-4536FA5B244C}" type="slidenum">
              <a:rPr lang="nl-BE" smtClean="0"/>
              <a:t>22</a:t>
            </a:fld>
            <a:endParaRPr lang="nl-BE"/>
          </a:p>
        </p:txBody>
      </p:sp>
    </p:spTree>
    <p:extLst>
      <p:ext uri="{BB962C8B-B14F-4D97-AF65-F5344CB8AC3E}">
        <p14:creationId xmlns:p14="http://schemas.microsoft.com/office/powerpoint/2010/main" val="400209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Dagen </a:t>
            </a:r>
            <a:r>
              <a:rPr lang="nl-BE" dirty="0" err="1" smtClean="0"/>
              <a:t>bijvermelden</a:t>
            </a:r>
            <a:r>
              <a:rPr lang="nl-BE" dirty="0" smtClean="0"/>
              <a:t> </a:t>
            </a:r>
          </a:p>
          <a:p>
            <a:r>
              <a:rPr lang="nl-BE" dirty="0" smtClean="0"/>
              <a:t>Bacterie </a:t>
            </a:r>
            <a:r>
              <a:rPr lang="nl-BE" dirty="0" smtClean="0"/>
              <a:t>aanpassen</a:t>
            </a:r>
          </a:p>
          <a:p>
            <a:r>
              <a:rPr lang="nl-BE" dirty="0" smtClean="0"/>
              <a:t>De waarden in het oranje is</a:t>
            </a:r>
            <a:r>
              <a:rPr lang="nl-BE" baseline="0" dirty="0" smtClean="0"/>
              <a:t> de maximum gemeten </a:t>
            </a:r>
            <a:r>
              <a:rPr lang="nl-BE" baseline="0" dirty="0" err="1" smtClean="0"/>
              <a:t>absorbantie</a:t>
            </a:r>
            <a:r>
              <a:rPr lang="nl-BE" baseline="0" dirty="0" smtClean="0"/>
              <a:t> met het grootst aantal levende </a:t>
            </a:r>
            <a:r>
              <a:rPr lang="nl-BE" baseline="0" dirty="0" err="1" smtClean="0"/>
              <a:t>pathogen</a:t>
            </a:r>
            <a:r>
              <a:rPr lang="nl-BE" baseline="0" dirty="0" smtClean="0"/>
              <a:t>  De waarden in het groen zijn de </a:t>
            </a:r>
            <a:r>
              <a:rPr lang="nl-BE" baseline="0" dirty="0" err="1" smtClean="0"/>
              <a:t>mic</a:t>
            </a:r>
            <a:r>
              <a:rPr lang="nl-BE" baseline="0" dirty="0" smtClean="0"/>
              <a:t>, aangezien hier de concentratie van de bacteriocine nog steeds in staat is het pathogeen te inhiberen, na de waarden in het oranje , daalt de </a:t>
            </a:r>
            <a:r>
              <a:rPr lang="nl-BE" baseline="0" dirty="0" err="1" smtClean="0"/>
              <a:t>absorbantie</a:t>
            </a:r>
            <a:r>
              <a:rPr lang="nl-BE" baseline="0" dirty="0" smtClean="0"/>
              <a:t> terug aangezien je concentratie van je pathogeen het zelfde blijft maar de hoeveelheid </a:t>
            </a:r>
            <a:r>
              <a:rPr lang="nl-BE" baseline="0" dirty="0" err="1" smtClean="0"/>
              <a:t>bacteriocin</a:t>
            </a:r>
            <a:r>
              <a:rPr lang="nl-BE" baseline="0" dirty="0" smtClean="0"/>
              <a:t> verminderd</a:t>
            </a:r>
            <a:endParaRPr lang="nl-BE" dirty="0"/>
          </a:p>
        </p:txBody>
      </p:sp>
      <p:sp>
        <p:nvSpPr>
          <p:cNvPr id="4" name="Tijdelijke aanduiding voor dianummer 3"/>
          <p:cNvSpPr>
            <a:spLocks noGrp="1"/>
          </p:cNvSpPr>
          <p:nvPr>
            <p:ph type="sldNum" sz="quarter" idx="10"/>
          </p:nvPr>
        </p:nvSpPr>
        <p:spPr/>
        <p:txBody>
          <a:bodyPr/>
          <a:lstStyle/>
          <a:p>
            <a:fld id="{C496B6E5-E2BF-4FB6-9B2B-4536FA5B244C}" type="slidenum">
              <a:rPr lang="nl-BE" smtClean="0"/>
              <a:t>25</a:t>
            </a:fld>
            <a:endParaRPr lang="nl-BE"/>
          </a:p>
        </p:txBody>
      </p:sp>
    </p:spTree>
    <p:extLst>
      <p:ext uri="{BB962C8B-B14F-4D97-AF65-F5344CB8AC3E}">
        <p14:creationId xmlns:p14="http://schemas.microsoft.com/office/powerpoint/2010/main" val="2806479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Herhaling</a:t>
            </a:r>
          </a:p>
          <a:p>
            <a:r>
              <a:rPr lang="nl-BE" dirty="0" smtClean="0"/>
              <a:t>Verdere testen</a:t>
            </a:r>
            <a:endParaRPr lang="nl-BE" dirty="0"/>
          </a:p>
        </p:txBody>
      </p:sp>
      <p:sp>
        <p:nvSpPr>
          <p:cNvPr id="4" name="Tijdelijke aanduiding voor dianummer 3"/>
          <p:cNvSpPr>
            <a:spLocks noGrp="1"/>
          </p:cNvSpPr>
          <p:nvPr>
            <p:ph type="sldNum" sz="quarter" idx="10"/>
          </p:nvPr>
        </p:nvSpPr>
        <p:spPr/>
        <p:txBody>
          <a:bodyPr/>
          <a:lstStyle/>
          <a:p>
            <a:fld id="{C496B6E5-E2BF-4FB6-9B2B-4536FA5B244C}" type="slidenum">
              <a:rPr lang="nl-BE" smtClean="0"/>
              <a:t>27</a:t>
            </a:fld>
            <a:endParaRPr lang="nl-BE"/>
          </a:p>
        </p:txBody>
      </p:sp>
    </p:spTree>
    <p:extLst>
      <p:ext uri="{BB962C8B-B14F-4D97-AF65-F5344CB8AC3E}">
        <p14:creationId xmlns:p14="http://schemas.microsoft.com/office/powerpoint/2010/main" val="3923733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Eventueel extra slide achteraan</a:t>
            </a:r>
            <a:endParaRPr lang="nl-BE" dirty="0"/>
          </a:p>
        </p:txBody>
      </p:sp>
      <p:sp>
        <p:nvSpPr>
          <p:cNvPr id="4" name="Tijdelijke aanduiding voor dianummer 3"/>
          <p:cNvSpPr>
            <a:spLocks noGrp="1"/>
          </p:cNvSpPr>
          <p:nvPr>
            <p:ph type="sldNum" sz="quarter" idx="10"/>
          </p:nvPr>
        </p:nvSpPr>
        <p:spPr/>
        <p:txBody>
          <a:bodyPr/>
          <a:lstStyle/>
          <a:p>
            <a:fld id="{C496B6E5-E2BF-4FB6-9B2B-4536FA5B244C}" type="slidenum">
              <a:rPr lang="nl-BE" smtClean="0"/>
              <a:t>30</a:t>
            </a:fld>
            <a:endParaRPr lang="nl-BE"/>
          </a:p>
        </p:txBody>
      </p:sp>
    </p:spTree>
    <p:extLst>
      <p:ext uri="{BB962C8B-B14F-4D97-AF65-F5344CB8AC3E}">
        <p14:creationId xmlns:p14="http://schemas.microsoft.com/office/powerpoint/2010/main" val="3777583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smtClean="0"/>
              <a:t>Yakult</a:t>
            </a:r>
            <a:r>
              <a:rPr lang="nl-BE" dirty="0" smtClean="0"/>
              <a:t>, R</a:t>
            </a:r>
            <a:r>
              <a:rPr lang="nl-BE" baseline="0" dirty="0" smtClean="0"/>
              <a:t> bijplaatsen</a:t>
            </a:r>
            <a:endParaRPr lang="nl-BE" dirty="0"/>
          </a:p>
        </p:txBody>
      </p:sp>
      <p:sp>
        <p:nvSpPr>
          <p:cNvPr id="4" name="Tijdelijke aanduiding voor dianummer 3"/>
          <p:cNvSpPr>
            <a:spLocks noGrp="1"/>
          </p:cNvSpPr>
          <p:nvPr>
            <p:ph type="sldNum" sz="quarter" idx="10"/>
          </p:nvPr>
        </p:nvSpPr>
        <p:spPr/>
        <p:txBody>
          <a:bodyPr/>
          <a:lstStyle/>
          <a:p>
            <a:fld id="{C496B6E5-E2BF-4FB6-9B2B-4536FA5B244C}" type="slidenum">
              <a:rPr lang="nl-BE" smtClean="0"/>
              <a:t>9</a:t>
            </a:fld>
            <a:endParaRPr lang="nl-BE"/>
          </a:p>
        </p:txBody>
      </p:sp>
    </p:spTree>
    <p:extLst>
      <p:ext uri="{BB962C8B-B14F-4D97-AF65-F5344CB8AC3E}">
        <p14:creationId xmlns:p14="http://schemas.microsoft.com/office/powerpoint/2010/main" val="1156810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http://www.news-medical.net/health/Probiotic-Benefits-%28Dutch%29.aspx</a:t>
            </a:r>
          </a:p>
          <a:p>
            <a:pPr marL="0" marR="0" indent="0" algn="l" defTabSz="914400" rtl="0" eaLnBrk="1" fontAlgn="auto" latinLnBrk="0" hangingPunct="1">
              <a:lnSpc>
                <a:spcPct val="100000"/>
              </a:lnSpc>
              <a:spcBef>
                <a:spcPts val="0"/>
              </a:spcBef>
              <a:spcAft>
                <a:spcPts val="0"/>
              </a:spcAft>
              <a:buClrTx/>
              <a:buSzTx/>
              <a:buFontTx/>
              <a:buNone/>
              <a:tabLst/>
              <a:defRPr/>
            </a:pPr>
            <a:r>
              <a:rPr lang="nl-BE" sz="1200" b="0" i="0" kern="1200" dirty="0" smtClean="0">
                <a:solidFill>
                  <a:schemeClr val="tx1"/>
                </a:solidFill>
                <a:effectLst/>
                <a:latin typeface="+mn-lt"/>
                <a:ea typeface="+mn-ea"/>
                <a:cs typeface="+mn-cs"/>
              </a:rPr>
              <a:t>Prikkelbare darm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b="0" i="0" kern="1200" dirty="0" err="1" smtClean="0">
                <a:solidFill>
                  <a:schemeClr val="tx1"/>
                </a:solidFill>
                <a:effectLst/>
                <a:latin typeface="+mn-lt"/>
                <a:ea typeface="+mn-ea"/>
                <a:cs typeface="+mn-cs"/>
              </a:rPr>
              <a:t>Probiotics</a:t>
            </a:r>
            <a:r>
              <a:rPr lang="nl-BE" sz="1200" b="0" i="0" kern="1200" dirty="0" smtClean="0">
                <a:solidFill>
                  <a:schemeClr val="tx1"/>
                </a:solidFill>
                <a:effectLst/>
                <a:latin typeface="+mn-lt"/>
                <a:ea typeface="+mn-ea"/>
                <a:cs typeface="+mn-cs"/>
              </a:rPr>
              <a:t> verhelpen opzwellen, flatulentie en pijn verminderen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b="0" i="0" kern="1200" dirty="0" smtClean="0">
                <a:solidFill>
                  <a:schemeClr val="tx1"/>
                </a:solidFill>
                <a:effectLst/>
                <a:latin typeface="+mn-lt"/>
                <a:ea typeface="+mn-ea"/>
                <a:cs typeface="+mn-cs"/>
              </a:rPr>
              <a:t>De Antibiotica neigen om vele beschermende bacteriën in de darm te elimineren, die diarree kan veroorzaken. Het Bijvullen van de darm met </a:t>
            </a:r>
            <a:r>
              <a:rPr lang="nl-BE" sz="1200" b="0" i="0" kern="1200" dirty="0" err="1" smtClean="0">
                <a:solidFill>
                  <a:schemeClr val="tx1"/>
                </a:solidFill>
                <a:effectLst/>
                <a:latin typeface="+mn-lt"/>
                <a:ea typeface="+mn-ea"/>
                <a:cs typeface="+mn-cs"/>
              </a:rPr>
              <a:t>probiotics</a:t>
            </a:r>
            <a:r>
              <a:rPr lang="nl-BE" sz="1200" b="0" i="0" kern="1200" dirty="0" smtClean="0">
                <a:solidFill>
                  <a:schemeClr val="tx1"/>
                </a:solidFill>
                <a:effectLst/>
                <a:latin typeface="+mn-lt"/>
                <a:ea typeface="+mn-ea"/>
                <a:cs typeface="+mn-cs"/>
              </a:rPr>
              <a:t> wordt verondersteld om de groei van de schadelijke bacteriën te verhinderen die toxine produceren en ziekte veroorzaken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b="0" i="0" kern="1200" dirty="0" smtClean="0">
                <a:solidFill>
                  <a:schemeClr val="tx1"/>
                </a:solidFill>
                <a:effectLst/>
                <a:latin typeface="+mn-lt"/>
                <a:ea typeface="+mn-ea"/>
                <a:cs typeface="+mn-cs"/>
              </a:rPr>
              <a:t>melkzuurbacteriën kunnen nuttig zijn om </a:t>
            </a:r>
            <a:r>
              <a:rPr lang="nl-BE" sz="1200" b="0" i="1" kern="1200" dirty="0" err="1" smtClean="0">
                <a:solidFill>
                  <a:schemeClr val="tx1"/>
                </a:solidFill>
                <a:effectLst/>
                <a:latin typeface="+mn-lt"/>
                <a:ea typeface="+mn-ea"/>
                <a:cs typeface="+mn-cs"/>
              </a:rPr>
              <a:t>Helicobacter</a:t>
            </a:r>
            <a:r>
              <a:rPr lang="nl-BE" sz="1200" b="0" i="1" kern="1200" dirty="0" smtClean="0">
                <a:solidFill>
                  <a:schemeClr val="tx1"/>
                </a:solidFill>
                <a:effectLst/>
                <a:latin typeface="+mn-lt"/>
                <a:ea typeface="+mn-ea"/>
                <a:cs typeface="+mn-cs"/>
              </a:rPr>
              <a:t> </a:t>
            </a:r>
            <a:r>
              <a:rPr lang="nl-BE" sz="1200" b="0" i="1" kern="1200" dirty="0" err="1" smtClean="0">
                <a:solidFill>
                  <a:schemeClr val="tx1"/>
                </a:solidFill>
                <a:effectLst/>
                <a:latin typeface="+mn-lt"/>
                <a:ea typeface="+mn-ea"/>
                <a:cs typeface="+mn-cs"/>
              </a:rPr>
              <a:t>pylori</a:t>
            </a:r>
            <a:r>
              <a:rPr lang="nl-BE" sz="1200" b="0" i="0" kern="1200" dirty="0" err="1" smtClean="0">
                <a:solidFill>
                  <a:schemeClr val="tx1"/>
                </a:solidFill>
                <a:effectLst/>
                <a:latin typeface="+mn-lt"/>
                <a:ea typeface="+mn-ea"/>
                <a:cs typeface="+mn-cs"/>
              </a:rPr>
              <a:t>besmetting</a:t>
            </a:r>
            <a:r>
              <a:rPr lang="nl-BE" sz="1200" b="0" i="0" kern="1200" dirty="0" smtClean="0">
                <a:solidFill>
                  <a:schemeClr val="tx1"/>
                </a:solidFill>
                <a:effectLst/>
                <a:latin typeface="+mn-lt"/>
                <a:ea typeface="+mn-ea"/>
                <a:cs typeface="+mn-cs"/>
              </a:rPr>
              <a:t> te behandelen, die tot maagzweer kan leiden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probiotics may help balance the bacteria present in your vagina and prevent the overgrowth of harmful microorganisms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Allergy-prone mothers with eczema were given probiotics two months before giving birth and during the first two months of breastfeeding. The babies, who were assessed at 6, 12, and 24 months, showed a significant reduction in their risk of developing the no-fun skin inflammation.</a:t>
            </a:r>
            <a:endParaRPr lang="nl-BE" sz="1200" b="1" i="0" kern="1200" dirty="0" smtClean="0">
              <a:solidFill>
                <a:schemeClr val="tx1"/>
              </a:solidFill>
              <a:effectLst/>
              <a:latin typeface="+mn-lt"/>
              <a:ea typeface="+mn-ea"/>
              <a:cs typeface="+mn-cs"/>
            </a:endParaRPr>
          </a:p>
          <a:p>
            <a:endParaRPr lang="nl-BE" b="1" dirty="0"/>
          </a:p>
        </p:txBody>
      </p:sp>
      <p:sp>
        <p:nvSpPr>
          <p:cNvPr id="4" name="Tijdelijke aanduiding voor dianummer 3"/>
          <p:cNvSpPr>
            <a:spLocks noGrp="1"/>
          </p:cNvSpPr>
          <p:nvPr>
            <p:ph type="sldNum" sz="quarter" idx="10"/>
          </p:nvPr>
        </p:nvSpPr>
        <p:spPr/>
        <p:txBody>
          <a:bodyPr/>
          <a:lstStyle/>
          <a:p>
            <a:fld id="{C496B6E5-E2BF-4FB6-9B2B-4536FA5B244C}" type="slidenum">
              <a:rPr lang="nl-BE" smtClean="0"/>
              <a:t>10</a:t>
            </a:fld>
            <a:endParaRPr lang="nl-BE"/>
          </a:p>
        </p:txBody>
      </p:sp>
    </p:spTree>
    <p:extLst>
      <p:ext uri="{BB962C8B-B14F-4D97-AF65-F5344CB8AC3E}">
        <p14:creationId xmlns:p14="http://schemas.microsoft.com/office/powerpoint/2010/main" val="4134947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Identificatie</a:t>
            </a:r>
          </a:p>
          <a:p>
            <a:r>
              <a:rPr lang="nl-BE" dirty="0" smtClean="0"/>
              <a:t>Species bevestiging via</a:t>
            </a:r>
            <a:r>
              <a:rPr lang="nl-BE" baseline="0" dirty="0" smtClean="0"/>
              <a:t> PCR</a:t>
            </a:r>
            <a:endParaRPr lang="nl-BE" dirty="0"/>
          </a:p>
        </p:txBody>
      </p:sp>
      <p:sp>
        <p:nvSpPr>
          <p:cNvPr id="4" name="Tijdelijke aanduiding voor dianummer 3"/>
          <p:cNvSpPr>
            <a:spLocks noGrp="1"/>
          </p:cNvSpPr>
          <p:nvPr>
            <p:ph type="sldNum" sz="quarter" idx="10"/>
          </p:nvPr>
        </p:nvSpPr>
        <p:spPr/>
        <p:txBody>
          <a:bodyPr/>
          <a:lstStyle/>
          <a:p>
            <a:fld id="{C496B6E5-E2BF-4FB6-9B2B-4536FA5B244C}" type="slidenum">
              <a:rPr lang="nl-BE" smtClean="0"/>
              <a:t>12</a:t>
            </a:fld>
            <a:endParaRPr lang="nl-BE"/>
          </a:p>
        </p:txBody>
      </p:sp>
    </p:spTree>
    <p:extLst>
      <p:ext uri="{BB962C8B-B14F-4D97-AF65-F5344CB8AC3E}">
        <p14:creationId xmlns:p14="http://schemas.microsoft.com/office/powerpoint/2010/main" val="1077494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Eenmaal</a:t>
            </a:r>
            <a:r>
              <a:rPr lang="nl-BE" baseline="0" dirty="0" smtClean="0"/>
              <a:t> het profiel van de bacterie bekend is , wordt er verder onderzoek gedaan hoe de bacterie reageert tegenover het bijzijn van andere bacteriën , dit </a:t>
            </a:r>
            <a:r>
              <a:rPr lang="nl-BE" baseline="0" dirty="0" err="1" smtClean="0"/>
              <a:t>adhv</a:t>
            </a:r>
            <a:r>
              <a:rPr lang="nl-BE" baseline="0" dirty="0" smtClean="0"/>
              <a:t> welldiffusie methode en de minimale inhibitie concentratie</a:t>
            </a:r>
            <a:endParaRPr lang="nl-BE" dirty="0"/>
          </a:p>
        </p:txBody>
      </p:sp>
      <p:sp>
        <p:nvSpPr>
          <p:cNvPr id="4" name="Tijdelijke aanduiding voor dianummer 3"/>
          <p:cNvSpPr>
            <a:spLocks noGrp="1"/>
          </p:cNvSpPr>
          <p:nvPr>
            <p:ph type="sldNum" sz="quarter" idx="10"/>
          </p:nvPr>
        </p:nvSpPr>
        <p:spPr/>
        <p:txBody>
          <a:bodyPr/>
          <a:lstStyle/>
          <a:p>
            <a:fld id="{C496B6E5-E2BF-4FB6-9B2B-4536FA5B244C}" type="slidenum">
              <a:rPr lang="nl-BE" smtClean="0"/>
              <a:t>13</a:t>
            </a:fld>
            <a:endParaRPr lang="nl-BE"/>
          </a:p>
        </p:txBody>
      </p:sp>
    </p:spTree>
    <p:extLst>
      <p:ext uri="{BB962C8B-B14F-4D97-AF65-F5344CB8AC3E}">
        <p14:creationId xmlns:p14="http://schemas.microsoft.com/office/powerpoint/2010/main" val="976395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Niet beweeglijk zoals verwacht ( bij vermelden) (</a:t>
            </a:r>
            <a:r>
              <a:rPr lang="nl-BE" baseline="0" dirty="0" smtClean="0"/>
              <a:t> volgens wetenschappelijke bronnen)</a:t>
            </a:r>
            <a:endParaRPr lang="nl-BE" dirty="0"/>
          </a:p>
        </p:txBody>
      </p:sp>
      <p:sp>
        <p:nvSpPr>
          <p:cNvPr id="4" name="Tijdelijke aanduiding voor dianummer 3"/>
          <p:cNvSpPr>
            <a:spLocks noGrp="1"/>
          </p:cNvSpPr>
          <p:nvPr>
            <p:ph type="sldNum" sz="quarter" idx="10"/>
          </p:nvPr>
        </p:nvSpPr>
        <p:spPr/>
        <p:txBody>
          <a:bodyPr/>
          <a:lstStyle/>
          <a:p>
            <a:fld id="{C496B6E5-E2BF-4FB6-9B2B-4536FA5B244C}" type="slidenum">
              <a:rPr lang="nl-BE" smtClean="0"/>
              <a:t>15</a:t>
            </a:fld>
            <a:endParaRPr lang="nl-BE"/>
          </a:p>
        </p:txBody>
      </p:sp>
    </p:spTree>
    <p:extLst>
      <p:ext uri="{BB962C8B-B14F-4D97-AF65-F5344CB8AC3E}">
        <p14:creationId xmlns:p14="http://schemas.microsoft.com/office/powerpoint/2010/main" val="1740983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Verwijzen naar bron</a:t>
            </a:r>
            <a:endParaRPr lang="nl-BE" dirty="0"/>
          </a:p>
        </p:txBody>
      </p:sp>
      <p:sp>
        <p:nvSpPr>
          <p:cNvPr id="4" name="Tijdelijke aanduiding voor dianummer 3"/>
          <p:cNvSpPr>
            <a:spLocks noGrp="1"/>
          </p:cNvSpPr>
          <p:nvPr>
            <p:ph type="sldNum" sz="quarter" idx="10"/>
          </p:nvPr>
        </p:nvSpPr>
        <p:spPr/>
        <p:txBody>
          <a:bodyPr/>
          <a:lstStyle/>
          <a:p>
            <a:fld id="{C496B6E5-E2BF-4FB6-9B2B-4536FA5B244C}" type="slidenum">
              <a:rPr lang="nl-BE" smtClean="0"/>
              <a:t>16</a:t>
            </a:fld>
            <a:endParaRPr lang="nl-BE"/>
          </a:p>
        </p:txBody>
      </p:sp>
    </p:spTree>
    <p:extLst>
      <p:ext uri="{BB962C8B-B14F-4D97-AF65-F5344CB8AC3E}">
        <p14:creationId xmlns:p14="http://schemas.microsoft.com/office/powerpoint/2010/main" val="4249072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Werken met kaders</a:t>
            </a:r>
            <a:r>
              <a:rPr lang="nl-BE" baseline="0" dirty="0" smtClean="0"/>
              <a:t> (optioneel)</a:t>
            </a:r>
            <a:endParaRPr lang="nl-BE" dirty="0"/>
          </a:p>
        </p:txBody>
      </p:sp>
      <p:sp>
        <p:nvSpPr>
          <p:cNvPr id="4" name="Tijdelijke aanduiding voor dianummer 3"/>
          <p:cNvSpPr>
            <a:spLocks noGrp="1"/>
          </p:cNvSpPr>
          <p:nvPr>
            <p:ph type="sldNum" sz="quarter" idx="10"/>
          </p:nvPr>
        </p:nvSpPr>
        <p:spPr/>
        <p:txBody>
          <a:bodyPr/>
          <a:lstStyle/>
          <a:p>
            <a:fld id="{C496B6E5-E2BF-4FB6-9B2B-4536FA5B244C}" type="slidenum">
              <a:rPr lang="nl-BE" smtClean="0"/>
              <a:t>18</a:t>
            </a:fld>
            <a:endParaRPr lang="nl-BE"/>
          </a:p>
        </p:txBody>
      </p:sp>
    </p:spTree>
    <p:extLst>
      <p:ext uri="{BB962C8B-B14F-4D97-AF65-F5344CB8AC3E}">
        <p14:creationId xmlns:p14="http://schemas.microsoft.com/office/powerpoint/2010/main" val="4121289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Specifiek voor de species </a:t>
            </a:r>
            <a:r>
              <a:rPr lang="nl-BE" dirty="0" err="1" smtClean="0"/>
              <a:t>plantarum</a:t>
            </a:r>
            <a:endParaRPr lang="nl-BE" dirty="0" smtClean="0"/>
          </a:p>
          <a:p>
            <a:r>
              <a:rPr lang="nl-BE" dirty="0" smtClean="0"/>
              <a:t>Basenparen</a:t>
            </a:r>
            <a:r>
              <a:rPr lang="nl-BE" baseline="0" dirty="0" smtClean="0"/>
              <a:t> geven </a:t>
            </a:r>
          </a:p>
          <a:p>
            <a:r>
              <a:rPr lang="nl-BE" baseline="0" dirty="0" smtClean="0"/>
              <a:t>Ladder is 100 </a:t>
            </a:r>
            <a:r>
              <a:rPr lang="nl-BE" baseline="0" dirty="0" err="1" smtClean="0"/>
              <a:t>bp</a:t>
            </a:r>
            <a:r>
              <a:rPr lang="nl-BE" baseline="0" dirty="0" smtClean="0"/>
              <a:t> groot</a:t>
            </a:r>
          </a:p>
          <a:p>
            <a:r>
              <a:rPr lang="nl-BE" baseline="0" dirty="0" smtClean="0"/>
              <a:t>LP is  </a:t>
            </a:r>
            <a:r>
              <a:rPr lang="nl-BE" baseline="0" dirty="0" smtClean="0"/>
              <a:t>300 </a:t>
            </a:r>
            <a:r>
              <a:rPr lang="nl-BE" baseline="0" dirty="0" err="1" smtClean="0"/>
              <a:t>bp</a:t>
            </a:r>
            <a:r>
              <a:rPr lang="nl-BE" baseline="0" dirty="0" smtClean="0"/>
              <a:t> groot</a:t>
            </a:r>
            <a:endParaRPr lang="nl-BE" dirty="0"/>
          </a:p>
        </p:txBody>
      </p:sp>
      <p:sp>
        <p:nvSpPr>
          <p:cNvPr id="4" name="Tijdelijke aanduiding voor dianummer 3"/>
          <p:cNvSpPr>
            <a:spLocks noGrp="1"/>
          </p:cNvSpPr>
          <p:nvPr>
            <p:ph type="sldNum" sz="quarter" idx="10"/>
          </p:nvPr>
        </p:nvSpPr>
        <p:spPr/>
        <p:txBody>
          <a:bodyPr/>
          <a:lstStyle/>
          <a:p>
            <a:fld id="{C496B6E5-E2BF-4FB6-9B2B-4536FA5B244C}" type="slidenum">
              <a:rPr lang="nl-BE" smtClean="0"/>
              <a:t>20</a:t>
            </a:fld>
            <a:endParaRPr lang="nl-BE"/>
          </a:p>
        </p:txBody>
      </p:sp>
    </p:spTree>
    <p:extLst>
      <p:ext uri="{BB962C8B-B14F-4D97-AF65-F5344CB8AC3E}">
        <p14:creationId xmlns:p14="http://schemas.microsoft.com/office/powerpoint/2010/main" val="2434626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2791292C-0AD0-4C0D-B163-0B7BF058EB84}" type="datetimeFigureOut">
              <a:rPr lang="nl-BE" smtClean="0"/>
              <a:t>15/06/2015</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412C5588-117F-4E9B-8CE1-6FAD1D131CC2}" type="slidenum">
              <a:rPr lang="nl-BE" smtClean="0"/>
              <a:t>‹nr.›</a:t>
            </a:fld>
            <a:endParaRPr lang="nl-BE"/>
          </a:p>
        </p:txBody>
      </p:sp>
    </p:spTree>
    <p:extLst>
      <p:ext uri="{BB962C8B-B14F-4D97-AF65-F5344CB8AC3E}">
        <p14:creationId xmlns:p14="http://schemas.microsoft.com/office/powerpoint/2010/main" val="2745390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2791292C-0AD0-4C0D-B163-0B7BF058EB84}" type="datetimeFigureOut">
              <a:rPr lang="nl-BE" smtClean="0"/>
              <a:t>15/06/2015</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412C5588-117F-4E9B-8CE1-6FAD1D131CC2}" type="slidenum">
              <a:rPr lang="nl-BE" smtClean="0"/>
              <a:t>‹nr.›</a:t>
            </a:fld>
            <a:endParaRPr lang="nl-BE"/>
          </a:p>
        </p:txBody>
      </p:sp>
    </p:spTree>
    <p:extLst>
      <p:ext uri="{BB962C8B-B14F-4D97-AF65-F5344CB8AC3E}">
        <p14:creationId xmlns:p14="http://schemas.microsoft.com/office/powerpoint/2010/main" val="3594306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2791292C-0AD0-4C0D-B163-0B7BF058EB84}" type="datetimeFigureOut">
              <a:rPr lang="nl-BE" smtClean="0"/>
              <a:t>15/06/2015</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412C5588-117F-4E9B-8CE1-6FAD1D131CC2}" type="slidenum">
              <a:rPr lang="nl-BE" smtClean="0"/>
              <a:t>‹nr.›</a:t>
            </a:fld>
            <a:endParaRPr lang="nl-BE"/>
          </a:p>
        </p:txBody>
      </p:sp>
    </p:spTree>
    <p:extLst>
      <p:ext uri="{BB962C8B-B14F-4D97-AF65-F5344CB8AC3E}">
        <p14:creationId xmlns:p14="http://schemas.microsoft.com/office/powerpoint/2010/main" val="1259023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2791292C-0AD0-4C0D-B163-0B7BF058EB84}" type="datetimeFigureOut">
              <a:rPr lang="nl-BE" smtClean="0"/>
              <a:t>15/06/2015</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412C5588-117F-4E9B-8CE1-6FAD1D131CC2}" type="slidenum">
              <a:rPr lang="nl-BE" smtClean="0"/>
              <a:t>‹nr.›</a:t>
            </a:fld>
            <a:endParaRPr lang="nl-BE"/>
          </a:p>
        </p:txBody>
      </p:sp>
    </p:spTree>
    <p:extLst>
      <p:ext uri="{BB962C8B-B14F-4D97-AF65-F5344CB8AC3E}">
        <p14:creationId xmlns:p14="http://schemas.microsoft.com/office/powerpoint/2010/main" val="1619479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2791292C-0AD0-4C0D-B163-0B7BF058EB84}" type="datetimeFigureOut">
              <a:rPr lang="nl-BE" smtClean="0"/>
              <a:t>15/06/2015</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412C5588-117F-4E9B-8CE1-6FAD1D131CC2}" type="slidenum">
              <a:rPr lang="nl-BE" smtClean="0"/>
              <a:t>‹nr.›</a:t>
            </a:fld>
            <a:endParaRPr lang="nl-BE"/>
          </a:p>
        </p:txBody>
      </p:sp>
    </p:spTree>
    <p:extLst>
      <p:ext uri="{BB962C8B-B14F-4D97-AF65-F5344CB8AC3E}">
        <p14:creationId xmlns:p14="http://schemas.microsoft.com/office/powerpoint/2010/main" val="140712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2791292C-0AD0-4C0D-B163-0B7BF058EB84}" type="datetimeFigureOut">
              <a:rPr lang="nl-BE" smtClean="0"/>
              <a:t>15/06/2015</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412C5588-117F-4E9B-8CE1-6FAD1D131CC2}" type="slidenum">
              <a:rPr lang="nl-BE" smtClean="0"/>
              <a:t>‹nr.›</a:t>
            </a:fld>
            <a:endParaRPr lang="nl-BE"/>
          </a:p>
        </p:txBody>
      </p:sp>
    </p:spTree>
    <p:extLst>
      <p:ext uri="{BB962C8B-B14F-4D97-AF65-F5344CB8AC3E}">
        <p14:creationId xmlns:p14="http://schemas.microsoft.com/office/powerpoint/2010/main" val="1601073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2791292C-0AD0-4C0D-B163-0B7BF058EB84}" type="datetimeFigureOut">
              <a:rPr lang="nl-BE" smtClean="0"/>
              <a:t>15/06/2015</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412C5588-117F-4E9B-8CE1-6FAD1D131CC2}" type="slidenum">
              <a:rPr lang="nl-BE" smtClean="0"/>
              <a:t>‹nr.›</a:t>
            </a:fld>
            <a:endParaRPr lang="nl-BE"/>
          </a:p>
        </p:txBody>
      </p:sp>
    </p:spTree>
    <p:extLst>
      <p:ext uri="{BB962C8B-B14F-4D97-AF65-F5344CB8AC3E}">
        <p14:creationId xmlns:p14="http://schemas.microsoft.com/office/powerpoint/2010/main" val="3736618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2791292C-0AD0-4C0D-B163-0B7BF058EB84}" type="datetimeFigureOut">
              <a:rPr lang="nl-BE" smtClean="0"/>
              <a:t>15/06/2015</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412C5588-117F-4E9B-8CE1-6FAD1D131CC2}" type="slidenum">
              <a:rPr lang="nl-BE" smtClean="0"/>
              <a:t>‹nr.›</a:t>
            </a:fld>
            <a:endParaRPr lang="nl-BE"/>
          </a:p>
        </p:txBody>
      </p:sp>
    </p:spTree>
    <p:extLst>
      <p:ext uri="{BB962C8B-B14F-4D97-AF65-F5344CB8AC3E}">
        <p14:creationId xmlns:p14="http://schemas.microsoft.com/office/powerpoint/2010/main" val="2351384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791292C-0AD0-4C0D-B163-0B7BF058EB84}" type="datetimeFigureOut">
              <a:rPr lang="nl-BE" smtClean="0"/>
              <a:t>15/06/2015</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412C5588-117F-4E9B-8CE1-6FAD1D131CC2}" type="slidenum">
              <a:rPr lang="nl-BE" smtClean="0"/>
              <a:t>‹nr.›</a:t>
            </a:fld>
            <a:endParaRPr lang="nl-BE"/>
          </a:p>
        </p:txBody>
      </p:sp>
    </p:spTree>
    <p:extLst>
      <p:ext uri="{BB962C8B-B14F-4D97-AF65-F5344CB8AC3E}">
        <p14:creationId xmlns:p14="http://schemas.microsoft.com/office/powerpoint/2010/main" val="1104216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791292C-0AD0-4C0D-B163-0B7BF058EB84}" type="datetimeFigureOut">
              <a:rPr lang="nl-BE" smtClean="0"/>
              <a:t>15/06/2015</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412C5588-117F-4E9B-8CE1-6FAD1D131CC2}" type="slidenum">
              <a:rPr lang="nl-BE" smtClean="0"/>
              <a:t>‹nr.›</a:t>
            </a:fld>
            <a:endParaRPr lang="nl-BE"/>
          </a:p>
        </p:txBody>
      </p:sp>
    </p:spTree>
    <p:extLst>
      <p:ext uri="{BB962C8B-B14F-4D97-AF65-F5344CB8AC3E}">
        <p14:creationId xmlns:p14="http://schemas.microsoft.com/office/powerpoint/2010/main" val="3521134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791292C-0AD0-4C0D-B163-0B7BF058EB84}" type="datetimeFigureOut">
              <a:rPr lang="nl-BE" smtClean="0"/>
              <a:t>15/06/2015</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412C5588-117F-4E9B-8CE1-6FAD1D131CC2}" type="slidenum">
              <a:rPr lang="nl-BE" smtClean="0"/>
              <a:t>‹nr.›</a:t>
            </a:fld>
            <a:endParaRPr lang="nl-BE"/>
          </a:p>
        </p:txBody>
      </p:sp>
    </p:spTree>
    <p:extLst>
      <p:ext uri="{BB962C8B-B14F-4D97-AF65-F5344CB8AC3E}">
        <p14:creationId xmlns:p14="http://schemas.microsoft.com/office/powerpoint/2010/main" val="1058156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91292C-0AD0-4C0D-B163-0B7BF058EB84}" type="datetimeFigureOut">
              <a:rPr lang="nl-BE" smtClean="0"/>
              <a:t>15/06/2015</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2C5588-117F-4E9B-8CE1-6FAD1D131CC2}" type="slidenum">
              <a:rPr lang="nl-BE" smtClean="0"/>
              <a:t>‹nr.›</a:t>
            </a:fld>
            <a:endParaRPr lang="nl-BE"/>
          </a:p>
        </p:txBody>
      </p:sp>
    </p:spTree>
    <p:extLst>
      <p:ext uri="{BB962C8B-B14F-4D97-AF65-F5344CB8AC3E}">
        <p14:creationId xmlns:p14="http://schemas.microsoft.com/office/powerpoint/2010/main" val="1719035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r="9686"/>
          <a:stretch/>
        </p:blipFill>
        <p:spPr bwMode="auto">
          <a:xfrm>
            <a:off x="-21311" y="0"/>
            <a:ext cx="916531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hoek 4"/>
          <p:cNvSpPr/>
          <p:nvPr/>
        </p:nvSpPr>
        <p:spPr>
          <a:xfrm>
            <a:off x="107778" y="2526082"/>
            <a:ext cx="8856984" cy="2308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 name="Rechthoek 3"/>
          <p:cNvSpPr/>
          <p:nvPr/>
        </p:nvSpPr>
        <p:spPr>
          <a:xfrm>
            <a:off x="54572" y="2467190"/>
            <a:ext cx="8829212" cy="2308324"/>
          </a:xfrm>
          <a:prstGeom prst="rect">
            <a:avLst/>
          </a:prstGeom>
          <a:noFill/>
        </p:spPr>
        <p:txBody>
          <a:bodyPr wrap="none" lIns="91440" tIns="45720" rIns="91440" bIns="45720">
            <a:spAutoFit/>
          </a:bodyPr>
          <a:lstStyle/>
          <a:p>
            <a:pPr algn="ctr"/>
            <a:r>
              <a:rPr lang="nl-BE"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Partial</a:t>
            </a:r>
            <a:r>
              <a:rPr lang="nl-BE"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nl-BE"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Characterization</a:t>
            </a:r>
            <a:r>
              <a:rPr lang="nl-BE"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nl-BE"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Genomic</a:t>
            </a:r>
            <a:r>
              <a:rPr lang="nl-BE"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DNA </a:t>
            </a:r>
          </a:p>
          <a:p>
            <a:pPr algn="ctr"/>
            <a:r>
              <a:rPr lang="nl-BE"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amplification</a:t>
            </a:r>
            <a:r>
              <a:rPr lang="nl-BE"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nl-BE"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and</a:t>
            </a:r>
            <a:r>
              <a:rPr lang="nl-BE"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nl-BE"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optimization</a:t>
            </a:r>
            <a:r>
              <a:rPr lang="nl-BE"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nl-BE"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plantaricin</a:t>
            </a:r>
            <a:r>
              <a:rPr lang="nl-BE"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pPr algn="ctr"/>
            <a:r>
              <a:rPr lang="nl-BE"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production</a:t>
            </a:r>
            <a:r>
              <a:rPr lang="nl-BE"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nl-BE"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from</a:t>
            </a:r>
            <a:r>
              <a:rPr lang="nl-BE"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nl-BE"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isolated</a:t>
            </a:r>
            <a:r>
              <a:rPr lang="nl-BE"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pPr algn="ctr"/>
            <a:r>
              <a:rPr lang="nl-BE" sz="3600" b="1" i="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Lactobacillus</a:t>
            </a:r>
            <a:r>
              <a:rPr lang="nl-BE" sz="3600" b="1" i="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nl-BE" sz="3600" b="1" i="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plantarum</a:t>
            </a:r>
            <a:r>
              <a:rPr lang="nl-BE" sz="3600" b="1" i="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nl-BE"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834" t="24009" r="13222" b="19329"/>
          <a:stretch/>
        </p:blipFill>
        <p:spPr bwMode="auto">
          <a:xfrm>
            <a:off x="6897697" y="332656"/>
            <a:ext cx="2099290" cy="869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8857" y="1343142"/>
            <a:ext cx="2067065" cy="883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hthoek 6"/>
          <p:cNvSpPr/>
          <p:nvPr/>
        </p:nvSpPr>
        <p:spPr>
          <a:xfrm>
            <a:off x="6012160" y="5229200"/>
            <a:ext cx="2871624" cy="1569660"/>
          </a:xfrm>
          <a:prstGeom prst="rect">
            <a:avLst/>
          </a:prstGeom>
          <a:noFill/>
        </p:spPr>
        <p:txBody>
          <a:bodyPr wrap="square" lIns="91440" tIns="45720" rIns="91440" bIns="45720">
            <a:spAutoFit/>
          </a:bodyPr>
          <a:lstStyle/>
          <a:p>
            <a:pPr algn="ctr"/>
            <a:r>
              <a:rPr lang="nl-BE"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Jolien </a:t>
            </a:r>
            <a:r>
              <a:rPr lang="nl-BE"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Fonteyne</a:t>
            </a:r>
            <a:endParaRPr lang="nl-BE"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nl-BE"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3FBT</a:t>
            </a:r>
          </a:p>
          <a:p>
            <a:pPr algn="ctr"/>
            <a:r>
              <a:rPr lang="nl-BE"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2014-2015</a:t>
            </a:r>
            <a:endParaRPr lang="nl-BE"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737820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Positieve effecten</a:t>
            </a:r>
            <a:endParaRPr lang="nl-BE" dirty="0"/>
          </a:p>
        </p:txBody>
      </p:sp>
      <p:sp>
        <p:nvSpPr>
          <p:cNvPr id="3" name="Tijdelijke aanduiding voor inhoud 2"/>
          <p:cNvSpPr>
            <a:spLocks noGrp="1"/>
          </p:cNvSpPr>
          <p:nvPr>
            <p:ph idx="1"/>
          </p:nvPr>
        </p:nvSpPr>
        <p:spPr/>
        <p:txBody>
          <a:bodyPr/>
          <a:lstStyle/>
          <a:p>
            <a:r>
              <a:rPr lang="nl-BE" dirty="0" err="1"/>
              <a:t>Irritable</a:t>
            </a:r>
            <a:r>
              <a:rPr lang="nl-BE" dirty="0"/>
              <a:t> </a:t>
            </a:r>
            <a:r>
              <a:rPr lang="nl-BE" dirty="0" err="1"/>
              <a:t>Bowel</a:t>
            </a:r>
            <a:r>
              <a:rPr lang="nl-BE" dirty="0"/>
              <a:t> </a:t>
            </a:r>
            <a:r>
              <a:rPr lang="nl-BE" dirty="0" err="1"/>
              <a:t>Syndrome</a:t>
            </a:r>
            <a:r>
              <a:rPr lang="nl-BE" dirty="0"/>
              <a:t> (IBS</a:t>
            </a:r>
            <a:r>
              <a:rPr lang="nl-BE" dirty="0" smtClean="0"/>
              <a:t>)</a:t>
            </a:r>
          </a:p>
          <a:p>
            <a:r>
              <a:rPr lang="nl-BE" dirty="0" smtClean="0"/>
              <a:t>Reizigers of Antibiotisch-Geassocieerde diarree </a:t>
            </a:r>
          </a:p>
          <a:p>
            <a:r>
              <a:rPr lang="nl-BE" i="1" dirty="0" err="1" smtClean="0"/>
              <a:t>Helicobacter</a:t>
            </a:r>
            <a:r>
              <a:rPr lang="nl-BE" i="1" dirty="0" smtClean="0"/>
              <a:t> </a:t>
            </a:r>
            <a:r>
              <a:rPr lang="nl-BE" i="1" dirty="0" err="1" smtClean="0"/>
              <a:t>Pylori</a:t>
            </a:r>
            <a:endParaRPr lang="nl-BE" i="1" dirty="0" smtClean="0"/>
          </a:p>
          <a:p>
            <a:r>
              <a:rPr lang="nl-BE" dirty="0" smtClean="0"/>
              <a:t>Vaginale infecties</a:t>
            </a:r>
          </a:p>
          <a:p>
            <a:r>
              <a:rPr lang="nl-BE" dirty="0" smtClean="0"/>
              <a:t>Huid infecties bij kinderen</a:t>
            </a:r>
            <a:endParaRPr lang="nl-BE" dirty="0"/>
          </a:p>
        </p:txBody>
      </p:sp>
    </p:spTree>
    <p:extLst>
      <p:ext uri="{BB962C8B-B14F-4D97-AF65-F5344CB8AC3E}">
        <p14:creationId xmlns:p14="http://schemas.microsoft.com/office/powerpoint/2010/main" val="3631886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r="9686"/>
          <a:stretch/>
        </p:blipFill>
        <p:spPr bwMode="auto">
          <a:xfrm>
            <a:off x="-21311" y="0"/>
            <a:ext cx="916531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dirty="0"/>
          </a:p>
        </p:txBody>
      </p:sp>
      <p:sp>
        <p:nvSpPr>
          <p:cNvPr id="4" name="Rechthoek 3"/>
          <p:cNvSpPr/>
          <p:nvPr/>
        </p:nvSpPr>
        <p:spPr>
          <a:xfrm>
            <a:off x="140023" y="2996952"/>
            <a:ext cx="8856984"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l-NL" sz="54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Proefopzet</a:t>
            </a:r>
            <a:endParaRPr lang="nl-NL" sz="5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9646611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Doel</a:t>
            </a:r>
            <a:endParaRPr lang="nl-BE" dirty="0"/>
          </a:p>
        </p:txBody>
      </p:sp>
      <p:sp>
        <p:nvSpPr>
          <p:cNvPr id="3" name="Tijdelijke aanduiding voor inhoud 2"/>
          <p:cNvSpPr>
            <a:spLocks noGrp="1"/>
          </p:cNvSpPr>
          <p:nvPr>
            <p:ph idx="1"/>
          </p:nvPr>
        </p:nvSpPr>
        <p:spPr/>
        <p:txBody>
          <a:bodyPr/>
          <a:lstStyle/>
          <a:p>
            <a:pPr marL="0" indent="0">
              <a:buNone/>
            </a:pPr>
            <a:r>
              <a:rPr lang="nl-BE" dirty="0" smtClean="0"/>
              <a:t>1. Identificatie </a:t>
            </a:r>
            <a:r>
              <a:rPr lang="nl-BE" i="1" dirty="0" err="1" smtClean="0"/>
              <a:t>Lactobacillus</a:t>
            </a:r>
            <a:r>
              <a:rPr lang="nl-BE" i="1" dirty="0" smtClean="0"/>
              <a:t> </a:t>
            </a:r>
            <a:r>
              <a:rPr lang="nl-BE" i="1" dirty="0" err="1" smtClean="0"/>
              <a:t>plantarum</a:t>
            </a:r>
            <a:r>
              <a:rPr lang="nl-BE" i="1" dirty="0" smtClean="0"/>
              <a:t> </a:t>
            </a:r>
            <a:endParaRPr lang="nl-BE" dirty="0" smtClean="0"/>
          </a:p>
          <a:p>
            <a:pPr lvl="1"/>
            <a:r>
              <a:rPr lang="nl-BE" dirty="0" smtClean="0"/>
              <a:t>Karakteristieke eigenschappen</a:t>
            </a:r>
          </a:p>
          <a:p>
            <a:pPr lvl="2"/>
            <a:r>
              <a:rPr lang="nl-BE" dirty="0" smtClean="0"/>
              <a:t>Biochemische testen</a:t>
            </a:r>
          </a:p>
          <a:p>
            <a:pPr lvl="2"/>
            <a:r>
              <a:rPr lang="nl-BE" dirty="0" err="1" smtClean="0"/>
              <a:t>Probiotische</a:t>
            </a:r>
            <a:r>
              <a:rPr lang="nl-BE" dirty="0"/>
              <a:t> </a:t>
            </a:r>
            <a:r>
              <a:rPr lang="nl-BE" dirty="0" smtClean="0"/>
              <a:t>eigenschappen </a:t>
            </a:r>
          </a:p>
          <a:p>
            <a:pPr lvl="1"/>
            <a:r>
              <a:rPr lang="nl-BE" dirty="0" smtClean="0"/>
              <a:t>Erfelijk materiaal</a:t>
            </a:r>
          </a:p>
          <a:p>
            <a:pPr lvl="2"/>
            <a:r>
              <a:rPr lang="nl-BE" dirty="0" smtClean="0"/>
              <a:t>Species bevestigen via PCR</a:t>
            </a:r>
          </a:p>
          <a:p>
            <a:pPr lvl="1"/>
            <a:endParaRPr lang="nl-BE" dirty="0"/>
          </a:p>
        </p:txBody>
      </p:sp>
    </p:spTree>
    <p:extLst>
      <p:ext uri="{BB962C8B-B14F-4D97-AF65-F5344CB8AC3E}">
        <p14:creationId xmlns:p14="http://schemas.microsoft.com/office/powerpoint/2010/main" val="21118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Doel</a:t>
            </a:r>
            <a:endParaRPr lang="nl-BE" dirty="0"/>
          </a:p>
        </p:txBody>
      </p:sp>
      <p:sp>
        <p:nvSpPr>
          <p:cNvPr id="3" name="Tijdelijke aanduiding voor inhoud 2"/>
          <p:cNvSpPr>
            <a:spLocks noGrp="1"/>
          </p:cNvSpPr>
          <p:nvPr>
            <p:ph idx="1"/>
          </p:nvPr>
        </p:nvSpPr>
        <p:spPr/>
        <p:txBody>
          <a:bodyPr/>
          <a:lstStyle/>
          <a:p>
            <a:pPr marL="0" indent="0">
              <a:buNone/>
            </a:pPr>
            <a:r>
              <a:rPr lang="nl-BE" dirty="0" smtClean="0"/>
              <a:t>2.  Hoe reageren pathogene bacteriën op </a:t>
            </a:r>
            <a:r>
              <a:rPr lang="nl-BE" dirty="0" err="1" smtClean="0"/>
              <a:t>plantaricine</a:t>
            </a:r>
            <a:r>
              <a:rPr lang="nl-BE" dirty="0" smtClean="0"/>
              <a:t>?</a:t>
            </a:r>
          </a:p>
          <a:p>
            <a:pPr lvl="1"/>
            <a:r>
              <a:rPr lang="nl-BE" dirty="0" smtClean="0"/>
              <a:t>Antimicrobiële activiteit</a:t>
            </a:r>
          </a:p>
          <a:p>
            <a:pPr lvl="2"/>
            <a:r>
              <a:rPr lang="nl-BE" dirty="0" smtClean="0"/>
              <a:t>Well diffusie methode</a:t>
            </a:r>
          </a:p>
          <a:p>
            <a:pPr lvl="1"/>
            <a:r>
              <a:rPr lang="nl-BE" dirty="0" smtClean="0"/>
              <a:t>Minimum Inhibitie Concentratie (MIC)</a:t>
            </a:r>
          </a:p>
          <a:p>
            <a:pPr lvl="2"/>
            <a:r>
              <a:rPr lang="nl-BE" dirty="0" smtClean="0"/>
              <a:t>Elisa reader</a:t>
            </a:r>
            <a:endParaRPr lang="nl-BE" dirty="0"/>
          </a:p>
        </p:txBody>
      </p:sp>
    </p:spTree>
    <p:extLst>
      <p:ext uri="{BB962C8B-B14F-4D97-AF65-F5344CB8AC3E}">
        <p14:creationId xmlns:p14="http://schemas.microsoft.com/office/powerpoint/2010/main" val="303719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r="9686"/>
          <a:stretch/>
        </p:blipFill>
        <p:spPr bwMode="auto">
          <a:xfrm>
            <a:off x="-21311" y="0"/>
            <a:ext cx="916531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endParaRPr lang="nl-BE" dirty="0"/>
          </a:p>
        </p:txBody>
      </p:sp>
      <p:sp>
        <p:nvSpPr>
          <p:cNvPr id="3" name="Tijdelijke aanduiding voor inhoud 2"/>
          <p:cNvSpPr>
            <a:spLocks noGrp="1"/>
          </p:cNvSpPr>
          <p:nvPr>
            <p:ph idx="1"/>
          </p:nvPr>
        </p:nvSpPr>
        <p:spPr/>
        <p:txBody>
          <a:bodyPr/>
          <a:lstStyle/>
          <a:p>
            <a:endParaRPr lang="nl-BE" dirty="0"/>
          </a:p>
        </p:txBody>
      </p:sp>
      <p:sp>
        <p:nvSpPr>
          <p:cNvPr id="4" name="Rechthoek 3"/>
          <p:cNvSpPr/>
          <p:nvPr/>
        </p:nvSpPr>
        <p:spPr>
          <a:xfrm>
            <a:off x="140023" y="2996952"/>
            <a:ext cx="8856984"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l-NL" sz="54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Resultaten en Discussie</a:t>
            </a:r>
            <a:endParaRPr lang="nl-NL" sz="5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0337448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Beweeglijkheid van de bacterie</a:t>
            </a:r>
            <a:endParaRPr lang="nl-BE" dirty="0"/>
          </a:p>
        </p:txBody>
      </p:sp>
      <p:sp>
        <p:nvSpPr>
          <p:cNvPr id="3" name="Tijdelijke aanduiding voor inhoud 2"/>
          <p:cNvSpPr>
            <a:spLocks noGrp="1"/>
          </p:cNvSpPr>
          <p:nvPr>
            <p:ph idx="1"/>
          </p:nvPr>
        </p:nvSpPr>
        <p:spPr/>
        <p:txBody>
          <a:bodyPr/>
          <a:lstStyle/>
          <a:p>
            <a:r>
              <a:rPr lang="en-US" dirty="0"/>
              <a:t>Wet mount </a:t>
            </a:r>
            <a:r>
              <a:rPr lang="en-US" dirty="0" smtClean="0"/>
              <a:t>method</a:t>
            </a:r>
          </a:p>
          <a:p>
            <a:r>
              <a:rPr lang="en-US" dirty="0"/>
              <a:t>Hanging drop </a:t>
            </a:r>
            <a:r>
              <a:rPr lang="en-US" dirty="0" smtClean="0"/>
              <a:t>method</a:t>
            </a:r>
          </a:p>
          <a:p>
            <a:r>
              <a:rPr lang="en-US" dirty="0"/>
              <a:t>U-Tube </a:t>
            </a:r>
            <a:r>
              <a:rPr lang="en-US" dirty="0" smtClean="0"/>
              <a:t>method</a:t>
            </a:r>
          </a:p>
          <a:p>
            <a:r>
              <a:rPr lang="en-US" dirty="0" err="1"/>
              <a:t>Cragie</a:t>
            </a:r>
            <a:r>
              <a:rPr lang="en-US" dirty="0"/>
              <a:t> Tube </a:t>
            </a:r>
            <a:r>
              <a:rPr lang="en-US" dirty="0" smtClean="0"/>
              <a:t>method</a:t>
            </a:r>
          </a:p>
          <a:p>
            <a:endParaRPr lang="en-US" dirty="0"/>
          </a:p>
          <a:p>
            <a:pPr marL="0" indent="0">
              <a:buNone/>
            </a:pPr>
            <a:r>
              <a:rPr lang="en-US" dirty="0" smtClean="0">
                <a:sym typeface="Wingdings" panose="05000000000000000000" pitchFamily="2" charset="2"/>
              </a:rPr>
              <a:t> </a:t>
            </a:r>
            <a:r>
              <a:rPr lang="en-US" dirty="0" smtClean="0">
                <a:solidFill>
                  <a:srgbClr val="FF0000"/>
                </a:solidFill>
                <a:sym typeface="Wingdings" panose="05000000000000000000" pitchFamily="2" charset="2"/>
              </a:rPr>
              <a:t>NIET BEWEEGLIJK</a:t>
            </a:r>
            <a:endParaRPr lang="nl-BE" dirty="0">
              <a:solidFill>
                <a:srgbClr val="FF0000"/>
              </a:solidFill>
            </a:endParaRPr>
          </a:p>
        </p:txBody>
      </p:sp>
      <p:pic>
        <p:nvPicPr>
          <p:cNvPr id="4" name="Afbeelding 3"/>
          <p:cNvPicPr/>
          <p:nvPr/>
        </p:nvPicPr>
        <p:blipFill>
          <a:blip r:embed="rId3"/>
          <a:stretch>
            <a:fillRect/>
          </a:stretch>
        </p:blipFill>
        <p:spPr>
          <a:xfrm>
            <a:off x="5004048" y="1268760"/>
            <a:ext cx="2880320" cy="2448272"/>
          </a:xfrm>
          <a:prstGeom prst="rect">
            <a:avLst/>
          </a:prstGeom>
        </p:spPr>
      </p:pic>
      <p:pic>
        <p:nvPicPr>
          <p:cNvPr id="5" name="Afbeelding 4"/>
          <p:cNvPicPr/>
          <p:nvPr/>
        </p:nvPicPr>
        <p:blipFill rotWithShape="1">
          <a:blip r:embed="rId4"/>
          <a:srcRect r="3044" b="13223"/>
          <a:stretch/>
        </p:blipFill>
        <p:spPr bwMode="auto">
          <a:xfrm>
            <a:off x="5004048" y="4008081"/>
            <a:ext cx="2880320" cy="24452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7867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Biochemische testen</a:t>
            </a:r>
            <a:endParaRPr lang="nl-BE" dirty="0"/>
          </a:p>
        </p:txBody>
      </p:sp>
      <p:sp>
        <p:nvSpPr>
          <p:cNvPr id="3" name="Tijdelijke aanduiding voor inhoud 2"/>
          <p:cNvSpPr>
            <a:spLocks noGrp="1"/>
          </p:cNvSpPr>
          <p:nvPr>
            <p:ph idx="1"/>
          </p:nvPr>
        </p:nvSpPr>
        <p:spPr/>
        <p:txBody>
          <a:bodyPr/>
          <a:lstStyle/>
          <a:p>
            <a:r>
              <a:rPr lang="nl-BE" dirty="0" smtClean="0"/>
              <a:t>Resultaten zoals verwacht</a:t>
            </a:r>
          </a:p>
          <a:p>
            <a:r>
              <a:rPr lang="nl-BE" dirty="0"/>
              <a:t>U</a:t>
            </a:r>
            <a:r>
              <a:rPr lang="nl-BE" dirty="0" smtClean="0"/>
              <a:t>itzondering methylrood volgens bron</a:t>
            </a:r>
          </a:p>
          <a:p>
            <a:endParaRPr lang="nl-BE" dirty="0"/>
          </a:p>
        </p:txBody>
      </p:sp>
      <p:pic>
        <p:nvPicPr>
          <p:cNvPr id="5" name="Afbeelding 4"/>
          <p:cNvPicPr>
            <a:picLocks noChangeAspect="1"/>
          </p:cNvPicPr>
          <p:nvPr/>
        </p:nvPicPr>
        <p:blipFill>
          <a:blip r:embed="rId3"/>
          <a:stretch>
            <a:fillRect/>
          </a:stretch>
        </p:blipFill>
        <p:spPr>
          <a:xfrm>
            <a:off x="457200" y="2780928"/>
            <a:ext cx="8272989" cy="3828620"/>
          </a:xfrm>
          <a:prstGeom prst="rect">
            <a:avLst/>
          </a:prstGeom>
        </p:spPr>
      </p:pic>
    </p:spTree>
    <p:extLst>
      <p:ext uri="{BB962C8B-B14F-4D97-AF65-F5344CB8AC3E}">
        <p14:creationId xmlns:p14="http://schemas.microsoft.com/office/powerpoint/2010/main" val="1358005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Biochemische testen</a:t>
            </a:r>
            <a:endParaRPr lang="nl-BE" dirty="0"/>
          </a:p>
        </p:txBody>
      </p:sp>
      <p:sp>
        <p:nvSpPr>
          <p:cNvPr id="3" name="Tijdelijke aanduiding voor inhoud 2"/>
          <p:cNvSpPr>
            <a:spLocks noGrp="1"/>
          </p:cNvSpPr>
          <p:nvPr>
            <p:ph idx="1"/>
          </p:nvPr>
        </p:nvSpPr>
        <p:spPr/>
        <p:txBody>
          <a:bodyPr/>
          <a:lstStyle/>
          <a:p>
            <a:r>
              <a:rPr lang="nl-BE" dirty="0" smtClean="0"/>
              <a:t>Suikertest</a:t>
            </a:r>
          </a:p>
          <a:p>
            <a:endParaRPr lang="nl-BE" dirty="0"/>
          </a:p>
        </p:txBody>
      </p:sp>
      <p:graphicFrame>
        <p:nvGraphicFramePr>
          <p:cNvPr id="4" name="Tabel 3"/>
          <p:cNvGraphicFramePr>
            <a:graphicFrameLocks noGrp="1"/>
          </p:cNvGraphicFramePr>
          <p:nvPr>
            <p:extLst>
              <p:ext uri="{D42A27DB-BD31-4B8C-83A1-F6EECF244321}">
                <p14:modId xmlns:p14="http://schemas.microsoft.com/office/powerpoint/2010/main" val="3682142172"/>
              </p:ext>
            </p:extLst>
          </p:nvPr>
        </p:nvGraphicFramePr>
        <p:xfrm>
          <a:off x="899592" y="2204864"/>
          <a:ext cx="6048671" cy="4206240"/>
        </p:xfrm>
        <a:graphic>
          <a:graphicData uri="http://schemas.openxmlformats.org/drawingml/2006/table">
            <a:tbl>
              <a:tblPr firstRow="1" firstCol="1" bandRow="1">
                <a:tableStyleId>{5C22544A-7EE6-4342-B048-85BDC9FD1C3A}</a:tableStyleId>
              </a:tblPr>
              <a:tblGrid>
                <a:gridCol w="1489742"/>
                <a:gridCol w="1516973"/>
                <a:gridCol w="1520978"/>
                <a:gridCol w="1520978"/>
              </a:tblGrid>
              <a:tr h="503307">
                <a:tc>
                  <a:txBody>
                    <a:bodyPr/>
                    <a:lstStyle/>
                    <a:p>
                      <a:pPr algn="ctr">
                        <a:lnSpc>
                          <a:spcPct val="115000"/>
                        </a:lnSpc>
                        <a:spcAft>
                          <a:spcPts val="0"/>
                        </a:spcAft>
                      </a:pPr>
                      <a:r>
                        <a:rPr lang="en-US" sz="1600" dirty="0">
                          <a:effectLst/>
                        </a:rPr>
                        <a:t>Sugar(s)</a:t>
                      </a:r>
                      <a:endParaRPr lang="nl-BE" sz="1600" dirty="0">
                        <a:effectLst/>
                        <a:latin typeface="Verdana"/>
                        <a:ea typeface="Calibri"/>
                        <a:cs typeface="Times New Roman"/>
                      </a:endParaRPr>
                    </a:p>
                  </a:txBody>
                  <a:tcPr marL="68580" marR="68580" marT="0" marB="0"/>
                </a:tc>
                <a:tc>
                  <a:txBody>
                    <a:bodyPr/>
                    <a:lstStyle/>
                    <a:p>
                      <a:pPr algn="ctr">
                        <a:lnSpc>
                          <a:spcPct val="115000"/>
                        </a:lnSpc>
                        <a:spcAft>
                          <a:spcPts val="0"/>
                        </a:spcAft>
                      </a:pPr>
                      <a:r>
                        <a:rPr lang="en-US" sz="1600" dirty="0">
                          <a:effectLst/>
                        </a:rPr>
                        <a:t>Mean Standard</a:t>
                      </a:r>
                      <a:endParaRPr lang="nl-BE" sz="1600" dirty="0">
                        <a:effectLst/>
                        <a:latin typeface="Verdana"/>
                        <a:ea typeface="Calibri"/>
                        <a:cs typeface="Times New Roman"/>
                      </a:endParaRPr>
                    </a:p>
                  </a:txBody>
                  <a:tcPr marL="68580" marR="68580" marT="0" marB="0"/>
                </a:tc>
                <a:tc>
                  <a:txBody>
                    <a:bodyPr/>
                    <a:lstStyle/>
                    <a:p>
                      <a:pPr algn="ctr">
                        <a:lnSpc>
                          <a:spcPct val="115000"/>
                        </a:lnSpc>
                        <a:spcAft>
                          <a:spcPts val="0"/>
                        </a:spcAft>
                      </a:pPr>
                      <a:r>
                        <a:rPr lang="en-US" sz="1600">
                          <a:effectLst/>
                        </a:rPr>
                        <a:t>Results LP1</a:t>
                      </a:r>
                      <a:endParaRPr lang="nl-BE" sz="1600">
                        <a:effectLst/>
                      </a:endParaRPr>
                    </a:p>
                    <a:p>
                      <a:pPr algn="l">
                        <a:lnSpc>
                          <a:spcPct val="115000"/>
                        </a:lnSpc>
                        <a:spcAft>
                          <a:spcPts val="0"/>
                        </a:spcAft>
                      </a:pPr>
                      <a:r>
                        <a:rPr lang="en-US" sz="1600">
                          <a:effectLst/>
                        </a:rPr>
                        <a:t> </a:t>
                      </a:r>
                      <a:endParaRPr lang="nl-BE" sz="1600">
                        <a:effectLst/>
                        <a:latin typeface="Verdana"/>
                        <a:ea typeface="Calibri"/>
                        <a:cs typeface="Times New Roman"/>
                      </a:endParaRPr>
                    </a:p>
                  </a:txBody>
                  <a:tcPr marL="68580" marR="68580" marT="0" marB="0"/>
                </a:tc>
                <a:tc>
                  <a:txBody>
                    <a:bodyPr/>
                    <a:lstStyle/>
                    <a:p>
                      <a:pPr algn="ctr">
                        <a:lnSpc>
                          <a:spcPct val="115000"/>
                        </a:lnSpc>
                        <a:spcAft>
                          <a:spcPts val="0"/>
                        </a:spcAft>
                      </a:pPr>
                      <a:r>
                        <a:rPr lang="en-US" sz="1600">
                          <a:effectLst/>
                        </a:rPr>
                        <a:t>Results LP2</a:t>
                      </a:r>
                      <a:endParaRPr lang="nl-BE" sz="1600">
                        <a:effectLst/>
                      </a:endParaRPr>
                    </a:p>
                    <a:p>
                      <a:pPr algn="l">
                        <a:lnSpc>
                          <a:spcPct val="115000"/>
                        </a:lnSpc>
                        <a:spcAft>
                          <a:spcPts val="0"/>
                        </a:spcAft>
                      </a:pPr>
                      <a:r>
                        <a:rPr lang="en-US" sz="1600">
                          <a:effectLst/>
                        </a:rPr>
                        <a:t> </a:t>
                      </a:r>
                      <a:endParaRPr lang="nl-BE" sz="1600">
                        <a:effectLst/>
                        <a:latin typeface="Verdana"/>
                        <a:ea typeface="Calibri"/>
                        <a:cs typeface="Times New Roman"/>
                      </a:endParaRPr>
                    </a:p>
                  </a:txBody>
                  <a:tcPr marL="68580" marR="68580" marT="0" marB="0"/>
                </a:tc>
              </a:tr>
              <a:tr h="266823">
                <a:tc>
                  <a:txBody>
                    <a:bodyPr/>
                    <a:lstStyle/>
                    <a:p>
                      <a:pPr algn="l">
                        <a:lnSpc>
                          <a:spcPct val="115000"/>
                        </a:lnSpc>
                        <a:spcAft>
                          <a:spcPts val="0"/>
                        </a:spcAft>
                      </a:pPr>
                      <a:r>
                        <a:rPr lang="en-US" sz="1600">
                          <a:effectLst/>
                        </a:rPr>
                        <a:t>Glucose</a:t>
                      </a:r>
                      <a:endParaRPr lang="nl-BE" sz="1600">
                        <a:effectLst/>
                        <a:latin typeface="Verdana"/>
                        <a:ea typeface="Calibri"/>
                        <a:cs typeface="Times New Roman"/>
                      </a:endParaRPr>
                    </a:p>
                  </a:txBody>
                  <a:tcPr marL="68580" marR="68580" marT="0" marB="0"/>
                </a:tc>
                <a:tc>
                  <a:txBody>
                    <a:bodyPr/>
                    <a:lstStyle/>
                    <a:p>
                      <a:pPr algn="ctr">
                        <a:lnSpc>
                          <a:spcPct val="115000"/>
                        </a:lnSpc>
                        <a:spcAft>
                          <a:spcPts val="0"/>
                        </a:spcAft>
                      </a:pPr>
                      <a:r>
                        <a:rPr lang="en-US" sz="1600" dirty="0">
                          <a:effectLst/>
                        </a:rPr>
                        <a:t>+</a:t>
                      </a:r>
                      <a:endParaRPr lang="nl-BE" sz="1600" dirty="0">
                        <a:effectLst/>
                        <a:latin typeface="Verdana"/>
                        <a:ea typeface="Calibri"/>
                        <a:cs typeface="Times New Roman"/>
                      </a:endParaRPr>
                    </a:p>
                  </a:txBody>
                  <a:tcPr marL="68580" marR="68580" marT="0" marB="0"/>
                </a:tc>
                <a:tc>
                  <a:txBody>
                    <a:bodyPr/>
                    <a:lstStyle/>
                    <a:p>
                      <a:pPr algn="ctr">
                        <a:lnSpc>
                          <a:spcPct val="115000"/>
                        </a:lnSpc>
                        <a:spcAft>
                          <a:spcPts val="0"/>
                        </a:spcAft>
                      </a:pPr>
                      <a:r>
                        <a:rPr lang="en-US" sz="1600" dirty="0">
                          <a:effectLst/>
                        </a:rPr>
                        <a:t>+</a:t>
                      </a:r>
                      <a:endParaRPr lang="nl-BE" sz="1600" dirty="0">
                        <a:effectLst/>
                        <a:latin typeface="Verdana"/>
                        <a:ea typeface="Calibri"/>
                        <a:cs typeface="Times New Roman"/>
                      </a:endParaRPr>
                    </a:p>
                  </a:txBody>
                  <a:tcPr marL="68580" marR="68580" marT="0" marB="0">
                    <a:solidFill>
                      <a:srgbClr val="92D050"/>
                    </a:solidFill>
                  </a:tcPr>
                </a:tc>
                <a:tc>
                  <a:txBody>
                    <a:bodyPr/>
                    <a:lstStyle/>
                    <a:p>
                      <a:pPr algn="ctr">
                        <a:lnSpc>
                          <a:spcPct val="115000"/>
                        </a:lnSpc>
                        <a:spcAft>
                          <a:spcPts val="0"/>
                        </a:spcAft>
                      </a:pPr>
                      <a:r>
                        <a:rPr lang="en-US" sz="1600">
                          <a:effectLst/>
                        </a:rPr>
                        <a:t>+</a:t>
                      </a:r>
                      <a:endParaRPr lang="nl-BE" sz="1600">
                        <a:effectLst/>
                        <a:latin typeface="Verdana"/>
                        <a:ea typeface="Calibri"/>
                        <a:cs typeface="Times New Roman"/>
                      </a:endParaRPr>
                    </a:p>
                  </a:txBody>
                  <a:tcPr marL="68580" marR="68580" marT="0" marB="0">
                    <a:solidFill>
                      <a:srgbClr val="92D050"/>
                    </a:solidFill>
                  </a:tcPr>
                </a:tc>
              </a:tr>
              <a:tr h="251265">
                <a:tc>
                  <a:txBody>
                    <a:bodyPr/>
                    <a:lstStyle/>
                    <a:p>
                      <a:pPr algn="l">
                        <a:lnSpc>
                          <a:spcPct val="115000"/>
                        </a:lnSpc>
                        <a:spcAft>
                          <a:spcPts val="0"/>
                        </a:spcAft>
                      </a:pPr>
                      <a:r>
                        <a:rPr lang="en-US" sz="1600">
                          <a:effectLst/>
                        </a:rPr>
                        <a:t> Xylose</a:t>
                      </a:r>
                      <a:endParaRPr lang="nl-BE" sz="1600">
                        <a:effectLst/>
                        <a:latin typeface="Verdana"/>
                        <a:ea typeface="Calibri"/>
                        <a:cs typeface="Times New Roman"/>
                      </a:endParaRPr>
                    </a:p>
                  </a:txBody>
                  <a:tcPr marL="68580" marR="68580" marT="0" marB="0"/>
                </a:tc>
                <a:tc>
                  <a:txBody>
                    <a:bodyPr/>
                    <a:lstStyle/>
                    <a:p>
                      <a:pPr algn="ctr">
                        <a:lnSpc>
                          <a:spcPct val="115000"/>
                        </a:lnSpc>
                        <a:spcAft>
                          <a:spcPts val="0"/>
                        </a:spcAft>
                      </a:pPr>
                      <a:r>
                        <a:rPr lang="en-US" sz="1600">
                          <a:effectLst/>
                        </a:rPr>
                        <a:t>-</a:t>
                      </a:r>
                      <a:endParaRPr lang="nl-BE" sz="1600">
                        <a:effectLst/>
                        <a:latin typeface="Verdana"/>
                        <a:ea typeface="Calibri"/>
                        <a:cs typeface="Times New Roman"/>
                      </a:endParaRPr>
                    </a:p>
                  </a:txBody>
                  <a:tcPr marL="68580" marR="68580" marT="0" marB="0"/>
                </a:tc>
                <a:tc>
                  <a:txBody>
                    <a:bodyPr/>
                    <a:lstStyle/>
                    <a:p>
                      <a:pPr algn="ctr">
                        <a:lnSpc>
                          <a:spcPct val="115000"/>
                        </a:lnSpc>
                        <a:spcAft>
                          <a:spcPts val="0"/>
                        </a:spcAft>
                      </a:pPr>
                      <a:r>
                        <a:rPr lang="en-US" sz="1600" dirty="0">
                          <a:effectLst/>
                        </a:rPr>
                        <a:t>-</a:t>
                      </a:r>
                      <a:endParaRPr lang="nl-BE" sz="1600" dirty="0">
                        <a:effectLst/>
                        <a:latin typeface="Verdana"/>
                        <a:ea typeface="Calibri"/>
                        <a:cs typeface="Times New Roman"/>
                      </a:endParaRPr>
                    </a:p>
                  </a:txBody>
                  <a:tcPr marL="68580" marR="68580" marT="0" marB="0">
                    <a:solidFill>
                      <a:srgbClr val="92D050"/>
                    </a:solidFill>
                  </a:tcPr>
                </a:tc>
                <a:tc>
                  <a:txBody>
                    <a:bodyPr/>
                    <a:lstStyle/>
                    <a:p>
                      <a:pPr algn="ctr">
                        <a:lnSpc>
                          <a:spcPct val="115000"/>
                        </a:lnSpc>
                        <a:spcAft>
                          <a:spcPts val="0"/>
                        </a:spcAft>
                      </a:pPr>
                      <a:r>
                        <a:rPr lang="en-US" sz="1600" dirty="0">
                          <a:effectLst/>
                        </a:rPr>
                        <a:t>-</a:t>
                      </a:r>
                      <a:endParaRPr lang="nl-BE" sz="1600" dirty="0">
                        <a:effectLst/>
                        <a:latin typeface="Verdana"/>
                        <a:ea typeface="Calibri"/>
                        <a:cs typeface="Times New Roman"/>
                      </a:endParaRPr>
                    </a:p>
                  </a:txBody>
                  <a:tcPr marL="68580" marR="68580" marT="0" marB="0">
                    <a:solidFill>
                      <a:srgbClr val="92D050"/>
                    </a:solidFill>
                  </a:tcPr>
                </a:tc>
              </a:tr>
              <a:tr h="251265">
                <a:tc>
                  <a:txBody>
                    <a:bodyPr/>
                    <a:lstStyle/>
                    <a:p>
                      <a:pPr algn="l">
                        <a:lnSpc>
                          <a:spcPct val="115000"/>
                        </a:lnSpc>
                        <a:spcAft>
                          <a:spcPts val="0"/>
                        </a:spcAft>
                      </a:pPr>
                      <a:r>
                        <a:rPr lang="en-US" sz="1600">
                          <a:effectLst/>
                        </a:rPr>
                        <a:t>Sucrose</a:t>
                      </a:r>
                      <a:endParaRPr lang="nl-BE" sz="1600">
                        <a:effectLst/>
                        <a:latin typeface="Verdana"/>
                        <a:ea typeface="Calibri"/>
                        <a:cs typeface="Times New Roman"/>
                      </a:endParaRPr>
                    </a:p>
                  </a:txBody>
                  <a:tcPr marL="68580" marR="68580" marT="0" marB="0"/>
                </a:tc>
                <a:tc>
                  <a:txBody>
                    <a:bodyPr/>
                    <a:lstStyle/>
                    <a:p>
                      <a:pPr algn="ctr">
                        <a:lnSpc>
                          <a:spcPct val="115000"/>
                        </a:lnSpc>
                        <a:spcAft>
                          <a:spcPts val="0"/>
                        </a:spcAft>
                      </a:pPr>
                      <a:r>
                        <a:rPr lang="en-US" sz="1600">
                          <a:effectLst/>
                        </a:rPr>
                        <a:t>+</a:t>
                      </a:r>
                      <a:endParaRPr lang="nl-BE" sz="1600">
                        <a:effectLst/>
                        <a:latin typeface="Verdana"/>
                        <a:ea typeface="Calibri"/>
                        <a:cs typeface="Times New Roman"/>
                      </a:endParaRPr>
                    </a:p>
                  </a:txBody>
                  <a:tcPr marL="68580" marR="68580" marT="0" marB="0"/>
                </a:tc>
                <a:tc>
                  <a:txBody>
                    <a:bodyPr/>
                    <a:lstStyle/>
                    <a:p>
                      <a:pPr algn="ctr">
                        <a:lnSpc>
                          <a:spcPct val="115000"/>
                        </a:lnSpc>
                        <a:spcAft>
                          <a:spcPts val="0"/>
                        </a:spcAft>
                      </a:pPr>
                      <a:r>
                        <a:rPr lang="en-US" sz="1600" dirty="0">
                          <a:effectLst/>
                        </a:rPr>
                        <a:t>+</a:t>
                      </a:r>
                      <a:endParaRPr lang="nl-BE" sz="1600" dirty="0">
                        <a:effectLst/>
                        <a:latin typeface="Verdana"/>
                        <a:ea typeface="Calibri"/>
                        <a:cs typeface="Times New Roman"/>
                      </a:endParaRPr>
                    </a:p>
                  </a:txBody>
                  <a:tcPr marL="68580" marR="68580" marT="0" marB="0">
                    <a:solidFill>
                      <a:srgbClr val="92D050"/>
                    </a:solidFill>
                  </a:tcPr>
                </a:tc>
                <a:tc>
                  <a:txBody>
                    <a:bodyPr/>
                    <a:lstStyle/>
                    <a:p>
                      <a:pPr algn="ctr">
                        <a:lnSpc>
                          <a:spcPct val="115000"/>
                        </a:lnSpc>
                        <a:spcAft>
                          <a:spcPts val="0"/>
                        </a:spcAft>
                      </a:pPr>
                      <a:r>
                        <a:rPr lang="en-US" sz="1600" dirty="0">
                          <a:effectLst/>
                        </a:rPr>
                        <a:t>+</a:t>
                      </a:r>
                      <a:endParaRPr lang="nl-BE" sz="1600" dirty="0">
                        <a:effectLst/>
                        <a:latin typeface="Verdana"/>
                        <a:ea typeface="Calibri"/>
                        <a:cs typeface="Times New Roman"/>
                      </a:endParaRPr>
                    </a:p>
                  </a:txBody>
                  <a:tcPr marL="68580" marR="68580" marT="0" marB="0">
                    <a:solidFill>
                      <a:srgbClr val="92D050"/>
                    </a:solidFill>
                  </a:tcPr>
                </a:tc>
              </a:tr>
              <a:tr h="251265">
                <a:tc>
                  <a:txBody>
                    <a:bodyPr/>
                    <a:lstStyle/>
                    <a:p>
                      <a:pPr algn="l">
                        <a:lnSpc>
                          <a:spcPct val="115000"/>
                        </a:lnSpc>
                        <a:spcAft>
                          <a:spcPts val="0"/>
                        </a:spcAft>
                      </a:pPr>
                      <a:r>
                        <a:rPr lang="en-US" sz="1600">
                          <a:effectLst/>
                        </a:rPr>
                        <a:t>Fructose</a:t>
                      </a:r>
                      <a:endParaRPr lang="nl-BE" sz="1600">
                        <a:effectLst/>
                        <a:latin typeface="Verdana"/>
                        <a:ea typeface="Calibri"/>
                        <a:cs typeface="Times New Roman"/>
                      </a:endParaRPr>
                    </a:p>
                  </a:txBody>
                  <a:tcPr marL="68580" marR="68580" marT="0" marB="0"/>
                </a:tc>
                <a:tc>
                  <a:txBody>
                    <a:bodyPr/>
                    <a:lstStyle/>
                    <a:p>
                      <a:pPr algn="ctr">
                        <a:lnSpc>
                          <a:spcPct val="115000"/>
                        </a:lnSpc>
                        <a:spcAft>
                          <a:spcPts val="0"/>
                        </a:spcAft>
                      </a:pPr>
                      <a:r>
                        <a:rPr lang="en-US" sz="1600">
                          <a:effectLst/>
                        </a:rPr>
                        <a:t>+</a:t>
                      </a:r>
                      <a:endParaRPr lang="nl-BE" sz="1600">
                        <a:effectLst/>
                        <a:latin typeface="Verdana"/>
                        <a:ea typeface="Calibri"/>
                        <a:cs typeface="Times New Roman"/>
                      </a:endParaRPr>
                    </a:p>
                  </a:txBody>
                  <a:tcPr marL="68580" marR="68580" marT="0" marB="0"/>
                </a:tc>
                <a:tc>
                  <a:txBody>
                    <a:bodyPr/>
                    <a:lstStyle/>
                    <a:p>
                      <a:pPr algn="ctr">
                        <a:lnSpc>
                          <a:spcPct val="115000"/>
                        </a:lnSpc>
                        <a:spcAft>
                          <a:spcPts val="0"/>
                        </a:spcAft>
                      </a:pPr>
                      <a:r>
                        <a:rPr lang="en-US" sz="1600" dirty="0">
                          <a:effectLst/>
                        </a:rPr>
                        <a:t>+</a:t>
                      </a:r>
                      <a:endParaRPr lang="nl-BE" sz="1600" dirty="0">
                        <a:effectLst/>
                        <a:latin typeface="Verdana"/>
                        <a:ea typeface="Calibri"/>
                        <a:cs typeface="Times New Roman"/>
                      </a:endParaRPr>
                    </a:p>
                  </a:txBody>
                  <a:tcPr marL="68580" marR="68580" marT="0" marB="0">
                    <a:solidFill>
                      <a:srgbClr val="92D050"/>
                    </a:solidFill>
                  </a:tcPr>
                </a:tc>
                <a:tc>
                  <a:txBody>
                    <a:bodyPr/>
                    <a:lstStyle/>
                    <a:p>
                      <a:pPr algn="ctr">
                        <a:lnSpc>
                          <a:spcPct val="115000"/>
                        </a:lnSpc>
                        <a:spcAft>
                          <a:spcPts val="0"/>
                        </a:spcAft>
                      </a:pPr>
                      <a:r>
                        <a:rPr lang="en-US" sz="1600" dirty="0">
                          <a:effectLst/>
                        </a:rPr>
                        <a:t>+</a:t>
                      </a:r>
                      <a:endParaRPr lang="nl-BE" sz="1600" dirty="0">
                        <a:effectLst/>
                        <a:latin typeface="Verdana"/>
                        <a:ea typeface="Calibri"/>
                        <a:cs typeface="Times New Roman"/>
                      </a:endParaRPr>
                    </a:p>
                  </a:txBody>
                  <a:tcPr marL="68580" marR="68580" marT="0" marB="0">
                    <a:solidFill>
                      <a:srgbClr val="92D050"/>
                    </a:solidFill>
                  </a:tcPr>
                </a:tc>
              </a:tr>
              <a:tr h="251265">
                <a:tc>
                  <a:txBody>
                    <a:bodyPr/>
                    <a:lstStyle/>
                    <a:p>
                      <a:pPr algn="l">
                        <a:lnSpc>
                          <a:spcPct val="115000"/>
                        </a:lnSpc>
                        <a:spcAft>
                          <a:spcPts val="0"/>
                        </a:spcAft>
                      </a:pPr>
                      <a:r>
                        <a:rPr lang="en-US" sz="1600">
                          <a:effectLst/>
                        </a:rPr>
                        <a:t>Galactose</a:t>
                      </a:r>
                      <a:endParaRPr lang="nl-BE" sz="1600">
                        <a:effectLst/>
                        <a:latin typeface="Verdana"/>
                        <a:ea typeface="Calibri"/>
                        <a:cs typeface="Times New Roman"/>
                      </a:endParaRPr>
                    </a:p>
                  </a:txBody>
                  <a:tcPr marL="68580" marR="68580" marT="0" marB="0"/>
                </a:tc>
                <a:tc>
                  <a:txBody>
                    <a:bodyPr/>
                    <a:lstStyle/>
                    <a:p>
                      <a:pPr algn="ctr">
                        <a:lnSpc>
                          <a:spcPct val="115000"/>
                        </a:lnSpc>
                        <a:spcAft>
                          <a:spcPts val="0"/>
                        </a:spcAft>
                      </a:pPr>
                      <a:r>
                        <a:rPr lang="en-US" sz="1600">
                          <a:effectLst/>
                        </a:rPr>
                        <a:t>+</a:t>
                      </a:r>
                      <a:endParaRPr lang="nl-BE" sz="1600">
                        <a:effectLst/>
                        <a:latin typeface="Verdana"/>
                        <a:ea typeface="Calibri"/>
                        <a:cs typeface="Times New Roman"/>
                      </a:endParaRPr>
                    </a:p>
                  </a:txBody>
                  <a:tcPr marL="68580" marR="68580" marT="0" marB="0"/>
                </a:tc>
                <a:tc>
                  <a:txBody>
                    <a:bodyPr/>
                    <a:lstStyle/>
                    <a:p>
                      <a:pPr algn="ctr">
                        <a:lnSpc>
                          <a:spcPct val="115000"/>
                        </a:lnSpc>
                        <a:spcAft>
                          <a:spcPts val="0"/>
                        </a:spcAft>
                      </a:pPr>
                      <a:r>
                        <a:rPr lang="en-US" sz="1600" dirty="0">
                          <a:effectLst/>
                        </a:rPr>
                        <a:t>+</a:t>
                      </a:r>
                      <a:endParaRPr lang="nl-BE" sz="1600" dirty="0">
                        <a:effectLst/>
                        <a:latin typeface="Verdana"/>
                        <a:ea typeface="Calibri"/>
                        <a:cs typeface="Times New Roman"/>
                      </a:endParaRPr>
                    </a:p>
                  </a:txBody>
                  <a:tcPr marL="68580" marR="68580" marT="0" marB="0">
                    <a:solidFill>
                      <a:srgbClr val="92D050"/>
                    </a:solidFill>
                  </a:tcPr>
                </a:tc>
                <a:tc>
                  <a:txBody>
                    <a:bodyPr/>
                    <a:lstStyle/>
                    <a:p>
                      <a:pPr algn="ctr">
                        <a:lnSpc>
                          <a:spcPct val="115000"/>
                        </a:lnSpc>
                        <a:spcAft>
                          <a:spcPts val="0"/>
                        </a:spcAft>
                      </a:pPr>
                      <a:r>
                        <a:rPr lang="en-US" sz="1600" dirty="0">
                          <a:effectLst/>
                        </a:rPr>
                        <a:t>+</a:t>
                      </a:r>
                      <a:endParaRPr lang="nl-BE" sz="1600" dirty="0">
                        <a:effectLst/>
                        <a:latin typeface="Verdana"/>
                        <a:ea typeface="Calibri"/>
                        <a:cs typeface="Times New Roman"/>
                      </a:endParaRPr>
                    </a:p>
                  </a:txBody>
                  <a:tcPr marL="68580" marR="68580" marT="0" marB="0">
                    <a:solidFill>
                      <a:srgbClr val="92D050"/>
                    </a:solidFill>
                  </a:tcPr>
                </a:tc>
              </a:tr>
              <a:tr h="266823">
                <a:tc>
                  <a:txBody>
                    <a:bodyPr/>
                    <a:lstStyle/>
                    <a:p>
                      <a:pPr algn="l">
                        <a:lnSpc>
                          <a:spcPct val="115000"/>
                        </a:lnSpc>
                        <a:spcAft>
                          <a:spcPts val="0"/>
                        </a:spcAft>
                      </a:pPr>
                      <a:r>
                        <a:rPr lang="en-US" sz="1600">
                          <a:effectLst/>
                        </a:rPr>
                        <a:t>Lactose</a:t>
                      </a:r>
                      <a:endParaRPr lang="nl-BE" sz="1600">
                        <a:effectLst/>
                        <a:latin typeface="Verdana"/>
                        <a:ea typeface="Calibri"/>
                        <a:cs typeface="Times New Roman"/>
                      </a:endParaRPr>
                    </a:p>
                  </a:txBody>
                  <a:tcPr marL="68580" marR="68580" marT="0" marB="0"/>
                </a:tc>
                <a:tc>
                  <a:txBody>
                    <a:bodyPr/>
                    <a:lstStyle/>
                    <a:p>
                      <a:pPr algn="ctr">
                        <a:lnSpc>
                          <a:spcPct val="115000"/>
                        </a:lnSpc>
                        <a:spcAft>
                          <a:spcPts val="0"/>
                        </a:spcAft>
                      </a:pPr>
                      <a:r>
                        <a:rPr lang="en-US" sz="1600">
                          <a:effectLst/>
                        </a:rPr>
                        <a:t>+</a:t>
                      </a:r>
                      <a:endParaRPr lang="nl-BE" sz="1600">
                        <a:effectLst/>
                        <a:latin typeface="Verdana"/>
                        <a:ea typeface="Calibri"/>
                        <a:cs typeface="Times New Roman"/>
                      </a:endParaRPr>
                    </a:p>
                  </a:txBody>
                  <a:tcPr marL="68580" marR="68580" marT="0" marB="0"/>
                </a:tc>
                <a:tc>
                  <a:txBody>
                    <a:bodyPr/>
                    <a:lstStyle/>
                    <a:p>
                      <a:pPr algn="ctr">
                        <a:lnSpc>
                          <a:spcPct val="115000"/>
                        </a:lnSpc>
                        <a:spcAft>
                          <a:spcPts val="0"/>
                        </a:spcAft>
                      </a:pPr>
                      <a:r>
                        <a:rPr lang="en-US" sz="1600" dirty="0">
                          <a:effectLst/>
                        </a:rPr>
                        <a:t>+</a:t>
                      </a:r>
                      <a:endParaRPr lang="nl-BE" sz="1600" dirty="0">
                        <a:effectLst/>
                        <a:latin typeface="Verdana"/>
                        <a:ea typeface="Calibri"/>
                        <a:cs typeface="Times New Roman"/>
                      </a:endParaRPr>
                    </a:p>
                  </a:txBody>
                  <a:tcPr marL="68580" marR="68580" marT="0" marB="0">
                    <a:solidFill>
                      <a:srgbClr val="92D050"/>
                    </a:solidFill>
                  </a:tcPr>
                </a:tc>
                <a:tc>
                  <a:txBody>
                    <a:bodyPr/>
                    <a:lstStyle/>
                    <a:p>
                      <a:pPr algn="ctr">
                        <a:lnSpc>
                          <a:spcPct val="115000"/>
                        </a:lnSpc>
                        <a:spcAft>
                          <a:spcPts val="0"/>
                        </a:spcAft>
                      </a:pPr>
                      <a:r>
                        <a:rPr lang="en-US" sz="1600" dirty="0">
                          <a:effectLst/>
                        </a:rPr>
                        <a:t>+</a:t>
                      </a:r>
                      <a:endParaRPr lang="nl-BE" sz="1600" dirty="0">
                        <a:effectLst/>
                        <a:latin typeface="Verdana"/>
                        <a:ea typeface="Calibri"/>
                        <a:cs typeface="Times New Roman"/>
                      </a:endParaRPr>
                    </a:p>
                  </a:txBody>
                  <a:tcPr marL="68580" marR="68580" marT="0" marB="0">
                    <a:solidFill>
                      <a:srgbClr val="92D050"/>
                    </a:solidFill>
                  </a:tcPr>
                </a:tc>
              </a:tr>
              <a:tr h="251265">
                <a:tc>
                  <a:txBody>
                    <a:bodyPr/>
                    <a:lstStyle/>
                    <a:p>
                      <a:pPr algn="l">
                        <a:lnSpc>
                          <a:spcPct val="115000"/>
                        </a:lnSpc>
                        <a:spcAft>
                          <a:spcPts val="0"/>
                        </a:spcAft>
                      </a:pPr>
                      <a:r>
                        <a:rPr lang="en-US" sz="1600">
                          <a:effectLst/>
                        </a:rPr>
                        <a:t>Maltose</a:t>
                      </a:r>
                      <a:endParaRPr lang="nl-BE" sz="1600">
                        <a:effectLst/>
                        <a:latin typeface="Verdana"/>
                        <a:ea typeface="Calibri"/>
                        <a:cs typeface="Times New Roman"/>
                      </a:endParaRPr>
                    </a:p>
                  </a:txBody>
                  <a:tcPr marL="68580" marR="68580" marT="0" marB="0"/>
                </a:tc>
                <a:tc>
                  <a:txBody>
                    <a:bodyPr/>
                    <a:lstStyle/>
                    <a:p>
                      <a:pPr algn="ctr">
                        <a:lnSpc>
                          <a:spcPct val="115000"/>
                        </a:lnSpc>
                        <a:spcAft>
                          <a:spcPts val="0"/>
                        </a:spcAft>
                      </a:pPr>
                      <a:r>
                        <a:rPr lang="en-US" sz="1600">
                          <a:effectLst/>
                        </a:rPr>
                        <a:t>+</a:t>
                      </a:r>
                      <a:endParaRPr lang="nl-BE" sz="1600">
                        <a:effectLst/>
                        <a:latin typeface="Verdana"/>
                        <a:ea typeface="Calibri"/>
                        <a:cs typeface="Times New Roman"/>
                      </a:endParaRPr>
                    </a:p>
                  </a:txBody>
                  <a:tcPr marL="68580" marR="68580" marT="0" marB="0"/>
                </a:tc>
                <a:tc>
                  <a:txBody>
                    <a:bodyPr/>
                    <a:lstStyle/>
                    <a:p>
                      <a:pPr algn="ctr">
                        <a:lnSpc>
                          <a:spcPct val="115000"/>
                        </a:lnSpc>
                        <a:spcAft>
                          <a:spcPts val="0"/>
                        </a:spcAft>
                      </a:pPr>
                      <a:r>
                        <a:rPr lang="en-US" sz="1600" dirty="0">
                          <a:effectLst/>
                        </a:rPr>
                        <a:t>+</a:t>
                      </a:r>
                      <a:endParaRPr lang="nl-BE" sz="1600" dirty="0">
                        <a:effectLst/>
                        <a:latin typeface="Verdana"/>
                        <a:ea typeface="Calibri"/>
                        <a:cs typeface="Times New Roman"/>
                      </a:endParaRPr>
                    </a:p>
                  </a:txBody>
                  <a:tcPr marL="68580" marR="68580" marT="0" marB="0">
                    <a:solidFill>
                      <a:srgbClr val="92D050"/>
                    </a:solidFill>
                  </a:tcPr>
                </a:tc>
                <a:tc>
                  <a:txBody>
                    <a:bodyPr/>
                    <a:lstStyle/>
                    <a:p>
                      <a:pPr algn="ctr">
                        <a:lnSpc>
                          <a:spcPct val="115000"/>
                        </a:lnSpc>
                        <a:spcAft>
                          <a:spcPts val="0"/>
                        </a:spcAft>
                      </a:pPr>
                      <a:r>
                        <a:rPr lang="en-US" sz="1600" dirty="0">
                          <a:effectLst/>
                        </a:rPr>
                        <a:t>+</a:t>
                      </a:r>
                      <a:endParaRPr lang="nl-BE" sz="1600" dirty="0">
                        <a:effectLst/>
                        <a:latin typeface="Verdana"/>
                        <a:ea typeface="Calibri"/>
                        <a:cs typeface="Times New Roman"/>
                      </a:endParaRPr>
                    </a:p>
                  </a:txBody>
                  <a:tcPr marL="68580" marR="68580" marT="0" marB="0">
                    <a:solidFill>
                      <a:srgbClr val="92D050"/>
                    </a:solidFill>
                  </a:tcPr>
                </a:tc>
              </a:tr>
              <a:tr h="251265">
                <a:tc>
                  <a:txBody>
                    <a:bodyPr/>
                    <a:lstStyle/>
                    <a:p>
                      <a:pPr algn="l">
                        <a:lnSpc>
                          <a:spcPct val="115000"/>
                        </a:lnSpc>
                        <a:spcAft>
                          <a:spcPts val="0"/>
                        </a:spcAft>
                      </a:pPr>
                      <a:r>
                        <a:rPr lang="en-US" sz="1600">
                          <a:effectLst/>
                        </a:rPr>
                        <a:t>Trehalose</a:t>
                      </a:r>
                      <a:endParaRPr lang="nl-BE" sz="1600">
                        <a:effectLst/>
                        <a:latin typeface="Verdana"/>
                        <a:ea typeface="Calibri"/>
                        <a:cs typeface="Times New Roman"/>
                      </a:endParaRPr>
                    </a:p>
                  </a:txBody>
                  <a:tcPr marL="68580" marR="68580" marT="0" marB="0"/>
                </a:tc>
                <a:tc>
                  <a:txBody>
                    <a:bodyPr/>
                    <a:lstStyle/>
                    <a:p>
                      <a:pPr algn="ctr">
                        <a:lnSpc>
                          <a:spcPct val="115000"/>
                        </a:lnSpc>
                        <a:spcAft>
                          <a:spcPts val="0"/>
                        </a:spcAft>
                      </a:pPr>
                      <a:r>
                        <a:rPr lang="en-US" sz="1600">
                          <a:effectLst/>
                        </a:rPr>
                        <a:t>+</a:t>
                      </a:r>
                      <a:endParaRPr lang="nl-BE" sz="1600">
                        <a:effectLst/>
                        <a:latin typeface="Verdana"/>
                        <a:ea typeface="Calibri"/>
                        <a:cs typeface="Times New Roman"/>
                      </a:endParaRPr>
                    </a:p>
                  </a:txBody>
                  <a:tcPr marL="68580" marR="68580" marT="0" marB="0"/>
                </a:tc>
                <a:tc>
                  <a:txBody>
                    <a:bodyPr/>
                    <a:lstStyle/>
                    <a:p>
                      <a:pPr algn="ctr">
                        <a:lnSpc>
                          <a:spcPct val="115000"/>
                        </a:lnSpc>
                        <a:spcAft>
                          <a:spcPts val="0"/>
                        </a:spcAft>
                      </a:pPr>
                      <a:r>
                        <a:rPr lang="en-US" sz="1600" dirty="0">
                          <a:effectLst/>
                        </a:rPr>
                        <a:t>+</a:t>
                      </a:r>
                      <a:endParaRPr lang="nl-BE" sz="1600" dirty="0">
                        <a:effectLst/>
                        <a:latin typeface="Verdana"/>
                        <a:ea typeface="Calibri"/>
                        <a:cs typeface="Times New Roman"/>
                      </a:endParaRPr>
                    </a:p>
                  </a:txBody>
                  <a:tcPr marL="68580" marR="68580" marT="0" marB="0">
                    <a:solidFill>
                      <a:srgbClr val="92D050"/>
                    </a:solidFill>
                  </a:tcPr>
                </a:tc>
                <a:tc>
                  <a:txBody>
                    <a:bodyPr/>
                    <a:lstStyle/>
                    <a:p>
                      <a:pPr algn="ctr">
                        <a:lnSpc>
                          <a:spcPct val="115000"/>
                        </a:lnSpc>
                        <a:spcAft>
                          <a:spcPts val="0"/>
                        </a:spcAft>
                      </a:pPr>
                      <a:r>
                        <a:rPr lang="en-US" sz="1600" dirty="0">
                          <a:effectLst/>
                        </a:rPr>
                        <a:t>+</a:t>
                      </a:r>
                      <a:endParaRPr lang="nl-BE" sz="1600" dirty="0">
                        <a:effectLst/>
                        <a:latin typeface="Verdana"/>
                        <a:ea typeface="Calibri"/>
                        <a:cs typeface="Times New Roman"/>
                      </a:endParaRPr>
                    </a:p>
                  </a:txBody>
                  <a:tcPr marL="68580" marR="68580" marT="0" marB="0">
                    <a:solidFill>
                      <a:srgbClr val="92D050"/>
                    </a:solidFill>
                  </a:tcPr>
                </a:tc>
              </a:tr>
              <a:tr h="251265">
                <a:tc>
                  <a:txBody>
                    <a:bodyPr/>
                    <a:lstStyle/>
                    <a:p>
                      <a:pPr algn="l">
                        <a:lnSpc>
                          <a:spcPct val="115000"/>
                        </a:lnSpc>
                        <a:spcAft>
                          <a:spcPts val="0"/>
                        </a:spcAft>
                      </a:pPr>
                      <a:r>
                        <a:rPr lang="en-US" sz="1600">
                          <a:effectLst/>
                        </a:rPr>
                        <a:t>Rhamanose</a:t>
                      </a:r>
                      <a:endParaRPr lang="nl-BE" sz="1600">
                        <a:effectLst/>
                        <a:latin typeface="Verdana"/>
                        <a:ea typeface="Calibri"/>
                        <a:cs typeface="Times New Roman"/>
                      </a:endParaRPr>
                    </a:p>
                  </a:txBody>
                  <a:tcPr marL="68580" marR="68580" marT="0" marB="0"/>
                </a:tc>
                <a:tc>
                  <a:txBody>
                    <a:bodyPr/>
                    <a:lstStyle/>
                    <a:p>
                      <a:pPr algn="ctr">
                        <a:lnSpc>
                          <a:spcPct val="115000"/>
                        </a:lnSpc>
                        <a:spcAft>
                          <a:spcPts val="0"/>
                        </a:spcAft>
                      </a:pPr>
                      <a:r>
                        <a:rPr lang="en-US" sz="1600">
                          <a:effectLst/>
                        </a:rPr>
                        <a:t>-</a:t>
                      </a:r>
                      <a:endParaRPr lang="nl-BE" sz="1600">
                        <a:effectLst/>
                        <a:latin typeface="Verdana"/>
                        <a:ea typeface="Calibri"/>
                        <a:cs typeface="Times New Roman"/>
                      </a:endParaRPr>
                    </a:p>
                  </a:txBody>
                  <a:tcPr marL="68580" marR="68580" marT="0" marB="0"/>
                </a:tc>
                <a:tc>
                  <a:txBody>
                    <a:bodyPr/>
                    <a:lstStyle/>
                    <a:p>
                      <a:pPr algn="ctr">
                        <a:lnSpc>
                          <a:spcPct val="115000"/>
                        </a:lnSpc>
                        <a:spcAft>
                          <a:spcPts val="0"/>
                        </a:spcAft>
                      </a:pPr>
                      <a:r>
                        <a:rPr lang="en-US" sz="1600">
                          <a:effectLst/>
                        </a:rPr>
                        <a:t>-</a:t>
                      </a:r>
                      <a:endParaRPr lang="nl-BE" sz="1600">
                        <a:effectLst/>
                        <a:latin typeface="Verdana"/>
                        <a:ea typeface="Calibri"/>
                        <a:cs typeface="Times New Roman"/>
                      </a:endParaRPr>
                    </a:p>
                  </a:txBody>
                  <a:tcPr marL="68580" marR="68580" marT="0" marB="0">
                    <a:solidFill>
                      <a:srgbClr val="92D050"/>
                    </a:solidFill>
                  </a:tcPr>
                </a:tc>
                <a:tc>
                  <a:txBody>
                    <a:bodyPr/>
                    <a:lstStyle/>
                    <a:p>
                      <a:pPr algn="ctr">
                        <a:lnSpc>
                          <a:spcPct val="115000"/>
                        </a:lnSpc>
                        <a:spcAft>
                          <a:spcPts val="0"/>
                        </a:spcAft>
                      </a:pPr>
                      <a:r>
                        <a:rPr lang="en-US" sz="1600" dirty="0">
                          <a:effectLst/>
                        </a:rPr>
                        <a:t>-</a:t>
                      </a:r>
                      <a:endParaRPr lang="nl-BE" sz="1600" dirty="0">
                        <a:effectLst/>
                        <a:latin typeface="Verdana"/>
                        <a:ea typeface="Calibri"/>
                        <a:cs typeface="Times New Roman"/>
                      </a:endParaRPr>
                    </a:p>
                  </a:txBody>
                  <a:tcPr marL="68580" marR="68580" marT="0" marB="0">
                    <a:solidFill>
                      <a:srgbClr val="92D050"/>
                    </a:solidFill>
                  </a:tcPr>
                </a:tc>
              </a:tr>
              <a:tr h="251265">
                <a:tc>
                  <a:txBody>
                    <a:bodyPr/>
                    <a:lstStyle/>
                    <a:p>
                      <a:pPr algn="l">
                        <a:lnSpc>
                          <a:spcPct val="115000"/>
                        </a:lnSpc>
                        <a:spcAft>
                          <a:spcPts val="0"/>
                        </a:spcAft>
                      </a:pPr>
                      <a:r>
                        <a:rPr lang="en-US" sz="1600">
                          <a:effectLst/>
                        </a:rPr>
                        <a:t>Mannitol</a:t>
                      </a:r>
                      <a:endParaRPr lang="nl-BE" sz="1600">
                        <a:effectLst/>
                        <a:latin typeface="Verdana"/>
                        <a:ea typeface="Calibri"/>
                        <a:cs typeface="Times New Roman"/>
                      </a:endParaRPr>
                    </a:p>
                  </a:txBody>
                  <a:tcPr marL="68580" marR="68580" marT="0" marB="0"/>
                </a:tc>
                <a:tc>
                  <a:txBody>
                    <a:bodyPr/>
                    <a:lstStyle/>
                    <a:p>
                      <a:pPr algn="ctr">
                        <a:lnSpc>
                          <a:spcPct val="115000"/>
                        </a:lnSpc>
                        <a:spcAft>
                          <a:spcPts val="0"/>
                        </a:spcAft>
                      </a:pPr>
                      <a:r>
                        <a:rPr lang="en-US" sz="1600">
                          <a:effectLst/>
                        </a:rPr>
                        <a:t>+</a:t>
                      </a:r>
                      <a:endParaRPr lang="nl-BE" sz="1600">
                        <a:effectLst/>
                        <a:latin typeface="Verdana"/>
                        <a:ea typeface="Calibri"/>
                        <a:cs typeface="Times New Roman"/>
                      </a:endParaRPr>
                    </a:p>
                  </a:txBody>
                  <a:tcPr marL="68580" marR="68580" marT="0" marB="0"/>
                </a:tc>
                <a:tc>
                  <a:txBody>
                    <a:bodyPr/>
                    <a:lstStyle/>
                    <a:p>
                      <a:pPr algn="ctr">
                        <a:lnSpc>
                          <a:spcPct val="115000"/>
                        </a:lnSpc>
                        <a:spcAft>
                          <a:spcPts val="0"/>
                        </a:spcAft>
                      </a:pPr>
                      <a:r>
                        <a:rPr lang="en-US" sz="1600">
                          <a:effectLst/>
                        </a:rPr>
                        <a:t>+</a:t>
                      </a:r>
                      <a:endParaRPr lang="nl-BE" sz="1600">
                        <a:effectLst/>
                        <a:latin typeface="Verdana"/>
                        <a:ea typeface="Calibri"/>
                        <a:cs typeface="Times New Roman"/>
                      </a:endParaRPr>
                    </a:p>
                  </a:txBody>
                  <a:tcPr marL="68580" marR="68580" marT="0" marB="0">
                    <a:solidFill>
                      <a:srgbClr val="92D050"/>
                    </a:solidFill>
                  </a:tcPr>
                </a:tc>
                <a:tc>
                  <a:txBody>
                    <a:bodyPr/>
                    <a:lstStyle/>
                    <a:p>
                      <a:pPr algn="ctr">
                        <a:lnSpc>
                          <a:spcPct val="115000"/>
                        </a:lnSpc>
                        <a:spcAft>
                          <a:spcPts val="0"/>
                        </a:spcAft>
                      </a:pPr>
                      <a:r>
                        <a:rPr lang="en-US" sz="1600" dirty="0">
                          <a:effectLst/>
                        </a:rPr>
                        <a:t>+</a:t>
                      </a:r>
                      <a:endParaRPr lang="nl-BE" sz="1600" dirty="0">
                        <a:effectLst/>
                        <a:latin typeface="Verdana"/>
                        <a:ea typeface="Calibri"/>
                        <a:cs typeface="Times New Roman"/>
                      </a:endParaRPr>
                    </a:p>
                  </a:txBody>
                  <a:tcPr marL="68580" marR="68580" marT="0" marB="0">
                    <a:solidFill>
                      <a:srgbClr val="92D050"/>
                    </a:solidFill>
                  </a:tcPr>
                </a:tc>
              </a:tr>
              <a:tr h="266823">
                <a:tc>
                  <a:txBody>
                    <a:bodyPr/>
                    <a:lstStyle/>
                    <a:p>
                      <a:pPr algn="l">
                        <a:lnSpc>
                          <a:spcPct val="115000"/>
                        </a:lnSpc>
                        <a:spcAft>
                          <a:spcPts val="0"/>
                        </a:spcAft>
                      </a:pPr>
                      <a:r>
                        <a:rPr lang="en-US" sz="1600">
                          <a:effectLst/>
                        </a:rPr>
                        <a:t>Melbiose</a:t>
                      </a:r>
                      <a:endParaRPr lang="nl-BE" sz="1600">
                        <a:effectLst/>
                        <a:latin typeface="Verdana"/>
                        <a:ea typeface="Calibri"/>
                        <a:cs typeface="Times New Roman"/>
                      </a:endParaRPr>
                    </a:p>
                  </a:txBody>
                  <a:tcPr marL="68580" marR="68580" marT="0" marB="0"/>
                </a:tc>
                <a:tc>
                  <a:txBody>
                    <a:bodyPr/>
                    <a:lstStyle/>
                    <a:p>
                      <a:pPr algn="ctr">
                        <a:lnSpc>
                          <a:spcPct val="115000"/>
                        </a:lnSpc>
                        <a:spcAft>
                          <a:spcPts val="0"/>
                        </a:spcAft>
                      </a:pPr>
                      <a:r>
                        <a:rPr lang="en-US" sz="1600">
                          <a:effectLst/>
                        </a:rPr>
                        <a:t>-</a:t>
                      </a:r>
                      <a:endParaRPr lang="nl-BE" sz="1600">
                        <a:effectLst/>
                        <a:latin typeface="Verdana"/>
                        <a:ea typeface="Calibri"/>
                        <a:cs typeface="Times New Roman"/>
                      </a:endParaRPr>
                    </a:p>
                  </a:txBody>
                  <a:tcPr marL="68580" marR="68580" marT="0" marB="0"/>
                </a:tc>
                <a:tc>
                  <a:txBody>
                    <a:bodyPr/>
                    <a:lstStyle/>
                    <a:p>
                      <a:pPr algn="ctr">
                        <a:lnSpc>
                          <a:spcPct val="115000"/>
                        </a:lnSpc>
                        <a:spcAft>
                          <a:spcPts val="0"/>
                        </a:spcAft>
                      </a:pPr>
                      <a:r>
                        <a:rPr lang="en-US" sz="1600">
                          <a:effectLst/>
                        </a:rPr>
                        <a:t>-</a:t>
                      </a:r>
                      <a:endParaRPr lang="nl-BE" sz="1600">
                        <a:effectLst/>
                        <a:latin typeface="Verdana"/>
                        <a:ea typeface="Calibri"/>
                        <a:cs typeface="Times New Roman"/>
                      </a:endParaRPr>
                    </a:p>
                  </a:txBody>
                  <a:tcPr marL="68580" marR="68580" marT="0" marB="0">
                    <a:solidFill>
                      <a:srgbClr val="92D050"/>
                    </a:solidFill>
                  </a:tcPr>
                </a:tc>
                <a:tc>
                  <a:txBody>
                    <a:bodyPr/>
                    <a:lstStyle/>
                    <a:p>
                      <a:pPr algn="ctr">
                        <a:lnSpc>
                          <a:spcPct val="115000"/>
                        </a:lnSpc>
                        <a:spcAft>
                          <a:spcPts val="0"/>
                        </a:spcAft>
                      </a:pPr>
                      <a:r>
                        <a:rPr lang="en-US" sz="1600" dirty="0">
                          <a:effectLst/>
                        </a:rPr>
                        <a:t>-</a:t>
                      </a:r>
                      <a:endParaRPr lang="nl-BE" sz="1600" dirty="0">
                        <a:effectLst/>
                        <a:latin typeface="Verdana"/>
                        <a:ea typeface="Calibri"/>
                        <a:cs typeface="Times New Roman"/>
                      </a:endParaRPr>
                    </a:p>
                  </a:txBody>
                  <a:tcPr marL="68580" marR="68580" marT="0" marB="0">
                    <a:solidFill>
                      <a:srgbClr val="92D050"/>
                    </a:solidFill>
                  </a:tcPr>
                </a:tc>
              </a:tr>
              <a:tr h="251265">
                <a:tc>
                  <a:txBody>
                    <a:bodyPr/>
                    <a:lstStyle/>
                    <a:p>
                      <a:pPr algn="l">
                        <a:lnSpc>
                          <a:spcPct val="115000"/>
                        </a:lnSpc>
                        <a:spcAft>
                          <a:spcPts val="0"/>
                        </a:spcAft>
                      </a:pPr>
                      <a:r>
                        <a:rPr lang="en-US" sz="1600">
                          <a:effectLst/>
                        </a:rPr>
                        <a:t>Arabinose</a:t>
                      </a:r>
                      <a:endParaRPr lang="nl-BE" sz="1600">
                        <a:effectLst/>
                        <a:latin typeface="Verdana"/>
                        <a:ea typeface="Calibri"/>
                        <a:cs typeface="Times New Roman"/>
                      </a:endParaRPr>
                    </a:p>
                  </a:txBody>
                  <a:tcPr marL="68580" marR="68580" marT="0" marB="0"/>
                </a:tc>
                <a:tc>
                  <a:txBody>
                    <a:bodyPr/>
                    <a:lstStyle/>
                    <a:p>
                      <a:pPr algn="ctr">
                        <a:lnSpc>
                          <a:spcPct val="115000"/>
                        </a:lnSpc>
                        <a:spcAft>
                          <a:spcPts val="0"/>
                        </a:spcAft>
                      </a:pPr>
                      <a:r>
                        <a:rPr lang="en-US" sz="1600">
                          <a:effectLst/>
                        </a:rPr>
                        <a:t>+</a:t>
                      </a:r>
                      <a:endParaRPr lang="nl-BE" sz="1600">
                        <a:effectLst/>
                        <a:latin typeface="Verdana"/>
                        <a:ea typeface="Calibri"/>
                        <a:cs typeface="Times New Roman"/>
                      </a:endParaRPr>
                    </a:p>
                  </a:txBody>
                  <a:tcPr marL="68580" marR="68580" marT="0" marB="0"/>
                </a:tc>
                <a:tc>
                  <a:txBody>
                    <a:bodyPr/>
                    <a:lstStyle/>
                    <a:p>
                      <a:pPr algn="ctr">
                        <a:lnSpc>
                          <a:spcPct val="115000"/>
                        </a:lnSpc>
                        <a:spcAft>
                          <a:spcPts val="0"/>
                        </a:spcAft>
                      </a:pPr>
                      <a:r>
                        <a:rPr lang="en-US" sz="1600">
                          <a:effectLst/>
                        </a:rPr>
                        <a:t>+</a:t>
                      </a:r>
                      <a:endParaRPr lang="nl-BE" sz="1600">
                        <a:effectLst/>
                        <a:latin typeface="Verdana"/>
                        <a:ea typeface="Calibri"/>
                        <a:cs typeface="Times New Roman"/>
                      </a:endParaRPr>
                    </a:p>
                  </a:txBody>
                  <a:tcPr marL="68580" marR="68580" marT="0" marB="0">
                    <a:solidFill>
                      <a:srgbClr val="92D050"/>
                    </a:solidFill>
                  </a:tcPr>
                </a:tc>
                <a:tc>
                  <a:txBody>
                    <a:bodyPr/>
                    <a:lstStyle/>
                    <a:p>
                      <a:pPr algn="ctr">
                        <a:lnSpc>
                          <a:spcPct val="115000"/>
                        </a:lnSpc>
                        <a:spcAft>
                          <a:spcPts val="0"/>
                        </a:spcAft>
                      </a:pPr>
                      <a:r>
                        <a:rPr lang="en-US" sz="1600" dirty="0">
                          <a:effectLst/>
                        </a:rPr>
                        <a:t>+</a:t>
                      </a:r>
                      <a:endParaRPr lang="nl-BE" sz="1600" dirty="0">
                        <a:effectLst/>
                        <a:latin typeface="Verdana"/>
                        <a:ea typeface="Calibri"/>
                        <a:cs typeface="Times New Roman"/>
                      </a:endParaRPr>
                    </a:p>
                  </a:txBody>
                  <a:tcPr marL="68580" marR="68580" marT="0" marB="0">
                    <a:solidFill>
                      <a:srgbClr val="92D050"/>
                    </a:solidFill>
                  </a:tcPr>
                </a:tc>
              </a:tr>
              <a:tr h="251265">
                <a:tc>
                  <a:txBody>
                    <a:bodyPr/>
                    <a:lstStyle/>
                    <a:p>
                      <a:pPr algn="l">
                        <a:lnSpc>
                          <a:spcPct val="115000"/>
                        </a:lnSpc>
                        <a:spcAft>
                          <a:spcPts val="0"/>
                        </a:spcAft>
                      </a:pPr>
                      <a:r>
                        <a:rPr lang="en-US" sz="1600">
                          <a:effectLst/>
                        </a:rPr>
                        <a:t>Raffinose</a:t>
                      </a:r>
                      <a:endParaRPr lang="nl-BE" sz="1600">
                        <a:effectLst/>
                        <a:latin typeface="Verdana"/>
                        <a:ea typeface="Calibri"/>
                        <a:cs typeface="Times New Roman"/>
                      </a:endParaRPr>
                    </a:p>
                  </a:txBody>
                  <a:tcPr marL="68580" marR="68580" marT="0" marB="0"/>
                </a:tc>
                <a:tc>
                  <a:txBody>
                    <a:bodyPr/>
                    <a:lstStyle/>
                    <a:p>
                      <a:pPr algn="ctr">
                        <a:lnSpc>
                          <a:spcPct val="115000"/>
                        </a:lnSpc>
                        <a:spcAft>
                          <a:spcPts val="0"/>
                        </a:spcAft>
                      </a:pPr>
                      <a:r>
                        <a:rPr lang="en-US" sz="1600">
                          <a:effectLst/>
                        </a:rPr>
                        <a:t>+</a:t>
                      </a:r>
                      <a:endParaRPr lang="nl-BE" sz="1600">
                        <a:effectLst/>
                        <a:latin typeface="Verdana"/>
                        <a:ea typeface="Calibri"/>
                        <a:cs typeface="Times New Roman"/>
                      </a:endParaRPr>
                    </a:p>
                  </a:txBody>
                  <a:tcPr marL="68580" marR="68580" marT="0" marB="0"/>
                </a:tc>
                <a:tc>
                  <a:txBody>
                    <a:bodyPr/>
                    <a:lstStyle/>
                    <a:p>
                      <a:pPr algn="ctr">
                        <a:lnSpc>
                          <a:spcPct val="115000"/>
                        </a:lnSpc>
                        <a:spcAft>
                          <a:spcPts val="0"/>
                        </a:spcAft>
                      </a:pPr>
                      <a:r>
                        <a:rPr lang="en-US" sz="1600">
                          <a:effectLst/>
                        </a:rPr>
                        <a:t>+</a:t>
                      </a:r>
                      <a:endParaRPr lang="nl-BE" sz="1600">
                        <a:effectLst/>
                        <a:latin typeface="Verdana"/>
                        <a:ea typeface="Calibri"/>
                        <a:cs typeface="Times New Roman"/>
                      </a:endParaRPr>
                    </a:p>
                  </a:txBody>
                  <a:tcPr marL="68580" marR="68580" marT="0" marB="0">
                    <a:solidFill>
                      <a:srgbClr val="92D050"/>
                    </a:solidFill>
                  </a:tcPr>
                </a:tc>
                <a:tc>
                  <a:txBody>
                    <a:bodyPr/>
                    <a:lstStyle/>
                    <a:p>
                      <a:pPr algn="ctr">
                        <a:lnSpc>
                          <a:spcPct val="115000"/>
                        </a:lnSpc>
                        <a:spcAft>
                          <a:spcPts val="0"/>
                        </a:spcAft>
                      </a:pPr>
                      <a:r>
                        <a:rPr lang="en-US" sz="1600" dirty="0">
                          <a:effectLst/>
                        </a:rPr>
                        <a:t>+</a:t>
                      </a:r>
                      <a:endParaRPr lang="nl-BE" sz="1600" dirty="0">
                        <a:effectLst/>
                        <a:latin typeface="Verdana"/>
                        <a:ea typeface="Calibri"/>
                        <a:cs typeface="Times New Roman"/>
                      </a:endParaRPr>
                    </a:p>
                  </a:txBody>
                  <a:tcPr marL="68580" marR="68580" marT="0" marB="0">
                    <a:solidFill>
                      <a:srgbClr val="92D050"/>
                    </a:solidFill>
                  </a:tcPr>
                </a:tc>
              </a:tr>
            </a:tbl>
          </a:graphicData>
        </a:graphic>
      </p:graphicFrame>
    </p:spTree>
    <p:extLst>
      <p:ext uri="{BB962C8B-B14F-4D97-AF65-F5344CB8AC3E}">
        <p14:creationId xmlns:p14="http://schemas.microsoft.com/office/powerpoint/2010/main" val="22218426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Probiotische</a:t>
            </a:r>
            <a:r>
              <a:rPr lang="nl-BE" dirty="0" smtClean="0"/>
              <a:t> eigenschappen</a:t>
            </a:r>
            <a:endParaRPr lang="nl-BE" dirty="0"/>
          </a:p>
        </p:txBody>
      </p:sp>
      <p:sp>
        <p:nvSpPr>
          <p:cNvPr id="3" name="Tijdelijke aanduiding voor inhoud 2"/>
          <p:cNvSpPr>
            <a:spLocks noGrp="1"/>
          </p:cNvSpPr>
          <p:nvPr>
            <p:ph idx="1"/>
          </p:nvPr>
        </p:nvSpPr>
        <p:spPr>
          <a:xfrm>
            <a:off x="611560" y="1417638"/>
            <a:ext cx="8229600" cy="4525963"/>
          </a:xfrm>
        </p:spPr>
        <p:txBody>
          <a:bodyPr>
            <a:normAutofit/>
          </a:bodyPr>
          <a:lstStyle/>
          <a:p>
            <a:r>
              <a:rPr lang="nl-BE" dirty="0" err="1" smtClean="0"/>
              <a:t>Thermal</a:t>
            </a:r>
            <a:r>
              <a:rPr lang="nl-BE" dirty="0" smtClean="0"/>
              <a:t> </a:t>
            </a:r>
            <a:r>
              <a:rPr lang="nl-BE" dirty="0" err="1" smtClean="0"/>
              <a:t>Death</a:t>
            </a:r>
            <a:r>
              <a:rPr lang="nl-BE" dirty="0" smtClean="0"/>
              <a:t> point (TDP)</a:t>
            </a:r>
          </a:p>
          <a:p>
            <a:pPr lvl="1"/>
            <a:r>
              <a:rPr lang="nl-BE" dirty="0" smtClean="0"/>
              <a:t>Temperatuur waarbij organisme sterft binnen de 10 min</a:t>
            </a:r>
          </a:p>
          <a:p>
            <a:pPr lvl="2"/>
            <a:r>
              <a:rPr lang="nl-BE" dirty="0" smtClean="0">
                <a:solidFill>
                  <a:srgbClr val="FF0000"/>
                </a:solidFill>
              </a:rPr>
              <a:t>50 graden voor LP1 en LP2</a:t>
            </a:r>
          </a:p>
          <a:p>
            <a:r>
              <a:rPr lang="nl-BE" dirty="0" err="1" smtClean="0"/>
              <a:t>Thermal</a:t>
            </a:r>
            <a:r>
              <a:rPr lang="nl-BE" dirty="0" smtClean="0"/>
              <a:t> </a:t>
            </a:r>
            <a:r>
              <a:rPr lang="nl-BE" dirty="0" err="1" smtClean="0"/>
              <a:t>Death</a:t>
            </a:r>
            <a:r>
              <a:rPr lang="nl-BE" dirty="0" smtClean="0"/>
              <a:t> Time (TDT)</a:t>
            </a:r>
          </a:p>
          <a:p>
            <a:pPr lvl="1"/>
            <a:r>
              <a:rPr lang="nl-BE" dirty="0" smtClean="0"/>
              <a:t>tijdsduur nodig om het organisme te doden bij een welbepaalde temperatuur</a:t>
            </a:r>
          </a:p>
          <a:p>
            <a:pPr lvl="2"/>
            <a:r>
              <a:rPr lang="nl-BE" dirty="0" smtClean="0">
                <a:solidFill>
                  <a:srgbClr val="FF0000"/>
                </a:solidFill>
              </a:rPr>
              <a:t>19 minuten voor LP1 en LP2</a:t>
            </a:r>
          </a:p>
          <a:p>
            <a:pPr lvl="1"/>
            <a:endParaRPr lang="nl-BE" dirty="0" smtClean="0"/>
          </a:p>
          <a:p>
            <a:endParaRPr lang="nl-BE" dirty="0"/>
          </a:p>
        </p:txBody>
      </p:sp>
      <p:pic>
        <p:nvPicPr>
          <p:cNvPr id="4" name="Afbeelding 3"/>
          <p:cNvPicPr/>
          <p:nvPr/>
        </p:nvPicPr>
        <p:blipFill>
          <a:blip r:embed="rId3"/>
          <a:stretch>
            <a:fillRect/>
          </a:stretch>
        </p:blipFill>
        <p:spPr>
          <a:xfrm>
            <a:off x="945940" y="1431976"/>
            <a:ext cx="7560840" cy="4104456"/>
          </a:xfrm>
          <a:prstGeom prst="rect">
            <a:avLst/>
          </a:prstGeom>
        </p:spPr>
      </p:pic>
      <p:sp>
        <p:nvSpPr>
          <p:cNvPr id="15" name="Rechthoek 14"/>
          <p:cNvSpPr/>
          <p:nvPr/>
        </p:nvSpPr>
        <p:spPr>
          <a:xfrm>
            <a:off x="945940" y="1417638"/>
            <a:ext cx="5642284" cy="13915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nl-BE"/>
          </a:p>
        </p:txBody>
      </p:sp>
      <p:sp>
        <p:nvSpPr>
          <p:cNvPr id="16" name="Rechthoek 15"/>
          <p:cNvSpPr/>
          <p:nvPr/>
        </p:nvSpPr>
        <p:spPr>
          <a:xfrm>
            <a:off x="6516216" y="1431976"/>
            <a:ext cx="117727" cy="410445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nl-BE"/>
          </a:p>
        </p:txBody>
      </p:sp>
      <p:sp>
        <p:nvSpPr>
          <p:cNvPr id="17" name="Rechthoek 16"/>
          <p:cNvSpPr/>
          <p:nvPr/>
        </p:nvSpPr>
        <p:spPr>
          <a:xfrm>
            <a:off x="993421" y="5397278"/>
            <a:ext cx="5642284" cy="13915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nl-BE"/>
          </a:p>
        </p:txBody>
      </p:sp>
      <p:sp>
        <p:nvSpPr>
          <p:cNvPr id="18" name="Rechthoek 17"/>
          <p:cNvSpPr/>
          <p:nvPr/>
        </p:nvSpPr>
        <p:spPr>
          <a:xfrm>
            <a:off x="910817" y="1446314"/>
            <a:ext cx="117727" cy="410445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96391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Probiotische</a:t>
            </a:r>
            <a:r>
              <a:rPr lang="nl-BE" dirty="0"/>
              <a:t> </a:t>
            </a:r>
            <a:r>
              <a:rPr lang="nl-BE" dirty="0" smtClean="0"/>
              <a:t>eigenschappen</a:t>
            </a:r>
            <a:endParaRPr lang="nl-BE" dirty="0"/>
          </a:p>
        </p:txBody>
      </p:sp>
      <p:sp>
        <p:nvSpPr>
          <p:cNvPr id="3" name="Tijdelijke aanduiding voor inhoud 2"/>
          <p:cNvSpPr>
            <a:spLocks noGrp="1"/>
          </p:cNvSpPr>
          <p:nvPr>
            <p:ph idx="1"/>
          </p:nvPr>
        </p:nvSpPr>
        <p:spPr/>
        <p:txBody>
          <a:bodyPr/>
          <a:lstStyle/>
          <a:p>
            <a:r>
              <a:rPr lang="nl-BE" dirty="0" smtClean="0"/>
              <a:t>Acid </a:t>
            </a:r>
            <a:r>
              <a:rPr lang="nl-BE" dirty="0" err="1" smtClean="0"/>
              <a:t>tolerance</a:t>
            </a:r>
            <a:endParaRPr lang="nl-BE" dirty="0" smtClean="0"/>
          </a:p>
          <a:p>
            <a:pPr lvl="1"/>
            <a:r>
              <a:rPr lang="nl-BE" dirty="0" smtClean="0"/>
              <a:t>Nagaan bij welke pH het organisme kan overleven</a:t>
            </a:r>
          </a:p>
          <a:p>
            <a:pPr lvl="2"/>
            <a:r>
              <a:rPr lang="nl-BE" dirty="0" smtClean="0">
                <a:solidFill>
                  <a:srgbClr val="FF0000"/>
                </a:solidFill>
              </a:rPr>
              <a:t>pH 3 </a:t>
            </a:r>
          </a:p>
          <a:p>
            <a:r>
              <a:rPr lang="nl-BE" dirty="0" err="1" smtClean="0"/>
              <a:t>Bile</a:t>
            </a:r>
            <a:r>
              <a:rPr lang="nl-BE" dirty="0" smtClean="0"/>
              <a:t> </a:t>
            </a:r>
            <a:r>
              <a:rPr lang="nl-BE" dirty="0" err="1" smtClean="0"/>
              <a:t>tolerance</a:t>
            </a:r>
            <a:endParaRPr lang="nl-BE" dirty="0" smtClean="0"/>
          </a:p>
          <a:p>
            <a:pPr lvl="1"/>
            <a:r>
              <a:rPr lang="nl-BE" dirty="0" smtClean="0"/>
              <a:t>Nagaan bij hoeveel procent gal het organisme kan overleven</a:t>
            </a:r>
          </a:p>
          <a:p>
            <a:pPr lvl="2"/>
            <a:r>
              <a:rPr lang="nl-BE" dirty="0" smtClean="0">
                <a:solidFill>
                  <a:srgbClr val="FF0000"/>
                </a:solidFill>
              </a:rPr>
              <a:t>2-9 %</a:t>
            </a:r>
          </a:p>
          <a:p>
            <a:endParaRPr lang="nl-BE" dirty="0"/>
          </a:p>
        </p:txBody>
      </p:sp>
    </p:spTree>
    <p:extLst>
      <p:ext uri="{BB962C8B-B14F-4D97-AF65-F5344CB8AC3E}">
        <p14:creationId xmlns:p14="http://schemas.microsoft.com/office/powerpoint/2010/main" val="50922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inhoud</a:t>
            </a:r>
            <a:endParaRPr lang="nl-BE" dirty="0"/>
          </a:p>
        </p:txBody>
      </p:sp>
      <p:sp>
        <p:nvSpPr>
          <p:cNvPr id="3" name="Tijdelijke aanduiding voor inhoud 2"/>
          <p:cNvSpPr>
            <a:spLocks noGrp="1"/>
          </p:cNvSpPr>
          <p:nvPr>
            <p:ph idx="1"/>
          </p:nvPr>
        </p:nvSpPr>
        <p:spPr/>
        <p:txBody>
          <a:bodyPr/>
          <a:lstStyle/>
          <a:p>
            <a:r>
              <a:rPr lang="nl-BE" dirty="0" smtClean="0"/>
              <a:t>Situering</a:t>
            </a:r>
          </a:p>
          <a:p>
            <a:r>
              <a:rPr lang="nl-BE" dirty="0" smtClean="0"/>
              <a:t>Inleiding</a:t>
            </a:r>
          </a:p>
          <a:p>
            <a:r>
              <a:rPr lang="nl-BE" dirty="0" smtClean="0"/>
              <a:t>Proefopzet</a:t>
            </a:r>
          </a:p>
          <a:p>
            <a:r>
              <a:rPr lang="nl-BE" dirty="0" smtClean="0"/>
              <a:t>Resultaten en discussie </a:t>
            </a:r>
          </a:p>
          <a:p>
            <a:r>
              <a:rPr lang="nl-BE" dirty="0" smtClean="0"/>
              <a:t>Conclusie</a:t>
            </a:r>
          </a:p>
          <a:p>
            <a:endParaRPr lang="nl-BE" dirty="0"/>
          </a:p>
        </p:txBody>
      </p:sp>
    </p:spTree>
    <p:extLst>
      <p:ext uri="{BB962C8B-B14F-4D97-AF65-F5344CB8AC3E}">
        <p14:creationId xmlns:p14="http://schemas.microsoft.com/office/powerpoint/2010/main" val="34398088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Genetische materiaal</a:t>
            </a:r>
            <a:endParaRPr lang="nl-BE" dirty="0"/>
          </a:p>
        </p:txBody>
      </p:sp>
      <p:sp>
        <p:nvSpPr>
          <p:cNvPr id="3" name="Tijdelijke aanduiding voor inhoud 2"/>
          <p:cNvSpPr>
            <a:spLocks noGrp="1"/>
          </p:cNvSpPr>
          <p:nvPr>
            <p:ph idx="1"/>
          </p:nvPr>
        </p:nvSpPr>
        <p:spPr/>
        <p:txBody>
          <a:bodyPr/>
          <a:lstStyle/>
          <a:p>
            <a:r>
              <a:rPr lang="nl-BE" dirty="0" smtClean="0"/>
              <a:t>Primers</a:t>
            </a:r>
          </a:p>
          <a:p>
            <a:pPr lvl="1"/>
            <a:r>
              <a:rPr lang="en-US" dirty="0" smtClean="0"/>
              <a:t> Forward primer : Lac16S-for AATGAGAGTTTGATCCTGGCT  </a:t>
            </a:r>
          </a:p>
          <a:p>
            <a:pPr lvl="1"/>
            <a:r>
              <a:rPr lang="en-US" dirty="0"/>
              <a:t>R</a:t>
            </a:r>
            <a:r>
              <a:rPr lang="en-US" dirty="0" smtClean="0"/>
              <a:t>everse primer : Lac16S-rev GAGGTGATCCAGCCGCAGGTT</a:t>
            </a:r>
          </a:p>
        </p:txBody>
      </p:sp>
      <p:pic>
        <p:nvPicPr>
          <p:cNvPr id="4" name="Afbeelding 3"/>
          <p:cNvPicPr/>
          <p:nvPr/>
        </p:nvPicPr>
        <p:blipFill rotWithShape="1">
          <a:blip r:embed="rId3" cstate="print">
            <a:extLst>
              <a:ext uri="{28A0092B-C50C-407E-A947-70E740481C1C}">
                <a14:useLocalDpi xmlns:a14="http://schemas.microsoft.com/office/drawing/2010/main" val="0"/>
              </a:ext>
            </a:extLst>
          </a:blip>
          <a:srcRect t="2145" r="29460"/>
          <a:stretch/>
        </p:blipFill>
        <p:spPr bwMode="auto">
          <a:xfrm>
            <a:off x="755576" y="1572299"/>
            <a:ext cx="5400600" cy="44128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1792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Bacteriocine extractie van </a:t>
            </a:r>
            <a:r>
              <a:rPr lang="nl-BE" i="1" dirty="0" err="1" smtClean="0"/>
              <a:t>Lactobacillus</a:t>
            </a:r>
            <a:r>
              <a:rPr lang="nl-BE" i="1" dirty="0" smtClean="0"/>
              <a:t> </a:t>
            </a:r>
            <a:r>
              <a:rPr lang="nl-BE" i="1" dirty="0" err="1" smtClean="0"/>
              <a:t>plantarum</a:t>
            </a:r>
            <a:endParaRPr lang="nl-BE" i="1" dirty="0"/>
          </a:p>
        </p:txBody>
      </p:sp>
      <p:sp>
        <p:nvSpPr>
          <p:cNvPr id="3" name="Tijdelijke aanduiding voor inhoud 2"/>
          <p:cNvSpPr>
            <a:spLocks noGrp="1"/>
          </p:cNvSpPr>
          <p:nvPr>
            <p:ph idx="1"/>
          </p:nvPr>
        </p:nvSpPr>
        <p:spPr/>
        <p:txBody>
          <a:bodyPr/>
          <a:lstStyle/>
          <a:p>
            <a:r>
              <a:rPr lang="nl-BE" dirty="0" smtClean="0"/>
              <a:t>Peptiden geproduceerd door een bacterie dat een bacteriedodende werking geeft tegenover niet verwante bacteriën</a:t>
            </a:r>
          </a:p>
          <a:p>
            <a:endParaRPr lang="nl-BE" dirty="0"/>
          </a:p>
          <a:p>
            <a:r>
              <a:rPr lang="nl-BE" dirty="0" smtClean="0"/>
              <a:t>Groei dag 1-5</a:t>
            </a:r>
          </a:p>
          <a:p>
            <a:endParaRPr lang="nl-BE" dirty="0"/>
          </a:p>
        </p:txBody>
      </p:sp>
    </p:spTree>
    <p:extLst>
      <p:ext uri="{BB962C8B-B14F-4D97-AF65-F5344CB8AC3E}">
        <p14:creationId xmlns:p14="http://schemas.microsoft.com/office/powerpoint/2010/main" val="42287196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Antimicrobiële activiteit</a:t>
            </a:r>
            <a:endParaRPr lang="nl-BE" dirty="0"/>
          </a:p>
        </p:txBody>
      </p:sp>
      <p:sp>
        <p:nvSpPr>
          <p:cNvPr id="3" name="Tijdelijke aanduiding voor inhoud 2"/>
          <p:cNvSpPr>
            <a:spLocks noGrp="1"/>
          </p:cNvSpPr>
          <p:nvPr>
            <p:ph idx="1"/>
          </p:nvPr>
        </p:nvSpPr>
        <p:spPr/>
        <p:txBody>
          <a:bodyPr/>
          <a:lstStyle/>
          <a:p>
            <a:r>
              <a:rPr lang="nl-BE" dirty="0" smtClean="0"/>
              <a:t>Welldiffusie methode</a:t>
            </a:r>
          </a:p>
          <a:p>
            <a:endParaRPr lang="nl-BE" dirty="0"/>
          </a:p>
        </p:txBody>
      </p:sp>
      <p:graphicFrame>
        <p:nvGraphicFramePr>
          <p:cNvPr id="4" name="Tabel 3"/>
          <p:cNvGraphicFramePr>
            <a:graphicFrameLocks noGrp="1"/>
          </p:cNvGraphicFramePr>
          <p:nvPr>
            <p:extLst>
              <p:ext uri="{D42A27DB-BD31-4B8C-83A1-F6EECF244321}">
                <p14:modId xmlns:p14="http://schemas.microsoft.com/office/powerpoint/2010/main" val="180545844"/>
              </p:ext>
            </p:extLst>
          </p:nvPr>
        </p:nvGraphicFramePr>
        <p:xfrm>
          <a:off x="1259632" y="2780928"/>
          <a:ext cx="6096000" cy="1854200"/>
        </p:xfrm>
        <a:graphic>
          <a:graphicData uri="http://schemas.openxmlformats.org/drawingml/2006/table">
            <a:tbl>
              <a:tblPr firstRow="1" bandRow="1">
                <a:tableStyleId>{BC89EF96-8CEA-46FF-86C4-4CE0E7609802}</a:tableStyleId>
              </a:tblPr>
              <a:tblGrid>
                <a:gridCol w="3048000"/>
                <a:gridCol w="3048000"/>
              </a:tblGrid>
              <a:tr h="370840">
                <a:tc>
                  <a:txBody>
                    <a:bodyPr/>
                    <a:lstStyle/>
                    <a:p>
                      <a:r>
                        <a:rPr lang="nl-BE" b="1" i="1" dirty="0" smtClean="0"/>
                        <a:t>Micrococcus</a:t>
                      </a:r>
                      <a:endParaRPr lang="nl-BE" b="1" i="1" dirty="0"/>
                    </a:p>
                  </a:txBody>
                  <a:tcPr/>
                </a:tc>
                <a:tc>
                  <a:txBody>
                    <a:bodyPr/>
                    <a:lstStyle/>
                    <a:p>
                      <a:r>
                        <a:rPr lang="nl-BE" b="1" i="1" dirty="0" smtClean="0"/>
                        <a:t>S. </a:t>
                      </a:r>
                      <a:r>
                        <a:rPr lang="nl-BE" b="1" i="1" dirty="0" err="1" smtClean="0"/>
                        <a:t>typhi</a:t>
                      </a:r>
                      <a:endParaRPr lang="nl-BE" b="1" i="1" dirty="0"/>
                    </a:p>
                  </a:txBody>
                  <a:tcPr/>
                </a:tc>
              </a:tr>
              <a:tr h="370840">
                <a:tc>
                  <a:txBody>
                    <a:bodyPr/>
                    <a:lstStyle/>
                    <a:p>
                      <a:r>
                        <a:rPr lang="nl-BE" b="1" i="1" dirty="0" smtClean="0"/>
                        <a:t>C. </a:t>
                      </a:r>
                      <a:r>
                        <a:rPr lang="nl-BE" b="1" i="1" dirty="0" err="1" smtClean="0"/>
                        <a:t>Albicans</a:t>
                      </a:r>
                      <a:endParaRPr lang="nl-BE" b="1" i="1" dirty="0"/>
                    </a:p>
                  </a:txBody>
                  <a:tcPr/>
                </a:tc>
                <a:tc>
                  <a:txBody>
                    <a:bodyPr/>
                    <a:lstStyle/>
                    <a:p>
                      <a:r>
                        <a:rPr lang="nl-BE" b="1" i="1" dirty="0" smtClean="0"/>
                        <a:t>E. </a:t>
                      </a:r>
                      <a:r>
                        <a:rPr lang="nl-BE" b="1" i="1" dirty="0" err="1" smtClean="0"/>
                        <a:t>faecalis</a:t>
                      </a:r>
                      <a:endParaRPr lang="nl-BE" b="1" i="1" dirty="0"/>
                    </a:p>
                  </a:txBody>
                  <a:tcPr/>
                </a:tc>
              </a:tr>
              <a:tr h="370840">
                <a:tc>
                  <a:txBody>
                    <a:bodyPr/>
                    <a:lstStyle/>
                    <a:p>
                      <a:r>
                        <a:rPr lang="nl-BE" b="1" i="1" dirty="0" smtClean="0"/>
                        <a:t>S. Epidermidis</a:t>
                      </a:r>
                      <a:endParaRPr lang="nl-BE" b="1" i="1" dirty="0"/>
                    </a:p>
                  </a:txBody>
                  <a:tcPr/>
                </a:tc>
                <a:tc>
                  <a:txBody>
                    <a:bodyPr/>
                    <a:lstStyle/>
                    <a:p>
                      <a:r>
                        <a:rPr lang="nl-BE" b="1" i="1" dirty="0" smtClean="0"/>
                        <a:t>S.</a:t>
                      </a:r>
                      <a:r>
                        <a:rPr lang="nl-BE" b="1" i="1" baseline="0" dirty="0" smtClean="0"/>
                        <a:t> aureus</a:t>
                      </a:r>
                      <a:endParaRPr lang="nl-BE" b="1" i="1" dirty="0"/>
                    </a:p>
                  </a:txBody>
                  <a:tcPr/>
                </a:tc>
              </a:tr>
              <a:tr h="370840">
                <a:tc>
                  <a:txBody>
                    <a:bodyPr/>
                    <a:lstStyle/>
                    <a:p>
                      <a:r>
                        <a:rPr lang="nl-BE" b="1" i="1" dirty="0" smtClean="0"/>
                        <a:t>K. </a:t>
                      </a:r>
                      <a:r>
                        <a:rPr lang="nl-BE" b="1" i="1" dirty="0" err="1" smtClean="0"/>
                        <a:t>Pneumonia</a:t>
                      </a:r>
                      <a:endParaRPr lang="nl-BE" b="1" i="1" dirty="0"/>
                    </a:p>
                  </a:txBody>
                  <a:tcPr/>
                </a:tc>
                <a:tc>
                  <a:txBody>
                    <a:bodyPr/>
                    <a:lstStyle/>
                    <a:p>
                      <a:r>
                        <a:rPr lang="nl-BE" b="1" i="1" dirty="0" smtClean="0"/>
                        <a:t>E. coli</a:t>
                      </a:r>
                      <a:endParaRPr lang="nl-BE" b="1" i="1" dirty="0"/>
                    </a:p>
                  </a:txBody>
                  <a:tcPr/>
                </a:tc>
              </a:tr>
              <a:tr h="370840">
                <a:tc>
                  <a:txBody>
                    <a:bodyPr/>
                    <a:lstStyle/>
                    <a:p>
                      <a:r>
                        <a:rPr lang="nl-BE" b="1" i="1" dirty="0" smtClean="0"/>
                        <a:t>B. </a:t>
                      </a:r>
                      <a:r>
                        <a:rPr lang="nl-BE" b="1" i="1" dirty="0" err="1" smtClean="0"/>
                        <a:t>subtilis</a:t>
                      </a:r>
                      <a:endParaRPr lang="nl-BE" b="1" i="1" dirty="0"/>
                    </a:p>
                  </a:txBody>
                  <a:tcPr/>
                </a:tc>
                <a:tc>
                  <a:txBody>
                    <a:bodyPr/>
                    <a:lstStyle/>
                    <a:p>
                      <a:r>
                        <a:rPr lang="nl-BE" b="1" i="1" dirty="0" smtClean="0"/>
                        <a:t>V. cholera</a:t>
                      </a:r>
                      <a:endParaRPr lang="nl-BE" b="1" i="1" dirty="0"/>
                    </a:p>
                  </a:txBody>
                  <a:tcPr/>
                </a:tc>
              </a:tr>
            </a:tbl>
          </a:graphicData>
        </a:graphic>
      </p:graphicFrame>
    </p:spTree>
    <p:extLst>
      <p:ext uri="{BB962C8B-B14F-4D97-AF65-F5344CB8AC3E}">
        <p14:creationId xmlns:p14="http://schemas.microsoft.com/office/powerpoint/2010/main" val="31101207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Antimicrobiële activiteit</a:t>
            </a:r>
            <a:endParaRPr lang="nl-BE" dirty="0"/>
          </a:p>
        </p:txBody>
      </p:sp>
      <p:pic>
        <p:nvPicPr>
          <p:cNvPr id="4" name="Tijdelijke aanduiding voor inhoud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19572" y="2132856"/>
            <a:ext cx="7704856" cy="2232248"/>
          </a:xfrm>
          <a:prstGeom prst="rect">
            <a:avLst/>
          </a:prstGeom>
          <a:noFill/>
          <a:ln>
            <a:noFill/>
          </a:ln>
        </p:spPr>
      </p:pic>
      <p:graphicFrame>
        <p:nvGraphicFramePr>
          <p:cNvPr id="6" name="Grafiek 5"/>
          <p:cNvGraphicFramePr>
            <a:graphicFrameLocks/>
          </p:cNvGraphicFramePr>
          <p:nvPr>
            <p:extLst>
              <p:ext uri="{D42A27DB-BD31-4B8C-83A1-F6EECF244321}">
                <p14:modId xmlns:p14="http://schemas.microsoft.com/office/powerpoint/2010/main" val="27935851"/>
              </p:ext>
            </p:extLst>
          </p:nvPr>
        </p:nvGraphicFramePr>
        <p:xfrm>
          <a:off x="1259632" y="1422222"/>
          <a:ext cx="6696744" cy="37444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999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0"/>
                                        <p:tgtEl>
                                          <p:spTgt spid="4"/>
                                        </p:tgtEl>
                                        <p:attrNameLst>
                                          <p:attrName>ppt_y</p:attrName>
                                        </p:attrNameLst>
                                      </p:cBhvr>
                                      <p:tavLst>
                                        <p:tav tm="0">
                                          <p:val>
                                            <p:strVal val="ppt_y"/>
                                          </p:val>
                                        </p:tav>
                                        <p:tav tm="100000">
                                          <p:val>
                                            <p:strVal val="ppt_y+.1"/>
                                          </p:val>
                                        </p:tav>
                                      </p:tavLst>
                                    </p:anim>
                                    <p:set>
                                      <p:cBhvr>
                                        <p:cTn id="9" dur="1" fill="hold">
                                          <p:stCondLst>
                                            <p:cond delay="9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Minimum Inhibitie Concentratie</a:t>
            </a:r>
            <a:endParaRPr lang="nl-BE" dirty="0"/>
          </a:p>
        </p:txBody>
      </p:sp>
      <p:sp>
        <p:nvSpPr>
          <p:cNvPr id="3" name="Tijdelijke aanduiding voor inhoud 2"/>
          <p:cNvSpPr>
            <a:spLocks noGrp="1"/>
          </p:cNvSpPr>
          <p:nvPr>
            <p:ph idx="1"/>
          </p:nvPr>
        </p:nvSpPr>
        <p:spPr/>
        <p:txBody>
          <a:bodyPr/>
          <a:lstStyle/>
          <a:p>
            <a:r>
              <a:rPr lang="nl-BE" dirty="0" smtClean="0"/>
              <a:t>Laagste concentratie </a:t>
            </a:r>
            <a:r>
              <a:rPr lang="nl-BE" dirty="0" err="1" smtClean="0"/>
              <a:t>plantaricine</a:t>
            </a:r>
            <a:r>
              <a:rPr lang="nl-BE" dirty="0" smtClean="0"/>
              <a:t> nodig om bacterie te doden</a:t>
            </a:r>
          </a:p>
          <a:p>
            <a:r>
              <a:rPr lang="nl-BE" dirty="0" smtClean="0"/>
              <a:t>ELISA reader</a:t>
            </a:r>
          </a:p>
          <a:p>
            <a:pPr lvl="1"/>
            <a:r>
              <a:rPr lang="nl-BE" dirty="0" smtClean="0"/>
              <a:t>Groei in titerwell platen</a:t>
            </a:r>
          </a:p>
          <a:p>
            <a:pPr lvl="1"/>
            <a:endParaRPr lang="nl-BE" dirty="0"/>
          </a:p>
        </p:txBody>
      </p:sp>
      <p:graphicFrame>
        <p:nvGraphicFramePr>
          <p:cNvPr id="5" name="Tabel 4"/>
          <p:cNvGraphicFramePr>
            <a:graphicFrameLocks noGrp="1"/>
          </p:cNvGraphicFramePr>
          <p:nvPr>
            <p:extLst>
              <p:ext uri="{D42A27DB-BD31-4B8C-83A1-F6EECF244321}">
                <p14:modId xmlns:p14="http://schemas.microsoft.com/office/powerpoint/2010/main" val="464066775"/>
              </p:ext>
            </p:extLst>
          </p:nvPr>
        </p:nvGraphicFramePr>
        <p:xfrm>
          <a:off x="1763688" y="3933056"/>
          <a:ext cx="6336704" cy="2523744"/>
        </p:xfrm>
        <a:graphic>
          <a:graphicData uri="http://schemas.openxmlformats.org/drawingml/2006/table">
            <a:tbl>
              <a:tblPr firstRow="1" firstCol="1" bandRow="1">
                <a:tableStyleId>{5C22544A-7EE6-4342-B048-85BDC9FD1C3A}</a:tableStyleId>
              </a:tblPr>
              <a:tblGrid>
                <a:gridCol w="835609"/>
                <a:gridCol w="5501095"/>
              </a:tblGrid>
              <a:tr h="191898">
                <a:tc>
                  <a:txBody>
                    <a:bodyPr/>
                    <a:lstStyle/>
                    <a:p>
                      <a:pPr>
                        <a:lnSpc>
                          <a:spcPct val="115000"/>
                        </a:lnSpc>
                        <a:spcAft>
                          <a:spcPts val="0"/>
                        </a:spcAft>
                      </a:pPr>
                      <a:r>
                        <a:rPr lang="en-US" sz="1600" dirty="0">
                          <a:effectLst/>
                        </a:rPr>
                        <a:t>A</a:t>
                      </a:r>
                      <a:endParaRPr lang="nl-BE" sz="1600" dirty="0">
                        <a:effectLst/>
                        <a:latin typeface="Verdana"/>
                        <a:ea typeface="Calibri"/>
                        <a:cs typeface="Times New Roman"/>
                      </a:endParaRPr>
                    </a:p>
                  </a:txBody>
                  <a:tcPr marL="44450" marR="44450" marT="0" marB="0" anchor="b"/>
                </a:tc>
                <a:tc>
                  <a:txBody>
                    <a:bodyPr/>
                    <a:lstStyle/>
                    <a:p>
                      <a:pPr marL="0" algn="l" defTabSz="914400" rtl="0" eaLnBrk="1" latinLnBrk="0" hangingPunct="1">
                        <a:lnSpc>
                          <a:spcPct val="115000"/>
                        </a:lnSpc>
                        <a:spcAft>
                          <a:spcPts val="0"/>
                        </a:spcAft>
                      </a:pPr>
                      <a:r>
                        <a:rPr lang="en-US" sz="1600" b="0" kern="1200" dirty="0">
                          <a:solidFill>
                            <a:schemeClr val="dk1"/>
                          </a:solidFill>
                          <a:effectLst/>
                          <a:latin typeface="+mn-lt"/>
                          <a:ea typeface="+mn-ea"/>
                          <a:cs typeface="+mn-cs"/>
                        </a:rPr>
                        <a:t>100 µL </a:t>
                      </a:r>
                      <a:r>
                        <a:rPr lang="en-US" sz="1600" b="0" kern="1200" dirty="0" smtClean="0">
                          <a:solidFill>
                            <a:schemeClr val="dk1"/>
                          </a:solidFill>
                          <a:effectLst/>
                          <a:latin typeface="+mn-lt"/>
                          <a:ea typeface="+mn-ea"/>
                          <a:cs typeface="+mn-cs"/>
                        </a:rPr>
                        <a:t>pathogen </a:t>
                      </a:r>
                      <a:r>
                        <a:rPr lang="en-US" sz="1600" b="0" kern="1200" dirty="0">
                          <a:solidFill>
                            <a:schemeClr val="dk1"/>
                          </a:solidFill>
                          <a:effectLst/>
                          <a:latin typeface="+mn-lt"/>
                          <a:ea typeface="+mn-ea"/>
                          <a:cs typeface="+mn-cs"/>
                        </a:rPr>
                        <a:t>+ 100 </a:t>
                      </a:r>
                      <a:r>
                        <a:rPr lang="en-US" sz="1600" b="0" kern="1200" dirty="0" smtClean="0">
                          <a:solidFill>
                            <a:schemeClr val="dk1"/>
                          </a:solidFill>
                          <a:effectLst/>
                          <a:latin typeface="+mn-lt"/>
                          <a:ea typeface="+mn-ea"/>
                          <a:cs typeface="+mn-cs"/>
                        </a:rPr>
                        <a:t>µL </a:t>
                      </a:r>
                      <a:r>
                        <a:rPr lang="en-US" sz="1600" b="0" kern="1200" dirty="0" err="1" smtClean="0">
                          <a:solidFill>
                            <a:schemeClr val="dk1"/>
                          </a:solidFill>
                          <a:effectLst/>
                          <a:latin typeface="+mn-lt"/>
                          <a:ea typeface="+mn-ea"/>
                          <a:cs typeface="+mn-cs"/>
                        </a:rPr>
                        <a:t>bacteriocin</a:t>
                      </a:r>
                      <a:r>
                        <a:rPr lang="en-US" sz="1600" b="0" kern="1200" dirty="0" smtClean="0">
                          <a:solidFill>
                            <a:schemeClr val="dk1"/>
                          </a:solidFill>
                          <a:effectLst/>
                          <a:latin typeface="+mn-lt"/>
                          <a:ea typeface="+mn-ea"/>
                          <a:cs typeface="+mn-cs"/>
                        </a:rPr>
                        <a:t> (</a:t>
                      </a:r>
                      <a:r>
                        <a:rPr lang="en-US" sz="1600" b="0" kern="1200" dirty="0">
                          <a:solidFill>
                            <a:schemeClr val="dk1"/>
                          </a:solidFill>
                          <a:effectLst/>
                          <a:latin typeface="+mn-lt"/>
                          <a:ea typeface="+mn-ea"/>
                          <a:cs typeface="+mn-cs"/>
                        </a:rPr>
                        <a:t>1:1)</a:t>
                      </a:r>
                      <a:endParaRPr lang="nl-BE" sz="1600" b="0" kern="1200" dirty="0">
                        <a:solidFill>
                          <a:schemeClr val="dk1"/>
                        </a:solidFill>
                        <a:effectLst/>
                        <a:latin typeface="+mn-lt"/>
                        <a:ea typeface="+mn-ea"/>
                        <a:cs typeface="+mn-cs"/>
                      </a:endParaRPr>
                    </a:p>
                  </a:txBody>
                  <a:tcPr marL="44450" marR="44450" marT="0" marB="0" anchor="b">
                    <a:solidFill>
                      <a:schemeClr val="accent1">
                        <a:lumMod val="40000"/>
                        <a:lumOff val="60000"/>
                      </a:schemeClr>
                    </a:solidFill>
                  </a:tcPr>
                </a:tc>
              </a:tr>
              <a:tr h="487525">
                <a:tc>
                  <a:txBody>
                    <a:bodyPr/>
                    <a:lstStyle/>
                    <a:p>
                      <a:pPr>
                        <a:lnSpc>
                          <a:spcPct val="115000"/>
                        </a:lnSpc>
                        <a:spcAft>
                          <a:spcPts val="0"/>
                        </a:spcAft>
                      </a:pPr>
                      <a:r>
                        <a:rPr lang="en-US" sz="1600" dirty="0">
                          <a:effectLst/>
                        </a:rPr>
                        <a:t>B</a:t>
                      </a:r>
                      <a:endParaRPr lang="nl-BE" sz="1600" dirty="0">
                        <a:effectLst/>
                        <a:latin typeface="Verdana"/>
                        <a:ea typeface="Calibri"/>
                        <a:cs typeface="Times New Roman"/>
                      </a:endParaRPr>
                    </a:p>
                  </a:txBody>
                  <a:tcPr marL="44450" marR="44450" marT="0" marB="0" anchor="b"/>
                </a:tc>
                <a:tc>
                  <a:txBody>
                    <a:bodyPr/>
                    <a:lstStyle/>
                    <a:p>
                      <a:pPr>
                        <a:lnSpc>
                          <a:spcPct val="115000"/>
                        </a:lnSpc>
                        <a:spcAft>
                          <a:spcPts val="0"/>
                        </a:spcAft>
                      </a:pPr>
                      <a:r>
                        <a:rPr lang="en-US" sz="1600" dirty="0">
                          <a:effectLst/>
                        </a:rPr>
                        <a:t>100 µL pathogen + 100 µL Mueller Hinton Broth + 100 µL </a:t>
                      </a:r>
                      <a:r>
                        <a:rPr lang="en-US" sz="1600" dirty="0" err="1">
                          <a:effectLst/>
                        </a:rPr>
                        <a:t>bacteriocin</a:t>
                      </a:r>
                      <a:r>
                        <a:rPr lang="en-US" sz="1600" dirty="0">
                          <a:effectLst/>
                        </a:rPr>
                        <a:t> (1:2)</a:t>
                      </a:r>
                      <a:endParaRPr lang="nl-BE" sz="1600" dirty="0">
                        <a:effectLst/>
                        <a:latin typeface="Verdana"/>
                        <a:ea typeface="Calibri"/>
                        <a:cs typeface="Times New Roman"/>
                      </a:endParaRPr>
                    </a:p>
                  </a:txBody>
                  <a:tcPr marL="44450" marR="44450" marT="0" marB="0" anchor="b"/>
                </a:tc>
              </a:tr>
              <a:tr h="249246">
                <a:tc>
                  <a:txBody>
                    <a:bodyPr/>
                    <a:lstStyle/>
                    <a:p>
                      <a:pPr>
                        <a:lnSpc>
                          <a:spcPct val="115000"/>
                        </a:lnSpc>
                        <a:spcAft>
                          <a:spcPts val="0"/>
                        </a:spcAft>
                      </a:pPr>
                      <a:r>
                        <a:rPr lang="en-US" sz="1600">
                          <a:effectLst/>
                        </a:rPr>
                        <a:t>C</a:t>
                      </a:r>
                      <a:endParaRPr lang="nl-BE" sz="1600">
                        <a:effectLst/>
                        <a:latin typeface="Verdana"/>
                        <a:ea typeface="Calibri"/>
                        <a:cs typeface="Times New Roman"/>
                      </a:endParaRPr>
                    </a:p>
                  </a:txBody>
                  <a:tcPr marL="44450" marR="44450" marT="0" marB="0" anchor="b"/>
                </a:tc>
                <a:tc>
                  <a:txBody>
                    <a:bodyPr/>
                    <a:lstStyle/>
                    <a:p>
                      <a:pPr>
                        <a:lnSpc>
                          <a:spcPct val="115000"/>
                        </a:lnSpc>
                        <a:spcAft>
                          <a:spcPts val="0"/>
                        </a:spcAft>
                      </a:pPr>
                      <a:r>
                        <a:rPr lang="en-US" sz="1600">
                          <a:effectLst/>
                        </a:rPr>
                        <a:t>100 µL pathogen + 100 µL Mueller Hinton Broth (1:4)</a:t>
                      </a:r>
                      <a:endParaRPr lang="nl-BE" sz="1600">
                        <a:effectLst/>
                        <a:latin typeface="Verdana"/>
                        <a:ea typeface="Calibri"/>
                        <a:cs typeface="Times New Roman"/>
                      </a:endParaRPr>
                    </a:p>
                  </a:txBody>
                  <a:tcPr marL="44450" marR="44450" marT="0" marB="0" anchor="b"/>
                </a:tc>
              </a:tr>
              <a:tr h="249246">
                <a:tc>
                  <a:txBody>
                    <a:bodyPr/>
                    <a:lstStyle/>
                    <a:p>
                      <a:pPr>
                        <a:lnSpc>
                          <a:spcPct val="115000"/>
                        </a:lnSpc>
                        <a:spcAft>
                          <a:spcPts val="0"/>
                        </a:spcAft>
                      </a:pPr>
                      <a:r>
                        <a:rPr lang="en-US" sz="1600">
                          <a:effectLst/>
                        </a:rPr>
                        <a:t>D</a:t>
                      </a:r>
                      <a:endParaRPr lang="nl-BE" sz="1600">
                        <a:effectLst/>
                        <a:latin typeface="Verdana"/>
                        <a:ea typeface="Calibri"/>
                        <a:cs typeface="Times New Roman"/>
                      </a:endParaRPr>
                    </a:p>
                  </a:txBody>
                  <a:tcPr marL="44450" marR="44450" marT="0" marB="0" anchor="b"/>
                </a:tc>
                <a:tc>
                  <a:txBody>
                    <a:bodyPr/>
                    <a:lstStyle/>
                    <a:p>
                      <a:pPr>
                        <a:lnSpc>
                          <a:spcPct val="115000"/>
                        </a:lnSpc>
                        <a:spcAft>
                          <a:spcPts val="0"/>
                        </a:spcAft>
                      </a:pPr>
                      <a:r>
                        <a:rPr lang="en-US" sz="1600">
                          <a:effectLst/>
                        </a:rPr>
                        <a:t>100 µL pathogen + 100 µL Mueller Hinton Broth (1:8)</a:t>
                      </a:r>
                      <a:endParaRPr lang="nl-BE" sz="1600">
                        <a:effectLst/>
                        <a:latin typeface="Verdana"/>
                        <a:ea typeface="Calibri"/>
                        <a:cs typeface="Times New Roman"/>
                      </a:endParaRPr>
                    </a:p>
                  </a:txBody>
                  <a:tcPr marL="44450" marR="44450" marT="0" marB="0" anchor="b"/>
                </a:tc>
              </a:tr>
              <a:tr h="249246">
                <a:tc>
                  <a:txBody>
                    <a:bodyPr/>
                    <a:lstStyle/>
                    <a:p>
                      <a:pPr>
                        <a:lnSpc>
                          <a:spcPct val="115000"/>
                        </a:lnSpc>
                        <a:spcAft>
                          <a:spcPts val="0"/>
                        </a:spcAft>
                      </a:pPr>
                      <a:r>
                        <a:rPr lang="en-US" sz="1600">
                          <a:effectLst/>
                        </a:rPr>
                        <a:t>E</a:t>
                      </a:r>
                      <a:endParaRPr lang="nl-BE" sz="1600">
                        <a:effectLst/>
                        <a:latin typeface="Verdana"/>
                        <a:ea typeface="Calibri"/>
                        <a:cs typeface="Times New Roman"/>
                      </a:endParaRPr>
                    </a:p>
                  </a:txBody>
                  <a:tcPr marL="44450" marR="44450" marT="0" marB="0" anchor="b"/>
                </a:tc>
                <a:tc>
                  <a:txBody>
                    <a:bodyPr/>
                    <a:lstStyle/>
                    <a:p>
                      <a:pPr>
                        <a:lnSpc>
                          <a:spcPct val="115000"/>
                        </a:lnSpc>
                        <a:spcAft>
                          <a:spcPts val="0"/>
                        </a:spcAft>
                      </a:pPr>
                      <a:r>
                        <a:rPr lang="en-US" sz="1600">
                          <a:effectLst/>
                        </a:rPr>
                        <a:t>100 µL pathogen + 100 µL Mueller Hinton Broth (1:16)</a:t>
                      </a:r>
                      <a:endParaRPr lang="nl-BE" sz="1600">
                        <a:effectLst/>
                        <a:latin typeface="Verdana"/>
                        <a:ea typeface="Calibri"/>
                        <a:cs typeface="Times New Roman"/>
                      </a:endParaRPr>
                    </a:p>
                  </a:txBody>
                  <a:tcPr marL="44450" marR="44450" marT="0" marB="0" anchor="b"/>
                </a:tc>
              </a:tr>
              <a:tr h="249246">
                <a:tc>
                  <a:txBody>
                    <a:bodyPr/>
                    <a:lstStyle/>
                    <a:p>
                      <a:pPr>
                        <a:lnSpc>
                          <a:spcPct val="115000"/>
                        </a:lnSpc>
                        <a:spcAft>
                          <a:spcPts val="0"/>
                        </a:spcAft>
                      </a:pPr>
                      <a:r>
                        <a:rPr lang="en-US" sz="1600">
                          <a:effectLst/>
                        </a:rPr>
                        <a:t>F</a:t>
                      </a:r>
                      <a:endParaRPr lang="nl-BE" sz="1600">
                        <a:effectLst/>
                        <a:latin typeface="Verdana"/>
                        <a:ea typeface="Calibri"/>
                        <a:cs typeface="Times New Roman"/>
                      </a:endParaRPr>
                    </a:p>
                  </a:txBody>
                  <a:tcPr marL="44450" marR="44450" marT="0" marB="0" anchor="b"/>
                </a:tc>
                <a:tc>
                  <a:txBody>
                    <a:bodyPr/>
                    <a:lstStyle/>
                    <a:p>
                      <a:pPr>
                        <a:lnSpc>
                          <a:spcPct val="115000"/>
                        </a:lnSpc>
                        <a:spcAft>
                          <a:spcPts val="0"/>
                        </a:spcAft>
                      </a:pPr>
                      <a:r>
                        <a:rPr lang="en-US" sz="1600">
                          <a:effectLst/>
                        </a:rPr>
                        <a:t>100 µL pathogen + 100 µL Mueller Hinton Broth (1:32)</a:t>
                      </a:r>
                      <a:endParaRPr lang="nl-BE" sz="1600">
                        <a:effectLst/>
                        <a:latin typeface="Verdana"/>
                        <a:ea typeface="Calibri"/>
                        <a:cs typeface="Times New Roman"/>
                      </a:endParaRPr>
                    </a:p>
                  </a:txBody>
                  <a:tcPr marL="44450" marR="44450" marT="0" marB="0" anchor="b"/>
                </a:tc>
              </a:tr>
              <a:tr h="249246">
                <a:tc>
                  <a:txBody>
                    <a:bodyPr/>
                    <a:lstStyle/>
                    <a:p>
                      <a:pPr>
                        <a:lnSpc>
                          <a:spcPct val="115000"/>
                        </a:lnSpc>
                        <a:spcAft>
                          <a:spcPts val="0"/>
                        </a:spcAft>
                      </a:pPr>
                      <a:r>
                        <a:rPr lang="en-US" sz="1600">
                          <a:effectLst/>
                        </a:rPr>
                        <a:t>G</a:t>
                      </a:r>
                      <a:endParaRPr lang="nl-BE" sz="1600">
                        <a:effectLst/>
                        <a:latin typeface="Verdana"/>
                        <a:ea typeface="Calibri"/>
                        <a:cs typeface="Times New Roman"/>
                      </a:endParaRPr>
                    </a:p>
                  </a:txBody>
                  <a:tcPr marL="44450" marR="44450" marT="0" marB="0" anchor="b"/>
                </a:tc>
                <a:tc>
                  <a:txBody>
                    <a:bodyPr/>
                    <a:lstStyle/>
                    <a:p>
                      <a:pPr>
                        <a:lnSpc>
                          <a:spcPct val="115000"/>
                        </a:lnSpc>
                        <a:spcAft>
                          <a:spcPts val="0"/>
                        </a:spcAft>
                      </a:pPr>
                      <a:r>
                        <a:rPr lang="en-US" sz="1600">
                          <a:effectLst/>
                        </a:rPr>
                        <a:t>100 µL pathogen + 100 µL Mueller Hinton Broth (1:64)</a:t>
                      </a:r>
                      <a:endParaRPr lang="nl-BE" sz="1600">
                        <a:effectLst/>
                        <a:latin typeface="Verdana"/>
                        <a:ea typeface="Calibri"/>
                        <a:cs typeface="Times New Roman"/>
                      </a:endParaRPr>
                    </a:p>
                  </a:txBody>
                  <a:tcPr marL="44450" marR="44450" marT="0" marB="0" anchor="b"/>
                </a:tc>
              </a:tr>
              <a:tr h="249246">
                <a:tc>
                  <a:txBody>
                    <a:bodyPr/>
                    <a:lstStyle/>
                    <a:p>
                      <a:pPr>
                        <a:lnSpc>
                          <a:spcPct val="115000"/>
                        </a:lnSpc>
                        <a:spcAft>
                          <a:spcPts val="0"/>
                        </a:spcAft>
                      </a:pPr>
                      <a:r>
                        <a:rPr lang="en-US" sz="1600">
                          <a:effectLst/>
                        </a:rPr>
                        <a:t>H</a:t>
                      </a:r>
                      <a:endParaRPr lang="nl-BE" sz="1600">
                        <a:effectLst/>
                        <a:latin typeface="Verdana"/>
                        <a:ea typeface="Calibri"/>
                        <a:cs typeface="Times New Roman"/>
                      </a:endParaRPr>
                    </a:p>
                  </a:txBody>
                  <a:tcPr marL="44450" marR="44450" marT="0" marB="0" anchor="b"/>
                </a:tc>
                <a:tc>
                  <a:txBody>
                    <a:bodyPr/>
                    <a:lstStyle/>
                    <a:p>
                      <a:pPr>
                        <a:lnSpc>
                          <a:spcPct val="115000"/>
                        </a:lnSpc>
                        <a:spcAft>
                          <a:spcPts val="0"/>
                        </a:spcAft>
                      </a:pPr>
                      <a:r>
                        <a:rPr lang="en-US" sz="1600" dirty="0">
                          <a:effectLst/>
                        </a:rPr>
                        <a:t>100 µL pathogen + 100 µL Mueller Hinton Broth (control)</a:t>
                      </a:r>
                      <a:endParaRPr lang="nl-BE" sz="1600" dirty="0">
                        <a:effectLst/>
                        <a:latin typeface="Verdana"/>
                        <a:ea typeface="Calibri"/>
                        <a:cs typeface="Times New Roman"/>
                      </a:endParaRPr>
                    </a:p>
                  </a:txBody>
                  <a:tcPr marL="44450" marR="44450" marT="0" marB="0" anchor="b"/>
                </a:tc>
              </a:tr>
            </a:tbl>
          </a:graphicData>
        </a:graphic>
      </p:graphicFrame>
      <p:pic>
        <p:nvPicPr>
          <p:cNvPr id="4" name="Afbeelding 3"/>
          <p:cNvPicPr/>
          <p:nvPr/>
        </p:nvPicPr>
        <p:blipFill rotWithShape="1">
          <a:blip r:embed="rId2" cstate="print">
            <a:extLst>
              <a:ext uri="{28A0092B-C50C-407E-A947-70E740481C1C}">
                <a14:useLocalDpi xmlns:a14="http://schemas.microsoft.com/office/drawing/2010/main" val="0"/>
              </a:ext>
            </a:extLst>
          </a:blip>
          <a:srcRect l="6275" r="18051"/>
          <a:stretch/>
        </p:blipFill>
        <p:spPr bwMode="auto">
          <a:xfrm>
            <a:off x="827584" y="1582545"/>
            <a:ext cx="6408712" cy="43924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1892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Minimum Inhibitie Concentratie</a:t>
            </a:r>
            <a:endParaRPr lang="nl-BE" dirty="0"/>
          </a:p>
        </p:txBody>
      </p:sp>
      <p:sp>
        <p:nvSpPr>
          <p:cNvPr id="3" name="Tijdelijke aanduiding voor inhoud 2"/>
          <p:cNvSpPr>
            <a:spLocks noGrp="1"/>
          </p:cNvSpPr>
          <p:nvPr>
            <p:ph idx="1"/>
          </p:nvPr>
        </p:nvSpPr>
        <p:spPr/>
        <p:txBody>
          <a:bodyPr/>
          <a:lstStyle/>
          <a:p>
            <a:r>
              <a:rPr lang="nl-BE" dirty="0" smtClean="0"/>
              <a:t>Gemiddelde : </a:t>
            </a:r>
            <a:r>
              <a:rPr lang="nl-BE" dirty="0" smtClean="0">
                <a:solidFill>
                  <a:srgbClr val="FF0000"/>
                </a:solidFill>
              </a:rPr>
              <a:t>¼</a:t>
            </a:r>
          </a:p>
          <a:p>
            <a:r>
              <a:rPr lang="nl-BE" dirty="0" smtClean="0"/>
              <a:t>Uitzondering</a:t>
            </a:r>
          </a:p>
          <a:p>
            <a:pPr lvl="1"/>
            <a:r>
              <a:rPr lang="nl-BE" i="1" dirty="0" err="1" smtClean="0"/>
              <a:t>C.albicans</a:t>
            </a:r>
            <a:r>
              <a:rPr lang="nl-BE" dirty="0" smtClean="0"/>
              <a:t> : </a:t>
            </a:r>
            <a:r>
              <a:rPr lang="nl-BE" dirty="0">
                <a:solidFill>
                  <a:srgbClr val="FF0000"/>
                </a:solidFill>
              </a:rPr>
              <a:t>½</a:t>
            </a:r>
          </a:p>
          <a:p>
            <a:pPr lvl="1"/>
            <a:r>
              <a:rPr lang="nl-BE" i="1" dirty="0" err="1" smtClean="0"/>
              <a:t>E.faecalis</a:t>
            </a:r>
            <a:r>
              <a:rPr lang="nl-BE" dirty="0" smtClean="0"/>
              <a:t> : </a:t>
            </a:r>
            <a:r>
              <a:rPr lang="nl-BE" dirty="0">
                <a:solidFill>
                  <a:srgbClr val="FF0000"/>
                </a:solidFill>
              </a:rPr>
              <a:t>1/8</a:t>
            </a:r>
            <a:r>
              <a:rPr lang="nl-BE" dirty="0"/>
              <a:t> </a:t>
            </a:r>
            <a:r>
              <a:rPr lang="nl-BE" dirty="0" smtClean="0"/>
              <a:t> </a:t>
            </a:r>
          </a:p>
        </p:txBody>
      </p:sp>
      <p:graphicFrame>
        <p:nvGraphicFramePr>
          <p:cNvPr id="5" name="Tabel 4"/>
          <p:cNvGraphicFramePr>
            <a:graphicFrameLocks noGrp="1"/>
          </p:cNvGraphicFramePr>
          <p:nvPr>
            <p:extLst>
              <p:ext uri="{D42A27DB-BD31-4B8C-83A1-F6EECF244321}">
                <p14:modId xmlns:p14="http://schemas.microsoft.com/office/powerpoint/2010/main" val="1626368066"/>
              </p:ext>
            </p:extLst>
          </p:nvPr>
        </p:nvGraphicFramePr>
        <p:xfrm>
          <a:off x="683568" y="1441286"/>
          <a:ext cx="7200804" cy="3672407"/>
        </p:xfrm>
        <a:graphic>
          <a:graphicData uri="http://schemas.openxmlformats.org/drawingml/2006/table">
            <a:tbl>
              <a:tblPr firstRow="1" firstCol="1" bandRow="1">
                <a:tableStyleId>{5C22544A-7EE6-4342-B048-85BDC9FD1C3A}</a:tableStyleId>
              </a:tblPr>
              <a:tblGrid>
                <a:gridCol w="985724"/>
                <a:gridCol w="658264"/>
                <a:gridCol w="658264"/>
                <a:gridCol w="658264"/>
                <a:gridCol w="658264"/>
                <a:gridCol w="658264"/>
                <a:gridCol w="584752"/>
                <a:gridCol w="584752"/>
                <a:gridCol w="584752"/>
                <a:gridCol w="584752"/>
                <a:gridCol w="584752"/>
              </a:tblGrid>
              <a:tr h="335196">
                <a:tc>
                  <a:txBody>
                    <a:bodyPr/>
                    <a:lstStyle/>
                    <a:p>
                      <a:pPr>
                        <a:lnSpc>
                          <a:spcPct val="115000"/>
                        </a:lnSpc>
                      </a:pPr>
                      <a:endParaRPr lang="nl-BE" sz="1200" dirty="0">
                        <a:effectLst/>
                        <a:latin typeface="Calibri"/>
                      </a:endParaRPr>
                    </a:p>
                  </a:txBody>
                  <a:tcPr marL="44450" marR="44450" marT="0" marB="0" anchor="b"/>
                </a:tc>
                <a:tc gridSpan="5">
                  <a:txBody>
                    <a:bodyPr/>
                    <a:lstStyle/>
                    <a:p>
                      <a:pPr algn="ctr">
                        <a:lnSpc>
                          <a:spcPct val="115000"/>
                        </a:lnSpc>
                        <a:spcAft>
                          <a:spcPts val="0"/>
                        </a:spcAft>
                      </a:pPr>
                      <a:r>
                        <a:rPr lang="en-US" sz="1200" dirty="0">
                          <a:effectLst/>
                        </a:rPr>
                        <a:t>LP1</a:t>
                      </a:r>
                      <a:endParaRPr lang="nl-BE" sz="1200" dirty="0">
                        <a:effectLst/>
                        <a:latin typeface="Verdana"/>
                        <a:ea typeface="Calibri"/>
                        <a:cs typeface="Times New Roman"/>
                      </a:endParaRPr>
                    </a:p>
                  </a:txBody>
                  <a:tcPr marL="44450" marR="44450" marT="0" marB="0" anchor="b"/>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gridSpan="5">
                  <a:txBody>
                    <a:bodyPr/>
                    <a:lstStyle/>
                    <a:p>
                      <a:pPr algn="ctr">
                        <a:lnSpc>
                          <a:spcPct val="115000"/>
                        </a:lnSpc>
                        <a:spcAft>
                          <a:spcPts val="0"/>
                        </a:spcAft>
                      </a:pPr>
                      <a:r>
                        <a:rPr lang="en-US" sz="1200">
                          <a:effectLst/>
                        </a:rPr>
                        <a:t>LP2</a:t>
                      </a:r>
                      <a:endParaRPr lang="nl-BE" sz="1200">
                        <a:effectLst/>
                        <a:latin typeface="Verdana"/>
                        <a:ea typeface="Calibri"/>
                        <a:cs typeface="Times New Roman"/>
                      </a:endParaRPr>
                    </a:p>
                  </a:txBody>
                  <a:tcPr marL="44450" marR="44450" marT="0" marB="0" anchor="b"/>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r>
              <a:tr h="655643">
                <a:tc>
                  <a:txBody>
                    <a:bodyPr/>
                    <a:lstStyle/>
                    <a:p>
                      <a:pPr>
                        <a:lnSpc>
                          <a:spcPct val="115000"/>
                        </a:lnSpc>
                        <a:spcAft>
                          <a:spcPts val="0"/>
                        </a:spcAft>
                      </a:pPr>
                      <a:r>
                        <a:rPr lang="en-US" sz="1200">
                          <a:effectLst/>
                        </a:rPr>
                        <a:t>K. pneumonia</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dirty="0" smtClean="0">
                          <a:effectLst/>
                        </a:rPr>
                        <a:t>Dag 1</a:t>
                      </a:r>
                      <a:endParaRPr lang="nl-BE" sz="1200" dirty="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dirty="0" smtClean="0">
                          <a:effectLst/>
                        </a:rPr>
                        <a:t>Dag</a:t>
                      </a:r>
                      <a:r>
                        <a:rPr lang="en-US" sz="1200" baseline="0" dirty="0" smtClean="0">
                          <a:effectLst/>
                        </a:rPr>
                        <a:t> </a:t>
                      </a:r>
                      <a:r>
                        <a:rPr lang="en-US" sz="1200" dirty="0" smtClean="0">
                          <a:effectLst/>
                        </a:rPr>
                        <a:t>2</a:t>
                      </a:r>
                      <a:endParaRPr lang="nl-BE" sz="1200" dirty="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dirty="0" smtClean="0">
                          <a:effectLst/>
                        </a:rPr>
                        <a:t> Dag 3</a:t>
                      </a:r>
                      <a:endParaRPr lang="nl-BE" sz="1200" dirty="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dirty="0" smtClean="0">
                          <a:effectLst/>
                        </a:rPr>
                        <a:t>Dag 4</a:t>
                      </a:r>
                      <a:endParaRPr lang="nl-BE" sz="1200" dirty="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dirty="0" smtClean="0">
                          <a:effectLst/>
                        </a:rPr>
                        <a:t>Dag 5</a:t>
                      </a:r>
                      <a:endParaRPr lang="nl-BE" sz="1200" dirty="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dirty="0" smtClean="0">
                          <a:effectLst/>
                        </a:rPr>
                        <a:t>Dag 1</a:t>
                      </a:r>
                      <a:endParaRPr lang="nl-BE" sz="1200" dirty="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dirty="0" smtClean="0">
                          <a:effectLst/>
                        </a:rPr>
                        <a:t>Dag 2</a:t>
                      </a:r>
                      <a:endParaRPr lang="nl-BE" sz="1200" dirty="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dirty="0" smtClean="0">
                          <a:effectLst/>
                        </a:rPr>
                        <a:t>Dag 3</a:t>
                      </a:r>
                      <a:endParaRPr lang="nl-BE" sz="1200" dirty="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dirty="0" smtClean="0">
                          <a:effectLst/>
                        </a:rPr>
                        <a:t>Dag 4</a:t>
                      </a:r>
                      <a:endParaRPr lang="nl-BE" sz="1200" dirty="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dirty="0" smtClean="0">
                          <a:effectLst/>
                        </a:rPr>
                        <a:t>Dag 5</a:t>
                      </a:r>
                      <a:endParaRPr lang="nl-BE" sz="1200" dirty="0">
                        <a:effectLst/>
                        <a:latin typeface="Verdana"/>
                        <a:ea typeface="Calibri"/>
                        <a:cs typeface="Times New Roman"/>
                      </a:endParaRPr>
                    </a:p>
                  </a:txBody>
                  <a:tcPr marL="44450" marR="44450" marT="0" marB="0" anchor="b"/>
                </a:tc>
              </a:tr>
              <a:tr h="335196">
                <a:tc>
                  <a:txBody>
                    <a:bodyPr/>
                    <a:lstStyle/>
                    <a:p>
                      <a:pPr>
                        <a:lnSpc>
                          <a:spcPct val="115000"/>
                        </a:lnSpc>
                        <a:spcAft>
                          <a:spcPts val="0"/>
                        </a:spcAft>
                      </a:pPr>
                      <a:r>
                        <a:rPr lang="en-US" sz="1200">
                          <a:effectLst/>
                        </a:rPr>
                        <a:t>A</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0,730</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0,771</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0,946</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0,836</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0,771</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0,722</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0,766</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0,914</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dirty="0">
                          <a:effectLst/>
                        </a:rPr>
                        <a:t>0,814</a:t>
                      </a:r>
                      <a:endParaRPr lang="nl-BE" sz="1200" dirty="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0,787</a:t>
                      </a:r>
                      <a:endParaRPr lang="nl-BE" sz="1200">
                        <a:effectLst/>
                        <a:latin typeface="Verdana"/>
                        <a:ea typeface="Calibri"/>
                        <a:cs typeface="Times New Roman"/>
                      </a:endParaRPr>
                    </a:p>
                  </a:txBody>
                  <a:tcPr marL="44450" marR="44450" marT="0" marB="0" anchor="b"/>
                </a:tc>
              </a:tr>
              <a:tr h="335196">
                <a:tc>
                  <a:txBody>
                    <a:bodyPr/>
                    <a:lstStyle/>
                    <a:p>
                      <a:pPr>
                        <a:lnSpc>
                          <a:spcPct val="115000"/>
                        </a:lnSpc>
                        <a:spcAft>
                          <a:spcPts val="0"/>
                        </a:spcAft>
                      </a:pPr>
                      <a:r>
                        <a:rPr lang="en-US" sz="1200">
                          <a:effectLst/>
                        </a:rPr>
                        <a:t>B</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0,811</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0,813</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0,837</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0,827</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0,844</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0,804</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0,816</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0,867</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dirty="0">
                          <a:effectLst/>
                        </a:rPr>
                        <a:t>0,820</a:t>
                      </a:r>
                      <a:endParaRPr lang="nl-BE" sz="1200" dirty="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0,814</a:t>
                      </a:r>
                      <a:endParaRPr lang="nl-BE" sz="1200">
                        <a:effectLst/>
                        <a:latin typeface="Verdana"/>
                        <a:ea typeface="Calibri"/>
                        <a:cs typeface="Times New Roman"/>
                      </a:endParaRPr>
                    </a:p>
                  </a:txBody>
                  <a:tcPr marL="44450" marR="44450" marT="0" marB="0" anchor="b"/>
                </a:tc>
              </a:tr>
              <a:tr h="335196">
                <a:tc>
                  <a:txBody>
                    <a:bodyPr/>
                    <a:lstStyle/>
                    <a:p>
                      <a:pPr>
                        <a:lnSpc>
                          <a:spcPct val="115000"/>
                        </a:lnSpc>
                        <a:spcAft>
                          <a:spcPts val="0"/>
                        </a:spcAft>
                      </a:pPr>
                      <a:r>
                        <a:rPr lang="en-US" sz="1200">
                          <a:effectLst/>
                        </a:rPr>
                        <a:t>C</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dirty="0">
                          <a:effectLst/>
                        </a:rPr>
                        <a:t>1,469</a:t>
                      </a:r>
                      <a:endParaRPr lang="nl-BE" sz="1200" dirty="0">
                        <a:effectLst/>
                        <a:latin typeface="Verdana"/>
                        <a:ea typeface="Calibri"/>
                        <a:cs typeface="Times New Roman"/>
                      </a:endParaRPr>
                    </a:p>
                  </a:txBody>
                  <a:tcPr marL="44450" marR="44450" marT="0" marB="0" anchor="b">
                    <a:solidFill>
                      <a:srgbClr val="92D050"/>
                    </a:solidFill>
                  </a:tcPr>
                </a:tc>
                <a:tc>
                  <a:txBody>
                    <a:bodyPr/>
                    <a:lstStyle/>
                    <a:p>
                      <a:pPr algn="r">
                        <a:lnSpc>
                          <a:spcPct val="115000"/>
                        </a:lnSpc>
                        <a:spcAft>
                          <a:spcPts val="0"/>
                        </a:spcAft>
                      </a:pPr>
                      <a:r>
                        <a:rPr lang="en-US" sz="1200" dirty="0">
                          <a:effectLst/>
                        </a:rPr>
                        <a:t>1,420</a:t>
                      </a:r>
                      <a:endParaRPr lang="nl-BE" sz="1200" dirty="0">
                        <a:effectLst/>
                        <a:latin typeface="Verdana"/>
                        <a:ea typeface="Calibri"/>
                        <a:cs typeface="Times New Roman"/>
                      </a:endParaRPr>
                    </a:p>
                  </a:txBody>
                  <a:tcPr marL="44450" marR="44450" marT="0" marB="0" anchor="b">
                    <a:solidFill>
                      <a:srgbClr val="92D050"/>
                    </a:solidFill>
                  </a:tcPr>
                </a:tc>
                <a:tc>
                  <a:txBody>
                    <a:bodyPr/>
                    <a:lstStyle/>
                    <a:p>
                      <a:pPr algn="r">
                        <a:lnSpc>
                          <a:spcPct val="115000"/>
                        </a:lnSpc>
                        <a:spcAft>
                          <a:spcPts val="0"/>
                        </a:spcAft>
                      </a:pPr>
                      <a:r>
                        <a:rPr lang="en-US" sz="1200" dirty="0">
                          <a:effectLst/>
                        </a:rPr>
                        <a:t>1,468</a:t>
                      </a:r>
                      <a:endParaRPr lang="nl-BE" sz="1200" dirty="0">
                        <a:effectLst/>
                        <a:latin typeface="Verdana"/>
                        <a:ea typeface="Calibri"/>
                        <a:cs typeface="Times New Roman"/>
                      </a:endParaRPr>
                    </a:p>
                  </a:txBody>
                  <a:tcPr marL="44450" marR="44450" marT="0" marB="0" anchor="b">
                    <a:solidFill>
                      <a:srgbClr val="92D050"/>
                    </a:solidFill>
                  </a:tcPr>
                </a:tc>
                <a:tc>
                  <a:txBody>
                    <a:bodyPr/>
                    <a:lstStyle/>
                    <a:p>
                      <a:pPr algn="r">
                        <a:lnSpc>
                          <a:spcPct val="115000"/>
                        </a:lnSpc>
                        <a:spcAft>
                          <a:spcPts val="0"/>
                        </a:spcAft>
                      </a:pPr>
                      <a:r>
                        <a:rPr lang="en-US" sz="1200">
                          <a:effectLst/>
                        </a:rPr>
                        <a:t>1,448</a:t>
                      </a:r>
                      <a:endParaRPr lang="nl-BE" sz="1200">
                        <a:effectLst/>
                        <a:latin typeface="Verdana"/>
                        <a:ea typeface="Calibri"/>
                        <a:cs typeface="Times New Roman"/>
                      </a:endParaRPr>
                    </a:p>
                  </a:txBody>
                  <a:tcPr marL="44450" marR="44450" marT="0" marB="0" anchor="b">
                    <a:solidFill>
                      <a:srgbClr val="92D050"/>
                    </a:solidFill>
                  </a:tcPr>
                </a:tc>
                <a:tc>
                  <a:txBody>
                    <a:bodyPr/>
                    <a:lstStyle/>
                    <a:p>
                      <a:pPr algn="r">
                        <a:lnSpc>
                          <a:spcPct val="115000"/>
                        </a:lnSpc>
                        <a:spcAft>
                          <a:spcPts val="0"/>
                        </a:spcAft>
                      </a:pPr>
                      <a:r>
                        <a:rPr lang="en-US" sz="1200" dirty="0">
                          <a:effectLst/>
                        </a:rPr>
                        <a:t>1,326</a:t>
                      </a:r>
                      <a:endParaRPr lang="nl-BE" sz="1200" dirty="0">
                        <a:effectLst/>
                        <a:latin typeface="Verdana"/>
                        <a:ea typeface="Calibri"/>
                        <a:cs typeface="Times New Roman"/>
                      </a:endParaRPr>
                    </a:p>
                  </a:txBody>
                  <a:tcPr marL="44450" marR="44450" marT="0" marB="0" anchor="b">
                    <a:solidFill>
                      <a:srgbClr val="92D050"/>
                    </a:solidFill>
                  </a:tcPr>
                </a:tc>
                <a:tc>
                  <a:txBody>
                    <a:bodyPr/>
                    <a:lstStyle/>
                    <a:p>
                      <a:pPr algn="r">
                        <a:lnSpc>
                          <a:spcPct val="115000"/>
                        </a:lnSpc>
                        <a:spcAft>
                          <a:spcPts val="0"/>
                        </a:spcAft>
                      </a:pPr>
                      <a:r>
                        <a:rPr lang="en-US" sz="1200" dirty="0">
                          <a:effectLst/>
                        </a:rPr>
                        <a:t>1,470</a:t>
                      </a:r>
                      <a:endParaRPr lang="nl-BE" sz="1200" dirty="0">
                        <a:effectLst/>
                        <a:latin typeface="Verdana"/>
                        <a:ea typeface="Calibri"/>
                        <a:cs typeface="Times New Roman"/>
                      </a:endParaRPr>
                    </a:p>
                  </a:txBody>
                  <a:tcPr marL="44450" marR="44450" marT="0" marB="0" anchor="b">
                    <a:solidFill>
                      <a:srgbClr val="92D050"/>
                    </a:solidFill>
                  </a:tcPr>
                </a:tc>
                <a:tc>
                  <a:txBody>
                    <a:bodyPr/>
                    <a:lstStyle/>
                    <a:p>
                      <a:pPr algn="r">
                        <a:lnSpc>
                          <a:spcPct val="115000"/>
                        </a:lnSpc>
                        <a:spcAft>
                          <a:spcPts val="0"/>
                        </a:spcAft>
                      </a:pPr>
                      <a:r>
                        <a:rPr lang="en-US" sz="1200" dirty="0">
                          <a:effectLst/>
                        </a:rPr>
                        <a:t>1,453</a:t>
                      </a:r>
                      <a:endParaRPr lang="nl-BE" sz="1200" dirty="0">
                        <a:effectLst/>
                        <a:latin typeface="Verdana"/>
                        <a:ea typeface="Calibri"/>
                        <a:cs typeface="Times New Roman"/>
                      </a:endParaRPr>
                    </a:p>
                  </a:txBody>
                  <a:tcPr marL="44450" marR="44450" marT="0" marB="0" anchor="b">
                    <a:solidFill>
                      <a:srgbClr val="92D050"/>
                    </a:solidFill>
                  </a:tcPr>
                </a:tc>
                <a:tc>
                  <a:txBody>
                    <a:bodyPr/>
                    <a:lstStyle/>
                    <a:p>
                      <a:pPr algn="r">
                        <a:lnSpc>
                          <a:spcPct val="115000"/>
                        </a:lnSpc>
                        <a:spcAft>
                          <a:spcPts val="0"/>
                        </a:spcAft>
                      </a:pPr>
                      <a:r>
                        <a:rPr lang="en-US" sz="1200" dirty="0">
                          <a:effectLst/>
                        </a:rPr>
                        <a:t>1,478</a:t>
                      </a:r>
                      <a:endParaRPr lang="nl-BE" sz="1200" dirty="0">
                        <a:effectLst/>
                        <a:latin typeface="Verdana"/>
                        <a:ea typeface="Calibri"/>
                        <a:cs typeface="Times New Roman"/>
                      </a:endParaRPr>
                    </a:p>
                  </a:txBody>
                  <a:tcPr marL="44450" marR="44450" marT="0" marB="0" anchor="b">
                    <a:solidFill>
                      <a:srgbClr val="92D050"/>
                    </a:solidFill>
                  </a:tcPr>
                </a:tc>
                <a:tc>
                  <a:txBody>
                    <a:bodyPr/>
                    <a:lstStyle/>
                    <a:p>
                      <a:pPr algn="r">
                        <a:lnSpc>
                          <a:spcPct val="115000"/>
                        </a:lnSpc>
                        <a:spcAft>
                          <a:spcPts val="0"/>
                        </a:spcAft>
                      </a:pPr>
                      <a:r>
                        <a:rPr lang="en-US" sz="1200" dirty="0">
                          <a:effectLst/>
                        </a:rPr>
                        <a:t>1,458</a:t>
                      </a:r>
                      <a:endParaRPr lang="nl-BE" sz="1200" dirty="0">
                        <a:effectLst/>
                        <a:latin typeface="Verdana"/>
                        <a:ea typeface="Calibri"/>
                        <a:cs typeface="Times New Roman"/>
                      </a:endParaRPr>
                    </a:p>
                  </a:txBody>
                  <a:tcPr marL="44450" marR="44450" marT="0" marB="0" anchor="b">
                    <a:solidFill>
                      <a:srgbClr val="92D050"/>
                    </a:solidFill>
                  </a:tcPr>
                </a:tc>
                <a:tc>
                  <a:txBody>
                    <a:bodyPr/>
                    <a:lstStyle/>
                    <a:p>
                      <a:pPr algn="r">
                        <a:lnSpc>
                          <a:spcPct val="115000"/>
                        </a:lnSpc>
                        <a:spcAft>
                          <a:spcPts val="0"/>
                        </a:spcAft>
                      </a:pPr>
                      <a:r>
                        <a:rPr lang="en-US" sz="1200" dirty="0">
                          <a:effectLst/>
                        </a:rPr>
                        <a:t>1,346</a:t>
                      </a:r>
                      <a:endParaRPr lang="nl-BE" sz="1200" dirty="0">
                        <a:effectLst/>
                        <a:latin typeface="Verdana"/>
                        <a:ea typeface="Calibri"/>
                        <a:cs typeface="Times New Roman"/>
                      </a:endParaRPr>
                    </a:p>
                  </a:txBody>
                  <a:tcPr marL="44450" marR="44450" marT="0" marB="0" anchor="b">
                    <a:solidFill>
                      <a:srgbClr val="92D050"/>
                    </a:solidFill>
                  </a:tcPr>
                </a:tc>
              </a:tr>
              <a:tr h="335196">
                <a:tc>
                  <a:txBody>
                    <a:bodyPr/>
                    <a:lstStyle/>
                    <a:p>
                      <a:pPr>
                        <a:lnSpc>
                          <a:spcPct val="115000"/>
                        </a:lnSpc>
                        <a:spcAft>
                          <a:spcPts val="0"/>
                        </a:spcAft>
                      </a:pPr>
                      <a:r>
                        <a:rPr lang="en-US" sz="1200">
                          <a:effectLst/>
                        </a:rPr>
                        <a:t>D</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dirty="0">
                          <a:effectLst/>
                        </a:rPr>
                        <a:t>1,487</a:t>
                      </a:r>
                      <a:endParaRPr lang="nl-BE" sz="1200" dirty="0">
                        <a:effectLst/>
                        <a:latin typeface="Verdana"/>
                        <a:ea typeface="Calibri"/>
                        <a:cs typeface="Times New Roman"/>
                      </a:endParaRPr>
                    </a:p>
                  </a:txBody>
                  <a:tcPr marL="44450" marR="44450" marT="0" marB="0" anchor="b">
                    <a:solidFill>
                      <a:schemeClr val="accent6">
                        <a:lumMod val="75000"/>
                      </a:schemeClr>
                    </a:solidFill>
                  </a:tcPr>
                </a:tc>
                <a:tc>
                  <a:txBody>
                    <a:bodyPr/>
                    <a:lstStyle/>
                    <a:p>
                      <a:pPr algn="r">
                        <a:lnSpc>
                          <a:spcPct val="115000"/>
                        </a:lnSpc>
                        <a:spcAft>
                          <a:spcPts val="0"/>
                        </a:spcAft>
                      </a:pPr>
                      <a:r>
                        <a:rPr lang="en-US" sz="1200" dirty="0">
                          <a:effectLst/>
                        </a:rPr>
                        <a:t>1,153</a:t>
                      </a:r>
                      <a:endParaRPr lang="nl-BE" sz="1200" dirty="0">
                        <a:effectLst/>
                        <a:latin typeface="Verdana"/>
                        <a:ea typeface="Calibri"/>
                        <a:cs typeface="Times New Roman"/>
                      </a:endParaRPr>
                    </a:p>
                  </a:txBody>
                  <a:tcPr marL="44450" marR="44450" marT="0" marB="0" anchor="b">
                    <a:solidFill>
                      <a:schemeClr val="accent6">
                        <a:lumMod val="75000"/>
                      </a:schemeClr>
                    </a:solidFill>
                  </a:tcPr>
                </a:tc>
                <a:tc>
                  <a:txBody>
                    <a:bodyPr/>
                    <a:lstStyle/>
                    <a:p>
                      <a:pPr algn="r">
                        <a:lnSpc>
                          <a:spcPct val="115000"/>
                        </a:lnSpc>
                        <a:spcAft>
                          <a:spcPts val="0"/>
                        </a:spcAft>
                      </a:pPr>
                      <a:r>
                        <a:rPr lang="en-US" sz="1200" dirty="0">
                          <a:effectLst/>
                        </a:rPr>
                        <a:t>1,530</a:t>
                      </a:r>
                      <a:endParaRPr lang="nl-BE" sz="1200" dirty="0">
                        <a:effectLst/>
                        <a:latin typeface="Verdana"/>
                        <a:ea typeface="Calibri"/>
                        <a:cs typeface="Times New Roman"/>
                      </a:endParaRPr>
                    </a:p>
                  </a:txBody>
                  <a:tcPr marL="44450" marR="44450" marT="0" marB="0" anchor="b">
                    <a:solidFill>
                      <a:schemeClr val="accent6">
                        <a:lumMod val="75000"/>
                      </a:schemeClr>
                    </a:solidFill>
                  </a:tcPr>
                </a:tc>
                <a:tc>
                  <a:txBody>
                    <a:bodyPr/>
                    <a:lstStyle/>
                    <a:p>
                      <a:pPr algn="r">
                        <a:lnSpc>
                          <a:spcPct val="115000"/>
                        </a:lnSpc>
                        <a:spcAft>
                          <a:spcPts val="0"/>
                        </a:spcAft>
                      </a:pPr>
                      <a:r>
                        <a:rPr lang="en-US" sz="1200" dirty="0">
                          <a:effectLst/>
                        </a:rPr>
                        <a:t>1,433</a:t>
                      </a:r>
                      <a:endParaRPr lang="nl-BE" sz="1200" dirty="0">
                        <a:effectLst/>
                        <a:latin typeface="Verdana"/>
                        <a:ea typeface="Calibri"/>
                        <a:cs typeface="Times New Roman"/>
                      </a:endParaRPr>
                    </a:p>
                  </a:txBody>
                  <a:tcPr marL="44450" marR="44450" marT="0" marB="0" anchor="b">
                    <a:solidFill>
                      <a:schemeClr val="accent6">
                        <a:lumMod val="75000"/>
                      </a:schemeClr>
                    </a:solidFill>
                  </a:tcPr>
                </a:tc>
                <a:tc>
                  <a:txBody>
                    <a:bodyPr/>
                    <a:lstStyle/>
                    <a:p>
                      <a:pPr algn="r">
                        <a:lnSpc>
                          <a:spcPct val="115000"/>
                        </a:lnSpc>
                        <a:spcAft>
                          <a:spcPts val="0"/>
                        </a:spcAft>
                      </a:pPr>
                      <a:r>
                        <a:rPr lang="en-US" sz="1200" dirty="0">
                          <a:effectLst/>
                        </a:rPr>
                        <a:t>1,431</a:t>
                      </a:r>
                      <a:endParaRPr lang="nl-BE" sz="1200" dirty="0">
                        <a:effectLst/>
                        <a:latin typeface="Verdana"/>
                        <a:ea typeface="Calibri"/>
                        <a:cs typeface="Times New Roman"/>
                      </a:endParaRPr>
                    </a:p>
                  </a:txBody>
                  <a:tcPr marL="44450" marR="44450" marT="0" marB="0" anchor="b">
                    <a:solidFill>
                      <a:schemeClr val="accent6">
                        <a:lumMod val="75000"/>
                      </a:schemeClr>
                    </a:solidFill>
                  </a:tcPr>
                </a:tc>
                <a:tc>
                  <a:txBody>
                    <a:bodyPr/>
                    <a:lstStyle/>
                    <a:p>
                      <a:pPr algn="r">
                        <a:lnSpc>
                          <a:spcPct val="115000"/>
                        </a:lnSpc>
                        <a:spcAft>
                          <a:spcPts val="0"/>
                        </a:spcAft>
                      </a:pPr>
                      <a:r>
                        <a:rPr lang="en-US" sz="1200" dirty="0">
                          <a:effectLst/>
                        </a:rPr>
                        <a:t>1,481</a:t>
                      </a:r>
                      <a:endParaRPr lang="nl-BE" sz="1200" dirty="0">
                        <a:effectLst/>
                        <a:latin typeface="Verdana"/>
                        <a:ea typeface="Calibri"/>
                        <a:cs typeface="Times New Roman"/>
                      </a:endParaRPr>
                    </a:p>
                  </a:txBody>
                  <a:tcPr marL="44450" marR="44450" marT="0" marB="0" anchor="b">
                    <a:solidFill>
                      <a:schemeClr val="accent6">
                        <a:lumMod val="75000"/>
                      </a:schemeClr>
                    </a:solidFill>
                  </a:tcPr>
                </a:tc>
                <a:tc>
                  <a:txBody>
                    <a:bodyPr/>
                    <a:lstStyle/>
                    <a:p>
                      <a:pPr algn="r">
                        <a:lnSpc>
                          <a:spcPct val="115000"/>
                        </a:lnSpc>
                        <a:spcAft>
                          <a:spcPts val="0"/>
                        </a:spcAft>
                      </a:pPr>
                      <a:r>
                        <a:rPr lang="en-US" sz="1200" dirty="0">
                          <a:effectLst/>
                        </a:rPr>
                        <a:t>1,449</a:t>
                      </a:r>
                      <a:endParaRPr lang="nl-BE" sz="1200" dirty="0">
                        <a:effectLst/>
                        <a:latin typeface="Verdana"/>
                        <a:ea typeface="Calibri"/>
                        <a:cs typeface="Times New Roman"/>
                      </a:endParaRPr>
                    </a:p>
                  </a:txBody>
                  <a:tcPr marL="44450" marR="44450" marT="0" marB="0" anchor="b">
                    <a:solidFill>
                      <a:schemeClr val="accent6">
                        <a:lumMod val="75000"/>
                      </a:schemeClr>
                    </a:solidFill>
                  </a:tcPr>
                </a:tc>
                <a:tc>
                  <a:txBody>
                    <a:bodyPr/>
                    <a:lstStyle/>
                    <a:p>
                      <a:pPr algn="r">
                        <a:lnSpc>
                          <a:spcPct val="115000"/>
                        </a:lnSpc>
                        <a:spcAft>
                          <a:spcPts val="0"/>
                        </a:spcAft>
                      </a:pPr>
                      <a:r>
                        <a:rPr lang="en-US" sz="1200" dirty="0">
                          <a:effectLst/>
                        </a:rPr>
                        <a:t>1,501</a:t>
                      </a:r>
                      <a:endParaRPr lang="nl-BE" sz="1200" dirty="0">
                        <a:effectLst/>
                        <a:latin typeface="Verdana"/>
                        <a:ea typeface="Calibri"/>
                        <a:cs typeface="Times New Roman"/>
                      </a:endParaRPr>
                    </a:p>
                  </a:txBody>
                  <a:tcPr marL="44450" marR="44450" marT="0" marB="0" anchor="b">
                    <a:solidFill>
                      <a:schemeClr val="accent6">
                        <a:lumMod val="75000"/>
                      </a:schemeClr>
                    </a:solidFill>
                  </a:tcPr>
                </a:tc>
                <a:tc>
                  <a:txBody>
                    <a:bodyPr/>
                    <a:lstStyle/>
                    <a:p>
                      <a:pPr algn="r">
                        <a:lnSpc>
                          <a:spcPct val="115000"/>
                        </a:lnSpc>
                        <a:spcAft>
                          <a:spcPts val="0"/>
                        </a:spcAft>
                      </a:pPr>
                      <a:r>
                        <a:rPr lang="en-US" sz="1200" dirty="0">
                          <a:effectLst/>
                        </a:rPr>
                        <a:t>1,463</a:t>
                      </a:r>
                      <a:endParaRPr lang="nl-BE" sz="1200" dirty="0">
                        <a:effectLst/>
                        <a:latin typeface="Verdana"/>
                        <a:ea typeface="Calibri"/>
                        <a:cs typeface="Times New Roman"/>
                      </a:endParaRPr>
                    </a:p>
                  </a:txBody>
                  <a:tcPr marL="44450" marR="44450" marT="0" marB="0" anchor="b">
                    <a:solidFill>
                      <a:schemeClr val="accent6">
                        <a:lumMod val="75000"/>
                      </a:schemeClr>
                    </a:solidFill>
                  </a:tcPr>
                </a:tc>
                <a:tc>
                  <a:txBody>
                    <a:bodyPr/>
                    <a:lstStyle/>
                    <a:p>
                      <a:pPr algn="r">
                        <a:lnSpc>
                          <a:spcPct val="115000"/>
                        </a:lnSpc>
                        <a:spcAft>
                          <a:spcPts val="0"/>
                        </a:spcAft>
                      </a:pPr>
                      <a:r>
                        <a:rPr lang="en-US" sz="1200" dirty="0">
                          <a:effectLst/>
                        </a:rPr>
                        <a:t>1,433</a:t>
                      </a:r>
                      <a:endParaRPr lang="nl-BE" sz="1200" dirty="0">
                        <a:effectLst/>
                        <a:latin typeface="Verdana"/>
                        <a:ea typeface="Calibri"/>
                        <a:cs typeface="Times New Roman"/>
                      </a:endParaRPr>
                    </a:p>
                  </a:txBody>
                  <a:tcPr marL="44450" marR="44450" marT="0" marB="0" anchor="b">
                    <a:solidFill>
                      <a:schemeClr val="accent6">
                        <a:lumMod val="75000"/>
                      </a:schemeClr>
                    </a:solidFill>
                  </a:tcPr>
                </a:tc>
              </a:tr>
              <a:tr h="335196">
                <a:tc>
                  <a:txBody>
                    <a:bodyPr/>
                    <a:lstStyle/>
                    <a:p>
                      <a:pPr>
                        <a:lnSpc>
                          <a:spcPct val="115000"/>
                        </a:lnSpc>
                        <a:spcAft>
                          <a:spcPts val="0"/>
                        </a:spcAft>
                      </a:pPr>
                      <a:r>
                        <a:rPr lang="en-US" sz="1200">
                          <a:effectLst/>
                        </a:rPr>
                        <a:t>E</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1,421</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1,402</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1,432</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1,421</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1,403</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1,420</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1,426</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1,446</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dirty="0">
                          <a:effectLst/>
                        </a:rPr>
                        <a:t>1,440</a:t>
                      </a:r>
                      <a:endParaRPr lang="nl-BE" sz="1200" dirty="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1,296</a:t>
                      </a:r>
                      <a:endParaRPr lang="nl-BE" sz="1200">
                        <a:effectLst/>
                        <a:latin typeface="Verdana"/>
                        <a:ea typeface="Calibri"/>
                        <a:cs typeface="Times New Roman"/>
                      </a:endParaRPr>
                    </a:p>
                  </a:txBody>
                  <a:tcPr marL="44450" marR="44450" marT="0" marB="0" anchor="b"/>
                </a:tc>
              </a:tr>
              <a:tr h="335196">
                <a:tc>
                  <a:txBody>
                    <a:bodyPr/>
                    <a:lstStyle/>
                    <a:p>
                      <a:pPr>
                        <a:lnSpc>
                          <a:spcPct val="115000"/>
                        </a:lnSpc>
                        <a:spcAft>
                          <a:spcPts val="0"/>
                        </a:spcAft>
                      </a:pPr>
                      <a:r>
                        <a:rPr lang="en-US" sz="1200">
                          <a:effectLst/>
                        </a:rPr>
                        <a:t>F</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1,336</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1,378</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1,401</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1,381</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1,370</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1,321</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1,376</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1,445</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dirty="0">
                          <a:effectLst/>
                        </a:rPr>
                        <a:t>1,434</a:t>
                      </a:r>
                      <a:endParaRPr lang="nl-BE" sz="1200" dirty="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dirty="0">
                          <a:effectLst/>
                        </a:rPr>
                        <a:t>1,288</a:t>
                      </a:r>
                      <a:endParaRPr lang="nl-BE" sz="1200" dirty="0">
                        <a:effectLst/>
                        <a:latin typeface="Verdana"/>
                        <a:ea typeface="Calibri"/>
                        <a:cs typeface="Times New Roman"/>
                      </a:endParaRPr>
                    </a:p>
                  </a:txBody>
                  <a:tcPr marL="44450" marR="44450" marT="0" marB="0" anchor="b"/>
                </a:tc>
              </a:tr>
              <a:tr h="335196">
                <a:tc>
                  <a:txBody>
                    <a:bodyPr/>
                    <a:lstStyle/>
                    <a:p>
                      <a:pPr>
                        <a:lnSpc>
                          <a:spcPct val="115000"/>
                        </a:lnSpc>
                        <a:spcAft>
                          <a:spcPts val="0"/>
                        </a:spcAft>
                      </a:pPr>
                      <a:r>
                        <a:rPr lang="en-US" sz="1200">
                          <a:effectLst/>
                        </a:rPr>
                        <a:t>G</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1,124</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1,186</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1,346</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1,367</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1,110</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1,122</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1,189</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1,376</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1,375</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dirty="0">
                          <a:effectLst/>
                        </a:rPr>
                        <a:t>1,114</a:t>
                      </a:r>
                      <a:endParaRPr lang="nl-BE" sz="1200" dirty="0">
                        <a:effectLst/>
                        <a:latin typeface="Verdana"/>
                        <a:ea typeface="Calibri"/>
                        <a:cs typeface="Times New Roman"/>
                      </a:endParaRPr>
                    </a:p>
                  </a:txBody>
                  <a:tcPr marL="44450" marR="44450" marT="0" marB="0" anchor="b"/>
                </a:tc>
              </a:tr>
              <a:tr h="335196">
                <a:tc>
                  <a:txBody>
                    <a:bodyPr/>
                    <a:lstStyle/>
                    <a:p>
                      <a:pPr>
                        <a:lnSpc>
                          <a:spcPct val="115000"/>
                        </a:lnSpc>
                        <a:spcAft>
                          <a:spcPts val="0"/>
                        </a:spcAft>
                      </a:pPr>
                      <a:r>
                        <a:rPr lang="en-US" sz="1200">
                          <a:effectLst/>
                        </a:rPr>
                        <a:t>H</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1,412</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1,398</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1,402</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1,335</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1,392</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1,410</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1,372</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1,347</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a:effectLst/>
                        </a:rPr>
                        <a:t>1,412</a:t>
                      </a:r>
                      <a:endParaRPr lang="nl-BE" sz="1200">
                        <a:effectLst/>
                        <a:latin typeface="Verdana"/>
                        <a:ea typeface="Calibri"/>
                        <a:cs typeface="Times New Roman"/>
                      </a:endParaRPr>
                    </a:p>
                  </a:txBody>
                  <a:tcPr marL="44450" marR="44450" marT="0" marB="0" anchor="b"/>
                </a:tc>
                <a:tc>
                  <a:txBody>
                    <a:bodyPr/>
                    <a:lstStyle/>
                    <a:p>
                      <a:pPr algn="r">
                        <a:lnSpc>
                          <a:spcPct val="115000"/>
                        </a:lnSpc>
                        <a:spcAft>
                          <a:spcPts val="0"/>
                        </a:spcAft>
                      </a:pPr>
                      <a:r>
                        <a:rPr lang="en-US" sz="1200" dirty="0">
                          <a:effectLst/>
                        </a:rPr>
                        <a:t>1,335</a:t>
                      </a:r>
                      <a:endParaRPr lang="nl-BE" sz="1200" dirty="0">
                        <a:effectLst/>
                        <a:latin typeface="Verdana"/>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322282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r="9686"/>
          <a:stretch/>
        </p:blipFill>
        <p:spPr bwMode="auto">
          <a:xfrm>
            <a:off x="-21311" y="0"/>
            <a:ext cx="916531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sp>
        <p:nvSpPr>
          <p:cNvPr id="4" name="Rechthoek 3"/>
          <p:cNvSpPr/>
          <p:nvPr/>
        </p:nvSpPr>
        <p:spPr>
          <a:xfrm>
            <a:off x="107778" y="2852936"/>
            <a:ext cx="8856984"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l-NL" sz="54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Conclusie</a:t>
            </a:r>
            <a:endParaRPr lang="nl-NL" sz="5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6967090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C</a:t>
            </a:r>
            <a:r>
              <a:rPr lang="nl-BE" dirty="0" smtClean="0"/>
              <a:t>onclusie</a:t>
            </a:r>
            <a:endParaRPr lang="nl-BE" dirty="0"/>
          </a:p>
        </p:txBody>
      </p:sp>
      <p:sp>
        <p:nvSpPr>
          <p:cNvPr id="3" name="Tijdelijke aanduiding voor inhoud 2"/>
          <p:cNvSpPr>
            <a:spLocks noGrp="1"/>
          </p:cNvSpPr>
          <p:nvPr>
            <p:ph idx="1"/>
          </p:nvPr>
        </p:nvSpPr>
        <p:spPr/>
        <p:txBody>
          <a:bodyPr/>
          <a:lstStyle/>
          <a:p>
            <a:r>
              <a:rPr lang="nl-BE" dirty="0" smtClean="0"/>
              <a:t>Onderzochte stock cultuur is </a:t>
            </a:r>
            <a:r>
              <a:rPr lang="nl-BE" i="1" dirty="0" err="1" smtClean="0"/>
              <a:t>Lactobacillus</a:t>
            </a:r>
            <a:r>
              <a:rPr lang="nl-BE" i="1" dirty="0" smtClean="0"/>
              <a:t> </a:t>
            </a:r>
            <a:r>
              <a:rPr lang="nl-BE" i="1" dirty="0" err="1" smtClean="0"/>
              <a:t>plantarum</a:t>
            </a:r>
            <a:endParaRPr lang="nl-BE" i="1" dirty="0" smtClean="0"/>
          </a:p>
          <a:p>
            <a:r>
              <a:rPr lang="nl-BE" dirty="0" smtClean="0"/>
              <a:t>Verder onderzoek verreist </a:t>
            </a:r>
          </a:p>
          <a:p>
            <a:r>
              <a:rPr lang="nl-BE" dirty="0" smtClean="0"/>
              <a:t>Experimenten herhalen</a:t>
            </a:r>
          </a:p>
          <a:p>
            <a:pPr marL="0" indent="0">
              <a:buNone/>
            </a:pPr>
            <a:endParaRPr lang="nl-BE" dirty="0" smtClean="0"/>
          </a:p>
          <a:p>
            <a:pPr marL="457200" lvl="1" indent="0">
              <a:buNone/>
            </a:pPr>
            <a:r>
              <a:rPr lang="nl-BE" dirty="0" smtClean="0">
                <a:sym typeface="Wingdings" panose="05000000000000000000" pitchFamily="2" charset="2"/>
              </a:rPr>
              <a:t> Goede eigenschappen </a:t>
            </a:r>
            <a:r>
              <a:rPr lang="nl-BE" dirty="0" err="1" smtClean="0">
                <a:sym typeface="Wingdings" panose="05000000000000000000" pitchFamily="2" charset="2"/>
              </a:rPr>
              <a:t>probiotica</a:t>
            </a:r>
            <a:endParaRPr lang="nl-BE" dirty="0" smtClean="0"/>
          </a:p>
          <a:p>
            <a:endParaRPr lang="nl-BE" dirty="0" smtClean="0"/>
          </a:p>
          <a:p>
            <a:endParaRPr lang="nl-BE" dirty="0"/>
          </a:p>
        </p:txBody>
      </p:sp>
    </p:spTree>
    <p:extLst>
      <p:ext uri="{BB962C8B-B14F-4D97-AF65-F5344CB8AC3E}">
        <p14:creationId xmlns:p14="http://schemas.microsoft.com/office/powerpoint/2010/main" val="42625142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Toekomst perspectief</a:t>
            </a:r>
            <a:endParaRPr lang="nl-BE" dirty="0"/>
          </a:p>
        </p:txBody>
      </p:sp>
      <p:sp>
        <p:nvSpPr>
          <p:cNvPr id="3" name="Tijdelijke aanduiding voor inhoud 2"/>
          <p:cNvSpPr>
            <a:spLocks noGrp="1"/>
          </p:cNvSpPr>
          <p:nvPr>
            <p:ph idx="1"/>
          </p:nvPr>
        </p:nvSpPr>
        <p:spPr>
          <a:xfrm>
            <a:off x="467544" y="1484784"/>
            <a:ext cx="8229600" cy="4525963"/>
          </a:xfrm>
        </p:spPr>
        <p:txBody>
          <a:bodyPr/>
          <a:lstStyle/>
          <a:p>
            <a:r>
              <a:rPr lang="nl-BE" dirty="0" smtClean="0"/>
              <a:t>Geschikte eigenschappen </a:t>
            </a:r>
          </a:p>
          <a:p>
            <a:pPr lvl="1"/>
            <a:r>
              <a:rPr lang="nl-BE" dirty="0" smtClean="0"/>
              <a:t>Gebruik voedingsindustrie</a:t>
            </a:r>
          </a:p>
          <a:p>
            <a:pPr lvl="1"/>
            <a:r>
              <a:rPr lang="nl-BE" dirty="0" smtClean="0"/>
              <a:t>Gebruik geneesmiddelen</a:t>
            </a:r>
          </a:p>
          <a:p>
            <a:endParaRPr lang="nl-BE" dirty="0"/>
          </a:p>
        </p:txBody>
      </p:sp>
    </p:spTree>
    <p:extLst>
      <p:ext uri="{BB962C8B-B14F-4D97-AF65-F5344CB8AC3E}">
        <p14:creationId xmlns:p14="http://schemas.microsoft.com/office/powerpoint/2010/main" val="98726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r="9686"/>
          <a:stretch/>
        </p:blipFill>
        <p:spPr bwMode="auto">
          <a:xfrm>
            <a:off x="-21311" y="0"/>
            <a:ext cx="916531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hoek 4"/>
          <p:cNvSpPr/>
          <p:nvPr/>
        </p:nvSpPr>
        <p:spPr>
          <a:xfrm>
            <a:off x="107778" y="2526082"/>
            <a:ext cx="8856984" cy="2308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Rechthoek 3"/>
          <p:cNvSpPr/>
          <p:nvPr/>
        </p:nvSpPr>
        <p:spPr>
          <a:xfrm>
            <a:off x="54572" y="2467190"/>
            <a:ext cx="8829212" cy="2308324"/>
          </a:xfrm>
          <a:prstGeom prst="rect">
            <a:avLst/>
          </a:prstGeom>
          <a:noFill/>
        </p:spPr>
        <p:txBody>
          <a:bodyPr wrap="none" lIns="91440" tIns="45720" rIns="91440" bIns="45720">
            <a:spAutoFit/>
          </a:bodyPr>
          <a:lstStyle/>
          <a:p>
            <a:pPr algn="ctr"/>
            <a:r>
              <a:rPr lang="nl-BE"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Partial</a:t>
            </a:r>
            <a:r>
              <a:rPr lang="nl-BE"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nl-BE"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Characterization</a:t>
            </a:r>
            <a:r>
              <a:rPr lang="nl-BE"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nl-BE"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Genomic</a:t>
            </a:r>
            <a:r>
              <a:rPr lang="nl-BE"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DNA </a:t>
            </a:r>
          </a:p>
          <a:p>
            <a:pPr algn="ctr"/>
            <a:r>
              <a:rPr lang="nl-BE"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amplification</a:t>
            </a:r>
            <a:r>
              <a:rPr lang="nl-BE"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nl-BE"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and</a:t>
            </a:r>
            <a:r>
              <a:rPr lang="nl-BE"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nl-BE"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optimization</a:t>
            </a:r>
            <a:r>
              <a:rPr lang="nl-BE"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nl-BE"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plantaricin</a:t>
            </a:r>
            <a:r>
              <a:rPr lang="nl-BE"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pPr algn="ctr"/>
            <a:r>
              <a:rPr lang="nl-BE"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production</a:t>
            </a:r>
            <a:r>
              <a:rPr lang="nl-BE"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nl-BE"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from</a:t>
            </a:r>
            <a:r>
              <a:rPr lang="nl-BE"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nl-BE" sz="3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isolated</a:t>
            </a:r>
            <a:r>
              <a:rPr lang="nl-BE"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pPr algn="ctr"/>
            <a:r>
              <a:rPr lang="nl-BE" sz="3600" b="1" i="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Lactobacillus</a:t>
            </a:r>
            <a:r>
              <a:rPr lang="nl-BE" sz="3600" b="1" i="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nl-BE" sz="3600" b="1" i="1"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plantarum</a:t>
            </a:r>
            <a:endParaRPr lang="nl-BE"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834" t="24009" r="13222" b="19329"/>
          <a:stretch/>
        </p:blipFill>
        <p:spPr bwMode="auto">
          <a:xfrm>
            <a:off x="6897697" y="332656"/>
            <a:ext cx="2099290" cy="869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8857" y="1343142"/>
            <a:ext cx="2067065" cy="883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hthoek 6"/>
          <p:cNvSpPr/>
          <p:nvPr/>
        </p:nvSpPr>
        <p:spPr>
          <a:xfrm>
            <a:off x="6012160" y="5229200"/>
            <a:ext cx="2871624" cy="1569660"/>
          </a:xfrm>
          <a:prstGeom prst="rect">
            <a:avLst/>
          </a:prstGeom>
          <a:noFill/>
        </p:spPr>
        <p:txBody>
          <a:bodyPr wrap="square" lIns="91440" tIns="45720" rIns="91440" bIns="45720">
            <a:spAutoFit/>
          </a:bodyPr>
          <a:lstStyle/>
          <a:p>
            <a:pPr algn="ctr"/>
            <a:r>
              <a:rPr lang="nl-BE"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Jolien </a:t>
            </a:r>
            <a:r>
              <a:rPr lang="nl-BE"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Fonteyne</a:t>
            </a:r>
            <a:endParaRPr lang="nl-BE"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nl-BE"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3FBT</a:t>
            </a:r>
          </a:p>
          <a:p>
            <a:pPr algn="ctr"/>
            <a:r>
              <a:rPr lang="nl-BE"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2014-2015</a:t>
            </a:r>
            <a:endParaRPr lang="nl-BE"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136415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r="9686"/>
          <a:stretch/>
        </p:blipFill>
        <p:spPr bwMode="auto">
          <a:xfrm>
            <a:off x="-21311" y="0"/>
            <a:ext cx="916531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hoek 5"/>
          <p:cNvSpPr/>
          <p:nvPr/>
        </p:nvSpPr>
        <p:spPr>
          <a:xfrm>
            <a:off x="107778" y="2708920"/>
            <a:ext cx="8856984"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pPr marL="0" indent="0">
              <a:buNone/>
            </a:pPr>
            <a:endParaRPr lang="nl-BE" dirty="0"/>
          </a:p>
          <a:p>
            <a:pPr marL="0" indent="0">
              <a:buNone/>
            </a:pPr>
            <a:endParaRPr lang="nl-BE" dirty="0" smtClean="0"/>
          </a:p>
          <a:p>
            <a:pPr marL="0" indent="0">
              <a:buNone/>
            </a:pPr>
            <a:endParaRPr lang="nl-BE" dirty="0"/>
          </a:p>
        </p:txBody>
      </p:sp>
      <p:sp>
        <p:nvSpPr>
          <p:cNvPr id="7" name="Rechthoek 6"/>
          <p:cNvSpPr/>
          <p:nvPr/>
        </p:nvSpPr>
        <p:spPr>
          <a:xfrm>
            <a:off x="3192461" y="2967335"/>
            <a:ext cx="2759090" cy="923330"/>
          </a:xfrm>
          <a:prstGeom prst="rect">
            <a:avLst/>
          </a:prstGeom>
          <a:noFill/>
        </p:spPr>
        <p:txBody>
          <a:bodyPr wrap="none" lIns="91440" tIns="45720" rIns="91440" bIns="45720">
            <a:spAutoFit/>
          </a:bodyPr>
          <a:lstStyle/>
          <a:p>
            <a:pPr algn="ctr"/>
            <a:r>
              <a:rPr lang="nl-NL"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Situering</a:t>
            </a:r>
            <a:endParaRPr lang="nl-NL"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7572770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Biochemische testen</a:t>
            </a:r>
            <a:endParaRPr lang="nl-BE" dirty="0"/>
          </a:p>
        </p:txBody>
      </p:sp>
      <p:graphicFrame>
        <p:nvGraphicFramePr>
          <p:cNvPr id="6" name="Tijdelijke aanduiding voor inhoud 5"/>
          <p:cNvGraphicFramePr>
            <a:graphicFrameLocks noGrp="1"/>
          </p:cNvGraphicFramePr>
          <p:nvPr>
            <p:ph idx="1"/>
            <p:extLst/>
          </p:nvPr>
        </p:nvGraphicFramePr>
        <p:xfrm>
          <a:off x="971600" y="1628800"/>
          <a:ext cx="6605537" cy="3813626"/>
        </p:xfrm>
        <a:graphic>
          <a:graphicData uri="http://schemas.openxmlformats.org/drawingml/2006/table">
            <a:tbl>
              <a:tblPr firstRow="1" firstCol="1" bandRow="1"/>
              <a:tblGrid>
                <a:gridCol w="1324875"/>
                <a:gridCol w="1264875"/>
                <a:gridCol w="1217434"/>
                <a:gridCol w="1377392"/>
                <a:gridCol w="1420961"/>
              </a:tblGrid>
              <a:tr h="634838">
                <a:tc>
                  <a:txBody>
                    <a:bodyPr/>
                    <a:lstStyle/>
                    <a:p>
                      <a:pPr algn="ctr">
                        <a:lnSpc>
                          <a:spcPct val="115000"/>
                        </a:lnSpc>
                        <a:spcAft>
                          <a:spcPts val="0"/>
                        </a:spcAft>
                      </a:pPr>
                      <a:r>
                        <a:rPr lang="en-US" sz="1000" b="1" dirty="0">
                          <a:effectLst/>
                          <a:latin typeface="Verdana"/>
                          <a:ea typeface="Calibri"/>
                          <a:cs typeface="Times New Roman"/>
                        </a:rPr>
                        <a:t>Indole test</a:t>
                      </a:r>
                      <a:endParaRPr lang="nl-BE" sz="1000" dirty="0">
                        <a:effectLst/>
                        <a:latin typeface="Verdan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b="1">
                          <a:effectLst/>
                          <a:latin typeface="Verdana"/>
                          <a:ea typeface="Calibri"/>
                          <a:cs typeface="Times New Roman"/>
                        </a:rPr>
                        <a:t>Methyl Red test</a:t>
                      </a:r>
                      <a:endParaRPr lang="nl-BE" sz="1000">
                        <a:effectLst/>
                        <a:latin typeface="Verdan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b="1">
                          <a:effectLst/>
                          <a:latin typeface="Verdana"/>
                          <a:ea typeface="Calibri"/>
                          <a:cs typeface="Times New Roman"/>
                        </a:rPr>
                        <a:t>Voges Proskaeur test</a:t>
                      </a:r>
                      <a:endParaRPr lang="nl-BE" sz="1000">
                        <a:effectLst/>
                        <a:latin typeface="Verdan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b="1">
                          <a:effectLst/>
                          <a:latin typeface="Verdana"/>
                          <a:ea typeface="Calibri"/>
                          <a:cs typeface="Times New Roman"/>
                        </a:rPr>
                        <a:t>Citrate utilization test</a:t>
                      </a:r>
                      <a:endParaRPr lang="nl-BE" sz="1000">
                        <a:effectLst/>
                        <a:latin typeface="Verdan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b="1">
                          <a:effectLst/>
                          <a:latin typeface="Verdana"/>
                          <a:ea typeface="Calibri"/>
                          <a:cs typeface="Times New Roman"/>
                        </a:rPr>
                        <a:t>Triple Sugar Iron agar</a:t>
                      </a:r>
                      <a:endParaRPr lang="nl-BE" sz="1000">
                        <a:effectLst/>
                        <a:latin typeface="Verdan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8788">
                <a:tc>
                  <a:txBody>
                    <a:bodyPr/>
                    <a:lstStyle/>
                    <a:p>
                      <a:pPr>
                        <a:lnSpc>
                          <a:spcPct val="115000"/>
                        </a:lnSpc>
                        <a:spcAft>
                          <a:spcPts val="0"/>
                        </a:spcAft>
                      </a:pPr>
                      <a:r>
                        <a:rPr lang="en-US" sz="1000" dirty="0">
                          <a:effectLst/>
                          <a:latin typeface="Verdana"/>
                          <a:ea typeface="Calibri"/>
                          <a:cs typeface="Times New Roman"/>
                        </a:rPr>
                        <a:t> </a:t>
                      </a:r>
                      <a:endParaRPr lang="nl-BE" sz="1000" dirty="0">
                        <a:effectLst/>
                        <a:latin typeface="Verdana"/>
                        <a:ea typeface="Calibri"/>
                        <a:cs typeface="Times New Roman"/>
                      </a:endParaRPr>
                    </a:p>
                    <a:p>
                      <a:pPr>
                        <a:spcAft>
                          <a:spcPts val="1000"/>
                        </a:spcAft>
                      </a:pPr>
                      <a:r>
                        <a:rPr lang="en-US" sz="900" b="1" dirty="0">
                          <a:solidFill>
                            <a:srgbClr val="4F81BD"/>
                          </a:solidFill>
                          <a:effectLst/>
                          <a:latin typeface="Verdana"/>
                          <a:ea typeface="Calibri"/>
                          <a:cs typeface="Times New Roman"/>
                        </a:rPr>
                        <a:t> </a:t>
                      </a:r>
                      <a:endParaRPr lang="nl-BE" sz="900" b="1" dirty="0">
                        <a:solidFill>
                          <a:srgbClr val="4F81BD"/>
                        </a:solidFill>
                        <a:effectLst/>
                        <a:latin typeface="Verdana"/>
                        <a:ea typeface="Calibri"/>
                        <a:cs typeface="Times New Roman"/>
                      </a:endParaRPr>
                    </a:p>
                    <a:p>
                      <a:pPr>
                        <a:spcAft>
                          <a:spcPts val="1000"/>
                        </a:spcAft>
                      </a:pPr>
                      <a:r>
                        <a:rPr lang="en-US" sz="900" b="1" dirty="0">
                          <a:solidFill>
                            <a:srgbClr val="4F81BD"/>
                          </a:solidFill>
                          <a:effectLst/>
                          <a:latin typeface="Verdana"/>
                          <a:ea typeface="Calibri"/>
                          <a:cs typeface="Times New Roman"/>
                        </a:rPr>
                        <a:t> </a:t>
                      </a:r>
                      <a:endParaRPr lang="nl-BE" sz="900" b="1" dirty="0">
                        <a:solidFill>
                          <a:srgbClr val="4F81BD"/>
                        </a:solidFill>
                        <a:effectLst/>
                        <a:latin typeface="Verdan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dirty="0">
                          <a:effectLst/>
                          <a:latin typeface="Verdana"/>
                          <a:ea typeface="Calibri"/>
                          <a:cs typeface="Times New Roman"/>
                        </a:rPr>
                        <a:t> </a:t>
                      </a:r>
                      <a:r>
                        <a:rPr lang="en-US" sz="900" b="1" dirty="0">
                          <a:solidFill>
                            <a:srgbClr val="4F81BD"/>
                          </a:solidFill>
                          <a:effectLst/>
                          <a:latin typeface="Verdana"/>
                          <a:ea typeface="Calibri"/>
                          <a:cs typeface="Times New Roman"/>
                        </a:rPr>
                        <a:t> </a:t>
                      </a:r>
                      <a:endParaRPr lang="nl-BE" sz="900" b="1" dirty="0">
                        <a:solidFill>
                          <a:srgbClr val="4F81BD"/>
                        </a:solidFill>
                        <a:effectLst/>
                        <a:latin typeface="Verdana"/>
                        <a:ea typeface="Calibri"/>
                        <a:cs typeface="Times New Roman"/>
                      </a:endParaRPr>
                    </a:p>
                    <a:p>
                      <a:pPr>
                        <a:spcAft>
                          <a:spcPts val="1000"/>
                        </a:spcAft>
                      </a:pPr>
                      <a:r>
                        <a:rPr lang="en-US" sz="900" b="1" dirty="0">
                          <a:solidFill>
                            <a:srgbClr val="4F81BD"/>
                          </a:solidFill>
                          <a:effectLst/>
                          <a:latin typeface="Verdana"/>
                          <a:ea typeface="Calibri"/>
                          <a:cs typeface="Times New Roman"/>
                        </a:rPr>
                        <a:t> </a:t>
                      </a:r>
                      <a:endParaRPr lang="nl-BE" sz="900" b="1" dirty="0">
                        <a:solidFill>
                          <a:srgbClr val="4F81BD"/>
                        </a:solidFill>
                        <a:effectLst/>
                        <a:latin typeface="Verdan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dirty="0">
                          <a:effectLst/>
                          <a:latin typeface="Verdana"/>
                          <a:ea typeface="Calibri"/>
                          <a:cs typeface="Times New Roman"/>
                        </a:rPr>
                        <a:t> </a:t>
                      </a:r>
                      <a:endParaRPr lang="nl-BE" sz="1000" dirty="0">
                        <a:effectLst/>
                        <a:latin typeface="Verdana"/>
                        <a:ea typeface="Calibri"/>
                        <a:cs typeface="Times New Roman"/>
                      </a:endParaRPr>
                    </a:p>
                    <a:p>
                      <a:pPr>
                        <a:spcAft>
                          <a:spcPts val="1000"/>
                        </a:spcAft>
                      </a:pPr>
                      <a:r>
                        <a:rPr lang="en-US" sz="900" b="1" dirty="0">
                          <a:solidFill>
                            <a:srgbClr val="4F81BD"/>
                          </a:solidFill>
                          <a:effectLst/>
                          <a:latin typeface="Verdana"/>
                          <a:ea typeface="Calibri"/>
                          <a:cs typeface="Times New Roman"/>
                        </a:rPr>
                        <a:t> </a:t>
                      </a:r>
                      <a:endParaRPr lang="nl-BE" sz="900" b="1" dirty="0">
                        <a:solidFill>
                          <a:srgbClr val="4F81BD"/>
                        </a:solidFill>
                        <a:effectLst/>
                        <a:latin typeface="Verdana"/>
                        <a:ea typeface="Calibri"/>
                        <a:cs typeface="Times New Roman"/>
                      </a:endParaRPr>
                    </a:p>
                    <a:p>
                      <a:pPr>
                        <a:spcAft>
                          <a:spcPts val="1000"/>
                        </a:spcAft>
                      </a:pPr>
                      <a:r>
                        <a:rPr lang="en-US" sz="900" b="1" dirty="0">
                          <a:solidFill>
                            <a:srgbClr val="4F81BD"/>
                          </a:solidFill>
                          <a:effectLst/>
                          <a:latin typeface="Verdana"/>
                          <a:ea typeface="Calibri"/>
                          <a:cs typeface="Times New Roman"/>
                        </a:rPr>
                        <a:t> </a:t>
                      </a:r>
                      <a:endParaRPr lang="nl-BE" sz="900" b="1" dirty="0">
                        <a:solidFill>
                          <a:srgbClr val="4F81BD"/>
                        </a:solidFill>
                        <a:effectLst/>
                        <a:latin typeface="Verdan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dirty="0">
                          <a:effectLst/>
                          <a:latin typeface="Verdana"/>
                          <a:ea typeface="Calibri"/>
                          <a:cs typeface="Times New Roman"/>
                        </a:rPr>
                        <a:t> </a:t>
                      </a:r>
                      <a:endParaRPr lang="nl-BE" sz="1000" dirty="0">
                        <a:effectLst/>
                        <a:latin typeface="Verdana"/>
                        <a:ea typeface="Calibri"/>
                        <a:cs typeface="Times New Roman"/>
                      </a:endParaRPr>
                    </a:p>
                    <a:p>
                      <a:pPr>
                        <a:spcAft>
                          <a:spcPts val="1000"/>
                        </a:spcAft>
                      </a:pPr>
                      <a:r>
                        <a:rPr lang="en-US" sz="900" b="1" dirty="0">
                          <a:solidFill>
                            <a:srgbClr val="4F81BD"/>
                          </a:solidFill>
                          <a:effectLst/>
                          <a:latin typeface="Verdana"/>
                          <a:ea typeface="Calibri"/>
                          <a:cs typeface="Times New Roman"/>
                        </a:rPr>
                        <a:t> </a:t>
                      </a:r>
                      <a:endParaRPr lang="nl-BE" sz="900" b="1" dirty="0">
                        <a:solidFill>
                          <a:srgbClr val="4F81BD"/>
                        </a:solidFill>
                        <a:effectLst/>
                        <a:latin typeface="Verdana"/>
                        <a:ea typeface="Calibri"/>
                        <a:cs typeface="Times New Roman"/>
                      </a:endParaRPr>
                    </a:p>
                    <a:p>
                      <a:pPr>
                        <a:spcAft>
                          <a:spcPts val="1000"/>
                        </a:spcAft>
                      </a:pPr>
                      <a:r>
                        <a:rPr lang="en-US" sz="900" b="1" dirty="0">
                          <a:solidFill>
                            <a:srgbClr val="4F81BD"/>
                          </a:solidFill>
                          <a:effectLst/>
                          <a:latin typeface="Verdana"/>
                          <a:ea typeface="Calibri"/>
                          <a:cs typeface="Times New Roman"/>
                        </a:rPr>
                        <a:t> </a:t>
                      </a:r>
                      <a:endParaRPr lang="nl-BE" sz="900" b="1" dirty="0">
                        <a:solidFill>
                          <a:srgbClr val="4F81BD"/>
                        </a:solidFill>
                        <a:effectLst/>
                        <a:latin typeface="Verdan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dirty="0">
                          <a:effectLst/>
                          <a:latin typeface="Verdana"/>
                          <a:ea typeface="Calibri"/>
                          <a:cs typeface="Times New Roman"/>
                        </a:rPr>
                        <a:t> </a:t>
                      </a:r>
                      <a:endParaRPr lang="nl-BE" sz="1000" dirty="0">
                        <a:effectLst/>
                        <a:latin typeface="Verdana"/>
                        <a:ea typeface="Calibri"/>
                        <a:cs typeface="Times New Roman"/>
                      </a:endParaRPr>
                    </a:p>
                    <a:p>
                      <a:pPr>
                        <a:spcAft>
                          <a:spcPts val="1000"/>
                        </a:spcAft>
                      </a:pPr>
                      <a:r>
                        <a:rPr lang="en-US" sz="900" b="1" dirty="0">
                          <a:solidFill>
                            <a:srgbClr val="4F81BD"/>
                          </a:solidFill>
                          <a:effectLst/>
                          <a:latin typeface="Verdana"/>
                          <a:ea typeface="Calibri"/>
                          <a:cs typeface="Times New Roman"/>
                        </a:rPr>
                        <a:t> </a:t>
                      </a:r>
                      <a:endParaRPr lang="nl-BE" sz="900" b="1" dirty="0">
                        <a:solidFill>
                          <a:srgbClr val="4F81BD"/>
                        </a:solidFill>
                        <a:effectLst/>
                        <a:latin typeface="Verdana"/>
                        <a:ea typeface="Calibri"/>
                        <a:cs typeface="Times New Roman"/>
                      </a:endParaRPr>
                    </a:p>
                    <a:p>
                      <a:pPr>
                        <a:spcAft>
                          <a:spcPts val="1000"/>
                        </a:spcAft>
                      </a:pPr>
                      <a:r>
                        <a:rPr lang="en-US" sz="900" b="1" dirty="0">
                          <a:solidFill>
                            <a:srgbClr val="4F81BD"/>
                          </a:solidFill>
                          <a:effectLst/>
                          <a:latin typeface="Verdana"/>
                          <a:ea typeface="Calibri"/>
                          <a:cs typeface="Times New Roman"/>
                        </a:rPr>
                        <a:t> </a:t>
                      </a:r>
                      <a:endParaRPr lang="nl-BE" sz="900" b="1" dirty="0">
                        <a:solidFill>
                          <a:srgbClr val="4F81BD"/>
                        </a:solidFill>
                        <a:effectLst/>
                        <a:latin typeface="Verdana"/>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8207" name="Afbeelding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930" y="2406365"/>
            <a:ext cx="1249037" cy="1970462"/>
          </a:xfrm>
          <a:prstGeom prst="rect">
            <a:avLst/>
          </a:prstGeom>
          <a:noFill/>
          <a:extLst>
            <a:ext uri="{909E8E84-426E-40DD-AFC4-6F175D3DCCD1}">
              <a14:hiddenFill xmlns:a14="http://schemas.microsoft.com/office/drawing/2010/main">
                <a:solidFill>
                  <a:srgbClr val="FFFFFF"/>
                </a:solidFill>
              </a14:hiddenFill>
            </a:ext>
          </a:extLst>
        </p:spPr>
      </p:pic>
      <p:pic>
        <p:nvPicPr>
          <p:cNvPr id="8206" name="Afbeelding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075" y="2406365"/>
            <a:ext cx="1173663" cy="1970462"/>
          </a:xfrm>
          <a:prstGeom prst="rect">
            <a:avLst/>
          </a:prstGeom>
          <a:noFill/>
          <a:extLst>
            <a:ext uri="{909E8E84-426E-40DD-AFC4-6F175D3DCCD1}">
              <a14:hiddenFill xmlns:a14="http://schemas.microsoft.com/office/drawing/2010/main">
                <a:solidFill>
                  <a:srgbClr val="FFFFFF"/>
                </a:solidFill>
              </a14:hiddenFill>
            </a:ext>
          </a:extLst>
        </p:spPr>
      </p:pic>
      <p:pic>
        <p:nvPicPr>
          <p:cNvPr id="8205" name="Afbeelding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3157" y="2406365"/>
            <a:ext cx="1152128" cy="1970462"/>
          </a:xfrm>
          <a:prstGeom prst="rect">
            <a:avLst/>
          </a:prstGeom>
          <a:noFill/>
          <a:extLst>
            <a:ext uri="{909E8E84-426E-40DD-AFC4-6F175D3DCCD1}">
              <a14:hiddenFill xmlns:a14="http://schemas.microsoft.com/office/drawing/2010/main">
                <a:solidFill>
                  <a:srgbClr val="FFFFFF"/>
                </a:solidFill>
              </a14:hiddenFill>
            </a:ext>
          </a:extLst>
        </p:spPr>
      </p:pic>
      <p:pic>
        <p:nvPicPr>
          <p:cNvPr id="8204" name="Afbeelding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31" y="2406365"/>
            <a:ext cx="1222319" cy="1970462"/>
          </a:xfrm>
          <a:prstGeom prst="rect">
            <a:avLst/>
          </a:prstGeom>
          <a:noFill/>
          <a:extLst>
            <a:ext uri="{909E8E84-426E-40DD-AFC4-6F175D3DCCD1}">
              <a14:hiddenFill xmlns:a14="http://schemas.microsoft.com/office/drawing/2010/main">
                <a:solidFill>
                  <a:srgbClr val="FFFFFF"/>
                </a:solidFill>
              </a14:hiddenFill>
            </a:ext>
          </a:extLst>
        </p:spPr>
      </p:pic>
      <p:pic>
        <p:nvPicPr>
          <p:cNvPr id="8203" name="Afbeelding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8184" y="2406365"/>
            <a:ext cx="1368152" cy="1982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0357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Stageplaats</a:t>
            </a:r>
            <a:endParaRPr lang="nl-BE" dirty="0"/>
          </a:p>
        </p:txBody>
      </p:sp>
      <p:sp>
        <p:nvSpPr>
          <p:cNvPr id="3" name="Tijdelijke aanduiding voor inhoud 2"/>
          <p:cNvSpPr>
            <a:spLocks noGrp="1"/>
          </p:cNvSpPr>
          <p:nvPr>
            <p:ph idx="1"/>
          </p:nvPr>
        </p:nvSpPr>
        <p:spPr/>
        <p:txBody>
          <a:bodyPr/>
          <a:lstStyle/>
          <a:p>
            <a:r>
              <a:rPr lang="nl-BE" dirty="0" err="1" smtClean="0"/>
              <a:t>Orbit</a:t>
            </a:r>
            <a:r>
              <a:rPr lang="nl-BE" dirty="0" smtClean="0"/>
              <a:t> </a:t>
            </a:r>
            <a:r>
              <a:rPr lang="nl-BE" dirty="0" err="1" smtClean="0"/>
              <a:t>Biotech</a:t>
            </a:r>
            <a:r>
              <a:rPr lang="nl-BE" dirty="0" smtClean="0"/>
              <a:t> </a:t>
            </a:r>
          </a:p>
          <a:p>
            <a:pPr lvl="1"/>
            <a:r>
              <a:rPr lang="nl-BE" dirty="0" err="1" smtClean="0"/>
              <a:t>Mohali</a:t>
            </a:r>
            <a:r>
              <a:rPr lang="nl-BE" dirty="0" smtClean="0"/>
              <a:t>, India</a:t>
            </a:r>
          </a:p>
          <a:p>
            <a:pPr lvl="1"/>
            <a:r>
              <a:rPr lang="nl-BE" dirty="0" smtClean="0"/>
              <a:t>Noorden van India</a:t>
            </a:r>
          </a:p>
          <a:p>
            <a:r>
              <a:rPr lang="nl-BE" dirty="0" smtClean="0"/>
              <a:t>Onderzoekscentra in </a:t>
            </a:r>
            <a:r>
              <a:rPr lang="nl-BE" dirty="0" err="1" smtClean="0"/>
              <a:t>Probiotica</a:t>
            </a:r>
            <a:endParaRPr lang="nl-BE" dirty="0" smtClean="0"/>
          </a:p>
          <a:p>
            <a:pPr lvl="1"/>
            <a:r>
              <a:rPr lang="nl-BE" i="1" dirty="0" err="1" smtClean="0"/>
              <a:t>Lactobacillus</a:t>
            </a:r>
            <a:r>
              <a:rPr lang="nl-BE" i="1" dirty="0" smtClean="0"/>
              <a:t> </a:t>
            </a:r>
            <a:r>
              <a:rPr lang="nl-BE" i="1" dirty="0" err="1" smtClean="0"/>
              <a:t>Plantarum</a:t>
            </a:r>
            <a:endParaRPr lang="nl-BE" i="1" dirty="0" smtClean="0"/>
          </a:p>
          <a:p>
            <a:pPr lvl="1"/>
            <a:r>
              <a:rPr lang="nl-BE" dirty="0" smtClean="0"/>
              <a:t>2 weken training</a:t>
            </a:r>
          </a:p>
          <a:p>
            <a:endParaRPr lang="nl-BE" dirty="0" smtClean="0"/>
          </a:p>
          <a:p>
            <a:endParaRPr lang="nl-BE" dirty="0"/>
          </a:p>
        </p:txBody>
      </p:sp>
    </p:spTree>
    <p:extLst>
      <p:ext uri="{BB962C8B-B14F-4D97-AF65-F5344CB8AC3E}">
        <p14:creationId xmlns:p14="http://schemas.microsoft.com/office/powerpoint/2010/main" val="48385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 Titel project</a:t>
            </a:r>
            <a:endParaRPr lang="nl-BE" dirty="0"/>
          </a:p>
        </p:txBody>
      </p:sp>
      <p:sp>
        <p:nvSpPr>
          <p:cNvPr id="3" name="Tijdelijke aanduiding voor inhoud 2"/>
          <p:cNvSpPr>
            <a:spLocks noGrp="1"/>
          </p:cNvSpPr>
          <p:nvPr>
            <p:ph idx="1"/>
          </p:nvPr>
        </p:nvSpPr>
        <p:spPr/>
        <p:txBody>
          <a:bodyPr/>
          <a:lstStyle/>
          <a:p>
            <a:r>
              <a:rPr lang="nl-BE" dirty="0" err="1" smtClean="0"/>
              <a:t>Partial</a:t>
            </a:r>
            <a:r>
              <a:rPr lang="nl-BE" dirty="0" smtClean="0"/>
              <a:t> </a:t>
            </a:r>
            <a:r>
              <a:rPr lang="nl-BE" dirty="0" err="1" smtClean="0"/>
              <a:t>Characterization</a:t>
            </a:r>
            <a:endParaRPr lang="nl-BE" dirty="0" smtClean="0"/>
          </a:p>
          <a:p>
            <a:pPr lvl="2"/>
            <a:r>
              <a:rPr lang="nl-BE" dirty="0" smtClean="0"/>
              <a:t>Bewegelijkheid van bacterie</a:t>
            </a:r>
          </a:p>
          <a:p>
            <a:pPr lvl="2"/>
            <a:r>
              <a:rPr lang="nl-BE" dirty="0" smtClean="0"/>
              <a:t>Biochemische testen</a:t>
            </a:r>
          </a:p>
          <a:p>
            <a:pPr lvl="2"/>
            <a:r>
              <a:rPr lang="nl-BE" dirty="0" smtClean="0"/>
              <a:t>Karakteristieke </a:t>
            </a:r>
            <a:r>
              <a:rPr lang="nl-BE" dirty="0" err="1"/>
              <a:t>p</a:t>
            </a:r>
            <a:r>
              <a:rPr lang="nl-BE" dirty="0" err="1" smtClean="0"/>
              <a:t>robiotische</a:t>
            </a:r>
            <a:r>
              <a:rPr lang="nl-BE" dirty="0" smtClean="0"/>
              <a:t> eigenschappen</a:t>
            </a:r>
          </a:p>
          <a:p>
            <a:r>
              <a:rPr lang="nl-BE" dirty="0" err="1" smtClean="0"/>
              <a:t>Genomic</a:t>
            </a:r>
            <a:r>
              <a:rPr lang="nl-BE" dirty="0" smtClean="0"/>
              <a:t> DNA </a:t>
            </a:r>
            <a:r>
              <a:rPr lang="nl-BE" dirty="0" err="1" smtClean="0"/>
              <a:t>amplification</a:t>
            </a:r>
            <a:endParaRPr lang="nl-BE" dirty="0" smtClean="0"/>
          </a:p>
          <a:p>
            <a:pPr lvl="2"/>
            <a:r>
              <a:rPr lang="nl-BE" dirty="0" smtClean="0"/>
              <a:t>PCR en gelelektroforese </a:t>
            </a:r>
          </a:p>
          <a:p>
            <a:endParaRPr lang="nl-BE" dirty="0" smtClean="0"/>
          </a:p>
          <a:p>
            <a:pPr lvl="1"/>
            <a:endParaRPr lang="nl-BE" dirty="0"/>
          </a:p>
        </p:txBody>
      </p:sp>
    </p:spTree>
    <p:extLst>
      <p:ext uri="{BB962C8B-B14F-4D97-AF65-F5344CB8AC3E}">
        <p14:creationId xmlns:p14="http://schemas.microsoft.com/office/powerpoint/2010/main" val="274610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Titel project</a:t>
            </a:r>
            <a:endParaRPr lang="nl-BE" dirty="0"/>
          </a:p>
        </p:txBody>
      </p:sp>
      <p:sp>
        <p:nvSpPr>
          <p:cNvPr id="3" name="Tijdelijke aanduiding voor inhoud 2"/>
          <p:cNvSpPr>
            <a:spLocks noGrp="1"/>
          </p:cNvSpPr>
          <p:nvPr>
            <p:ph idx="1"/>
          </p:nvPr>
        </p:nvSpPr>
        <p:spPr/>
        <p:txBody>
          <a:bodyPr/>
          <a:lstStyle/>
          <a:p>
            <a:r>
              <a:rPr lang="nl-BE" dirty="0" err="1" smtClean="0"/>
              <a:t>Optimization</a:t>
            </a:r>
            <a:r>
              <a:rPr lang="nl-BE" dirty="0" smtClean="0"/>
              <a:t> of </a:t>
            </a:r>
            <a:r>
              <a:rPr lang="nl-BE" dirty="0" err="1" smtClean="0"/>
              <a:t>plantaricin</a:t>
            </a:r>
            <a:r>
              <a:rPr lang="nl-BE" dirty="0" smtClean="0"/>
              <a:t> </a:t>
            </a:r>
            <a:r>
              <a:rPr lang="nl-BE" dirty="0" err="1" smtClean="0"/>
              <a:t>production</a:t>
            </a:r>
            <a:r>
              <a:rPr lang="nl-BE" dirty="0" smtClean="0"/>
              <a:t> </a:t>
            </a:r>
            <a:r>
              <a:rPr lang="nl-BE" dirty="0" err="1" smtClean="0"/>
              <a:t>from</a:t>
            </a:r>
            <a:r>
              <a:rPr lang="nl-BE" dirty="0" smtClean="0"/>
              <a:t> </a:t>
            </a:r>
            <a:r>
              <a:rPr lang="nl-BE" dirty="0" err="1" smtClean="0"/>
              <a:t>isolated</a:t>
            </a:r>
            <a:r>
              <a:rPr lang="nl-BE" dirty="0" smtClean="0"/>
              <a:t> </a:t>
            </a:r>
            <a:r>
              <a:rPr lang="nl-BE" dirty="0" err="1" smtClean="0"/>
              <a:t>Lactobacillus</a:t>
            </a:r>
            <a:r>
              <a:rPr lang="nl-BE" dirty="0" smtClean="0"/>
              <a:t> </a:t>
            </a:r>
            <a:r>
              <a:rPr lang="nl-BE" dirty="0" err="1" smtClean="0"/>
              <a:t>plantarum</a:t>
            </a:r>
            <a:endParaRPr lang="nl-BE" dirty="0" smtClean="0"/>
          </a:p>
          <a:p>
            <a:pPr lvl="1"/>
            <a:r>
              <a:rPr lang="nl-BE" dirty="0" smtClean="0"/>
              <a:t>Optimalisatie </a:t>
            </a:r>
            <a:r>
              <a:rPr lang="nl-BE" dirty="0" err="1" smtClean="0"/>
              <a:t>plantaracine</a:t>
            </a:r>
            <a:r>
              <a:rPr lang="nl-BE" dirty="0" smtClean="0"/>
              <a:t> productie </a:t>
            </a:r>
          </a:p>
          <a:p>
            <a:pPr lvl="1"/>
            <a:r>
              <a:rPr lang="nl-BE" dirty="0" smtClean="0"/>
              <a:t>Aanwezige methode optimaliseren indien nodig</a:t>
            </a:r>
          </a:p>
          <a:p>
            <a:endParaRPr lang="nl-BE" dirty="0"/>
          </a:p>
        </p:txBody>
      </p:sp>
    </p:spTree>
    <p:extLst>
      <p:ext uri="{BB962C8B-B14F-4D97-AF65-F5344CB8AC3E}">
        <p14:creationId xmlns:p14="http://schemas.microsoft.com/office/powerpoint/2010/main" val="183534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r="9686"/>
          <a:stretch/>
        </p:blipFill>
        <p:spPr bwMode="auto">
          <a:xfrm>
            <a:off x="-21311" y="0"/>
            <a:ext cx="916531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dirty="0"/>
          </a:p>
        </p:txBody>
      </p:sp>
      <p:sp>
        <p:nvSpPr>
          <p:cNvPr id="4" name="Rechthoek 3"/>
          <p:cNvSpPr/>
          <p:nvPr/>
        </p:nvSpPr>
        <p:spPr>
          <a:xfrm>
            <a:off x="166132" y="2852936"/>
            <a:ext cx="8856984"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l-NL" sz="54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inleiding</a:t>
            </a:r>
            <a:endParaRPr lang="nl-NL" sz="5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181149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Wat zijn </a:t>
            </a:r>
            <a:r>
              <a:rPr lang="nl-BE" dirty="0" err="1" smtClean="0"/>
              <a:t>probiotica</a:t>
            </a:r>
            <a:r>
              <a:rPr lang="nl-BE" dirty="0" smtClean="0"/>
              <a:t>? </a:t>
            </a:r>
            <a:endParaRPr lang="nl-BE" dirty="0"/>
          </a:p>
        </p:txBody>
      </p:sp>
      <p:sp>
        <p:nvSpPr>
          <p:cNvPr id="3" name="Tijdelijke aanduiding voor inhoud 2"/>
          <p:cNvSpPr>
            <a:spLocks noGrp="1"/>
          </p:cNvSpPr>
          <p:nvPr>
            <p:ph idx="1"/>
          </p:nvPr>
        </p:nvSpPr>
        <p:spPr/>
        <p:txBody>
          <a:bodyPr/>
          <a:lstStyle/>
          <a:p>
            <a:r>
              <a:rPr lang="nl-BE" dirty="0" smtClean="0"/>
              <a:t>“Goede of hulpvolle” bacteriën</a:t>
            </a:r>
          </a:p>
          <a:p>
            <a:r>
              <a:rPr lang="nl-BE" dirty="0" smtClean="0"/>
              <a:t>Gunstig </a:t>
            </a:r>
            <a:r>
              <a:rPr lang="nl-BE" dirty="0"/>
              <a:t>effect </a:t>
            </a:r>
            <a:r>
              <a:rPr lang="nl-BE" dirty="0" smtClean="0"/>
              <a:t>gezondheid gastheer</a:t>
            </a:r>
          </a:p>
          <a:p>
            <a:r>
              <a:rPr lang="nl-BE" dirty="0" smtClean="0"/>
              <a:t>Darmflora</a:t>
            </a:r>
          </a:p>
          <a:p>
            <a:r>
              <a:rPr lang="nl-BE" dirty="0" err="1" smtClean="0"/>
              <a:t>Lactobacillus</a:t>
            </a:r>
            <a:r>
              <a:rPr lang="nl-BE" dirty="0" smtClean="0"/>
              <a:t> en </a:t>
            </a:r>
            <a:r>
              <a:rPr lang="nl-BE" dirty="0" err="1" smtClean="0"/>
              <a:t>Bifidobacterium</a:t>
            </a:r>
            <a:endParaRPr lang="nl-BE" dirty="0" smtClean="0"/>
          </a:p>
          <a:p>
            <a:r>
              <a:rPr lang="nl-BE" dirty="0" smtClean="0"/>
              <a:t>Gram positieve en melkzuur producerende bacteriën </a:t>
            </a:r>
            <a:endParaRPr lang="nl-BE" dirty="0"/>
          </a:p>
        </p:txBody>
      </p:sp>
    </p:spTree>
    <p:extLst>
      <p:ext uri="{BB962C8B-B14F-4D97-AF65-F5344CB8AC3E}">
        <p14:creationId xmlns:p14="http://schemas.microsoft.com/office/powerpoint/2010/main" val="169168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Probiotische</a:t>
            </a:r>
            <a:r>
              <a:rPr lang="nl-BE" dirty="0" smtClean="0"/>
              <a:t> voedsel bronnen</a:t>
            </a:r>
            <a:endParaRPr lang="nl-BE" dirty="0"/>
          </a:p>
        </p:txBody>
      </p:sp>
      <p:sp>
        <p:nvSpPr>
          <p:cNvPr id="3" name="Tijdelijke aanduiding voor inhoud 2"/>
          <p:cNvSpPr>
            <a:spLocks noGrp="1"/>
          </p:cNvSpPr>
          <p:nvPr>
            <p:ph idx="1"/>
          </p:nvPr>
        </p:nvSpPr>
        <p:spPr/>
        <p:txBody>
          <a:bodyPr/>
          <a:lstStyle/>
          <a:p>
            <a:r>
              <a:rPr lang="nl-BE" dirty="0" smtClean="0"/>
              <a:t>Gefermenteerd voedsel</a:t>
            </a:r>
          </a:p>
          <a:p>
            <a:pPr lvl="1"/>
            <a:r>
              <a:rPr lang="nl-BE" dirty="0" smtClean="0"/>
              <a:t>Yoghurt</a:t>
            </a:r>
          </a:p>
          <a:p>
            <a:pPr lvl="1"/>
            <a:r>
              <a:rPr lang="nl-BE" dirty="0" smtClean="0"/>
              <a:t>Kaas</a:t>
            </a:r>
          </a:p>
          <a:p>
            <a:pPr lvl="1"/>
            <a:r>
              <a:rPr lang="nl-BE" dirty="0" err="1" smtClean="0"/>
              <a:t>Yakult</a:t>
            </a:r>
            <a:r>
              <a:rPr lang="nl-BE" dirty="0" smtClean="0"/>
              <a:t>® </a:t>
            </a:r>
          </a:p>
          <a:p>
            <a:pPr lvl="1"/>
            <a:endParaRPr lang="nl-BE" dirty="0"/>
          </a:p>
          <a:p>
            <a:r>
              <a:rPr lang="nl-BE" dirty="0" smtClean="0"/>
              <a:t>Gastheer zelf</a:t>
            </a:r>
          </a:p>
          <a:p>
            <a:pPr lvl="1"/>
            <a:r>
              <a:rPr lang="nl-BE" dirty="0" smtClean="0"/>
              <a:t>geboorte</a:t>
            </a:r>
          </a:p>
          <a:p>
            <a:pPr marL="457200" lvl="1" indent="0">
              <a:buNone/>
            </a:pPr>
            <a:r>
              <a:rPr lang="nl-BE" dirty="0" smtClean="0"/>
              <a:t> </a:t>
            </a:r>
          </a:p>
          <a:p>
            <a:pPr lvl="1"/>
            <a:endParaRPr lang="nl-BE"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3284984"/>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7797" r="16771"/>
          <a:stretch/>
        </p:blipFill>
        <p:spPr bwMode="auto">
          <a:xfrm>
            <a:off x="3998400" y="3501008"/>
            <a:ext cx="1869744"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5907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5625</TotalTime>
  <Words>1040</Words>
  <Application>Microsoft Office PowerPoint</Application>
  <PresentationFormat>Diavoorstelling (4:3)</PresentationFormat>
  <Paragraphs>385</Paragraphs>
  <Slides>30</Slides>
  <Notes>14</Notes>
  <HiddenSlides>2</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30</vt:i4>
      </vt:variant>
    </vt:vector>
  </HeadingPairs>
  <TitlesOfParts>
    <vt:vector size="36" baseType="lpstr">
      <vt:lpstr>Arial</vt:lpstr>
      <vt:lpstr>Calibri</vt:lpstr>
      <vt:lpstr>Times New Roman</vt:lpstr>
      <vt:lpstr>Verdana</vt:lpstr>
      <vt:lpstr>Wingdings</vt:lpstr>
      <vt:lpstr>Kantoorthema</vt:lpstr>
      <vt:lpstr>PowerPoint-presentatie</vt:lpstr>
      <vt:lpstr>inhoud</vt:lpstr>
      <vt:lpstr>PowerPoint-presentatie</vt:lpstr>
      <vt:lpstr>Stageplaats</vt:lpstr>
      <vt:lpstr> Titel project</vt:lpstr>
      <vt:lpstr>Titel project</vt:lpstr>
      <vt:lpstr>PowerPoint-presentatie</vt:lpstr>
      <vt:lpstr>Wat zijn probiotica? </vt:lpstr>
      <vt:lpstr>Probiotische voedsel bronnen</vt:lpstr>
      <vt:lpstr>Positieve effecten</vt:lpstr>
      <vt:lpstr>PowerPoint-presentatie</vt:lpstr>
      <vt:lpstr>Doel</vt:lpstr>
      <vt:lpstr>Doel</vt:lpstr>
      <vt:lpstr>PowerPoint-presentatie</vt:lpstr>
      <vt:lpstr>Beweeglijkheid van de bacterie</vt:lpstr>
      <vt:lpstr>Biochemische testen</vt:lpstr>
      <vt:lpstr>Biochemische testen</vt:lpstr>
      <vt:lpstr>Probiotische eigenschappen</vt:lpstr>
      <vt:lpstr>Probiotische eigenschappen</vt:lpstr>
      <vt:lpstr>Genetische materiaal</vt:lpstr>
      <vt:lpstr>Bacteriocine extractie van Lactobacillus plantarum</vt:lpstr>
      <vt:lpstr>Antimicrobiële activiteit</vt:lpstr>
      <vt:lpstr>Antimicrobiële activiteit</vt:lpstr>
      <vt:lpstr>Minimum Inhibitie Concentratie</vt:lpstr>
      <vt:lpstr>Minimum Inhibitie Concentratie</vt:lpstr>
      <vt:lpstr>PowerPoint-presentatie</vt:lpstr>
      <vt:lpstr>Conclusie</vt:lpstr>
      <vt:lpstr>Toekomst perspectief</vt:lpstr>
      <vt:lpstr>PowerPoint-presentatie</vt:lpstr>
      <vt:lpstr>Biochemische testen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Jolien f</dc:creator>
  <cp:lastModifiedBy>qbc</cp:lastModifiedBy>
  <cp:revision>51</cp:revision>
  <dcterms:created xsi:type="dcterms:W3CDTF">2015-06-09T08:18:07Z</dcterms:created>
  <dcterms:modified xsi:type="dcterms:W3CDTF">2015-06-16T15:26:59Z</dcterms:modified>
</cp:coreProperties>
</file>