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35" r:id="rId1"/>
  </p:sldMasterIdLst>
  <p:sldIdLst>
    <p:sldId id="256" r:id="rId2"/>
    <p:sldId id="259" r:id="rId3"/>
    <p:sldId id="311" r:id="rId4"/>
    <p:sldId id="312" r:id="rId5"/>
    <p:sldId id="313" r:id="rId6"/>
    <p:sldId id="328" r:id="rId7"/>
    <p:sldId id="314" r:id="rId8"/>
    <p:sldId id="329" r:id="rId9"/>
    <p:sldId id="331" r:id="rId10"/>
    <p:sldId id="330" r:id="rId11"/>
    <p:sldId id="332" r:id="rId12"/>
    <p:sldId id="317" r:id="rId13"/>
    <p:sldId id="318" r:id="rId14"/>
    <p:sldId id="333" r:id="rId15"/>
    <p:sldId id="334" r:id="rId16"/>
    <p:sldId id="322" r:id="rId17"/>
    <p:sldId id="326" r:id="rId18"/>
    <p:sldId id="327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46" autoAdjust="0"/>
    <p:restoredTop sz="94660"/>
  </p:normalViewPr>
  <p:slideViewPr>
    <p:cSldViewPr snapToGrid="0">
      <p:cViewPr varScale="1">
        <p:scale>
          <a:sx n="92" d="100"/>
          <a:sy n="92" d="100"/>
        </p:scale>
        <p:origin x="51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smtClean="0"/>
              <a:pPr/>
              <a:t>6/15/2016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780524" y="236539"/>
            <a:ext cx="782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B261-8843-42D1-AAFC-05E20E2D9B97}" type="datetimeFigureOut">
              <a:rPr lang="en-US" smtClean="0"/>
              <a:pPr/>
              <a:t>6/15/2016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609601"/>
            <a:ext cx="27432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37600" y="6248403"/>
            <a:ext cx="2946400" cy="365125"/>
          </a:xfrm>
        </p:spPr>
        <p:txBody>
          <a:bodyPr/>
          <a:lstStyle/>
          <a:p>
            <a:fld id="{5DC5B261-8843-42D1-AAFC-05E20E2D9B97}" type="datetimeFigureOut">
              <a:rPr lang="en-US" smtClean="0"/>
              <a:pPr/>
              <a:t>6/15/2016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2" y="6248208"/>
            <a:ext cx="743131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8128424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075084" y="103716"/>
            <a:ext cx="533400" cy="325968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B261-8843-42D1-AAFC-05E20E2D9B97}" type="datetimeFigureOut">
              <a:rPr lang="en-US" smtClean="0"/>
              <a:pPr/>
              <a:t>6/15/2016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B261-8843-42D1-AAFC-05E20E2D9B97}" type="datetimeFigureOut">
              <a:rPr lang="en-US" smtClean="0"/>
              <a:pPr/>
              <a:t>6/15/2016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DC5B261-8843-42D1-AAFC-05E20E2D9B97}" type="datetimeFigureOut">
              <a:rPr lang="en-US" smtClean="0"/>
              <a:pPr/>
              <a:t>6/15/2016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DC5B261-8843-42D1-AAFC-05E20E2D9B97}" type="datetimeFigureOut">
              <a:rPr lang="en-US" smtClean="0"/>
              <a:pPr/>
              <a:t>6/15/2016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B261-8843-42D1-AAFC-05E20E2D9B97}" type="datetimeFigureOut">
              <a:rPr lang="en-US" smtClean="0"/>
              <a:pPr/>
              <a:t>6/15/2016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B261-8843-42D1-AAFC-05E20E2D9B97}" type="datetimeFigureOut">
              <a:rPr lang="en-US" smtClean="0"/>
              <a:pPr/>
              <a:t>6/15/2016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B261-8843-42D1-AAFC-05E20E2D9B97}" type="datetimeFigureOut">
              <a:rPr lang="en-US" smtClean="0"/>
              <a:pPr/>
              <a:t>6/15/2016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31200" y="6248401"/>
            <a:ext cx="3556000" cy="365125"/>
          </a:xfrm>
        </p:spPr>
        <p:txBody>
          <a:bodyPr rtlCol="0"/>
          <a:lstStyle/>
          <a:p>
            <a:fld id="{5DC5B261-8843-42D1-AAFC-05E20E2D9B97}" type="datetimeFigureOut">
              <a:rPr lang="en-US" smtClean="0"/>
              <a:pPr/>
              <a:t>6/15/2016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2133600" y="6248207"/>
            <a:ext cx="6096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DC5B261-8843-42D1-AAFC-05E20E2D9B97}" type="datetimeFigureOut">
              <a:rPr lang="en-US" smtClean="0"/>
              <a:pPr/>
              <a:t>6/15/2016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cri.be/n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223909" y="1868193"/>
            <a:ext cx="3626441" cy="71116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nl-BE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Wouter De Cock</a:t>
            </a:r>
            <a:endParaRPr lang="en-US" altLang="nl-BE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687229" y="2741399"/>
            <a:ext cx="2699795" cy="8109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nl-BE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Bachelorproef</a:t>
            </a:r>
            <a:endParaRPr lang="en-US" altLang="nl-BE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2171640" y="4017010"/>
            <a:ext cx="870210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Validatie van STA-R MAX® </a:t>
            </a:r>
            <a:r>
              <a:rPr lang="nl-BE" sz="28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Stago</a:t>
            </a:r>
            <a:r>
              <a:rPr lang="nl-BE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8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analysers</a:t>
            </a:r>
            <a:r>
              <a:rPr lang="nl-BE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voor routine </a:t>
            </a:r>
            <a:r>
              <a:rPr lang="nl-BE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coagulatie parameters </a:t>
            </a:r>
          </a:p>
        </p:txBody>
      </p:sp>
      <p:pic>
        <p:nvPicPr>
          <p:cNvPr id="8" name="Picture 1" descr="Home">
            <a:hlinkClick r:id="rId2" tooltip="&quot;Home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28079" y="120903"/>
            <a:ext cx="28575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Afbeelding 35" descr="logo_howes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49" y="25231"/>
            <a:ext cx="2838248" cy="1162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516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Resultaten: Referentiewaarden </a:t>
            </a:r>
            <a:endParaRPr lang="nl-BE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69264" y="1752600"/>
            <a:ext cx="10871200" cy="4495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defTabSz="914400"/>
            <a:r>
              <a:rPr lang="nl-BE" sz="2800" dirty="0" smtClean="0"/>
              <a:t>Verificatie referentiewaarden </a:t>
            </a:r>
          </a:p>
          <a:p>
            <a:pPr lvl="2" defTabSz="914400"/>
            <a:r>
              <a:rPr lang="nl-BE" sz="2500" dirty="0" smtClean="0"/>
              <a:t> Probleem</a:t>
            </a:r>
            <a:r>
              <a:rPr lang="nl-BE" sz="2500" dirty="0"/>
              <a:t>: Referentiewaarden fabrikant representatief voor populatie?</a:t>
            </a:r>
          </a:p>
          <a:p>
            <a:pPr lvl="2" defTabSz="914400"/>
            <a:r>
              <a:rPr lang="nl-BE" sz="2500" dirty="0"/>
              <a:t> Verifiëren: Via eigen populatiestudie van 20 personen</a:t>
            </a:r>
          </a:p>
          <a:p>
            <a:pPr lvl="2" defTabSz="914400"/>
            <a:r>
              <a:rPr lang="nl-BE" sz="2500" dirty="0"/>
              <a:t> Accuraat: Als 90% waarden binnen referentiewaarden </a:t>
            </a:r>
            <a:r>
              <a:rPr lang="nl-BE" sz="2500" dirty="0" smtClean="0"/>
              <a:t>vallen</a:t>
            </a:r>
          </a:p>
          <a:p>
            <a:pPr lvl="1" defTabSz="914400"/>
            <a:r>
              <a:rPr lang="nl-BE" sz="2800" dirty="0" smtClean="0"/>
              <a:t>Uitkomst?</a:t>
            </a:r>
          </a:p>
          <a:p>
            <a:pPr lvl="2" defTabSz="914400"/>
            <a:r>
              <a:rPr lang="nl-BE" sz="2500" dirty="0" smtClean="0"/>
              <a:t> Voor alle parameters 90% of meer binnen referentiewaarden</a:t>
            </a:r>
          </a:p>
          <a:p>
            <a:pPr lvl="2" defTabSz="914400"/>
            <a:endParaRPr lang="nl-BE" sz="2800" dirty="0" smtClean="0"/>
          </a:p>
          <a:p>
            <a:pPr lvl="2" defTabSz="914400"/>
            <a:endParaRPr lang="nl-BE" sz="2500" i="1" dirty="0" smtClean="0"/>
          </a:p>
          <a:p>
            <a:pPr marL="0" indent="0" defTabSz="914400">
              <a:buFont typeface="Wingdings"/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9368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Validatieplan</a:t>
            </a:r>
            <a:endParaRPr lang="nl-BE" dirty="0"/>
          </a:p>
        </p:txBody>
      </p:sp>
      <p:pic>
        <p:nvPicPr>
          <p:cNvPr id="10" name="Afbeelding 35" descr="logo_howes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1600" y="749299"/>
            <a:ext cx="929900" cy="381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>
            <a:normAutofit/>
          </a:bodyPr>
          <a:lstStyle/>
          <a:p>
            <a:pPr lvl="1"/>
            <a:r>
              <a:rPr lang="nl-BE" sz="2800" dirty="0" smtClean="0"/>
              <a:t>Analytische </a:t>
            </a:r>
            <a:r>
              <a:rPr lang="nl-BE" sz="2800" dirty="0" err="1" smtClean="0"/>
              <a:t>performantie</a:t>
            </a:r>
            <a:endParaRPr lang="nl-BE" sz="2800" dirty="0" smtClean="0"/>
          </a:p>
          <a:p>
            <a:pPr lvl="1"/>
            <a:r>
              <a:rPr lang="nl-BE" sz="2800" dirty="0" smtClean="0"/>
              <a:t>Referentiewaarden</a:t>
            </a:r>
            <a:endParaRPr lang="nl-BE" sz="2500" dirty="0" smtClean="0"/>
          </a:p>
          <a:p>
            <a:pPr lvl="1"/>
            <a:r>
              <a:rPr lang="nl-BE" sz="2800" b="1" dirty="0" smtClean="0"/>
              <a:t>Interferenties</a:t>
            </a:r>
          </a:p>
          <a:p>
            <a:pPr lvl="2"/>
            <a:r>
              <a:rPr lang="nl-BE" sz="2500" b="1" dirty="0" smtClean="0"/>
              <a:t>Carry-over en Cap-piercing</a:t>
            </a:r>
          </a:p>
          <a:p>
            <a:pPr lvl="1"/>
            <a:r>
              <a:rPr lang="nl-BE" sz="2800" dirty="0" smtClean="0"/>
              <a:t>Klinische </a:t>
            </a:r>
            <a:r>
              <a:rPr lang="nl-BE" sz="2800" dirty="0" err="1" smtClean="0"/>
              <a:t>performantie</a:t>
            </a:r>
            <a:r>
              <a:rPr lang="nl-BE" sz="2800" dirty="0" smtClean="0"/>
              <a:t> of methodevergelijking tussen:</a:t>
            </a:r>
          </a:p>
          <a:p>
            <a:pPr lvl="2"/>
            <a:r>
              <a:rPr lang="nl-BE" sz="2500" dirty="0" smtClean="0"/>
              <a:t>STA-R </a:t>
            </a:r>
            <a:r>
              <a:rPr lang="nl-BE" sz="2500" dirty="0" err="1" smtClean="0"/>
              <a:t>Evolution</a:t>
            </a:r>
            <a:r>
              <a:rPr lang="nl-BE" sz="2500" dirty="0" smtClean="0"/>
              <a:t> en STA-R MAX 1</a:t>
            </a:r>
          </a:p>
          <a:p>
            <a:pPr lvl="2"/>
            <a:r>
              <a:rPr lang="nl-BE" sz="2500" dirty="0" smtClean="0"/>
              <a:t>STA-R MAX 1 en STA-R MAX 2</a:t>
            </a:r>
          </a:p>
          <a:p>
            <a:pPr marL="685800" lvl="2" indent="0">
              <a:buNone/>
            </a:pPr>
            <a:endParaRPr lang="nl-BE" sz="2500" dirty="0" smtClean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11814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Resultaten: Carry-over</a:t>
            </a:r>
            <a:endParaRPr lang="nl-BE" dirty="0"/>
          </a:p>
        </p:txBody>
      </p:sp>
      <p:pic>
        <p:nvPicPr>
          <p:cNvPr id="10" name="Afbeelding 35" descr="logo_howes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1600" y="749299"/>
            <a:ext cx="929900" cy="381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969264" y="1752600"/>
            <a:ext cx="10871200" cy="4495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defTabSz="914400"/>
            <a:r>
              <a:rPr lang="nl-BE" sz="2800" dirty="0" smtClean="0"/>
              <a:t>Interferenties: Carry-over</a:t>
            </a:r>
          </a:p>
          <a:p>
            <a:pPr lvl="2" defTabSz="914400"/>
            <a:r>
              <a:rPr lang="nl-BE" sz="2500" dirty="0" smtClean="0"/>
              <a:t> = Hoeveelheid </a:t>
            </a:r>
            <a:r>
              <a:rPr lang="nl-BE" sz="2500" dirty="0" err="1" smtClean="0"/>
              <a:t>analyt</a:t>
            </a:r>
            <a:r>
              <a:rPr lang="nl-BE" sz="2500" dirty="0"/>
              <a:t> </a:t>
            </a:r>
            <a:r>
              <a:rPr lang="nl-BE" sz="2500" dirty="0" smtClean="0"/>
              <a:t>overgebracht van één staal naar de andere</a:t>
            </a:r>
            <a:endParaRPr lang="nl-BE" sz="2500" dirty="0"/>
          </a:p>
          <a:p>
            <a:pPr lvl="2" defTabSz="914400"/>
            <a:r>
              <a:rPr lang="nl-BE" sz="2500" dirty="0"/>
              <a:t> </a:t>
            </a:r>
            <a:r>
              <a:rPr lang="nl-BE" sz="2500" dirty="0" smtClean="0"/>
              <a:t>Uitvoering: Twee stalen meten met hoge waarde dan drie lage</a:t>
            </a:r>
          </a:p>
          <a:p>
            <a:pPr lvl="1" defTabSz="914400"/>
            <a:r>
              <a:rPr lang="nl-BE" sz="2800" dirty="0" smtClean="0"/>
              <a:t>Uitkomst?</a:t>
            </a:r>
          </a:p>
          <a:p>
            <a:pPr lvl="2" defTabSz="914400"/>
            <a:r>
              <a:rPr lang="nl-BE" sz="2500" dirty="0" smtClean="0"/>
              <a:t> Geen </a:t>
            </a:r>
            <a:r>
              <a:rPr lang="nl-BE" sz="2500" dirty="0" err="1" smtClean="0"/>
              <a:t>carry</a:t>
            </a:r>
            <a:r>
              <a:rPr lang="nl-BE" sz="2500" dirty="0" smtClean="0"/>
              <a:t>-over tussen beide toestellen waargenomen</a:t>
            </a:r>
          </a:p>
          <a:p>
            <a:pPr lvl="2" defTabSz="914400"/>
            <a:endParaRPr lang="nl-BE" sz="2800" dirty="0" smtClean="0"/>
          </a:p>
          <a:p>
            <a:pPr lvl="2" defTabSz="914400"/>
            <a:endParaRPr lang="nl-BE" sz="2500" i="1" dirty="0" smtClean="0"/>
          </a:p>
          <a:p>
            <a:pPr marL="0" indent="0" defTabSz="914400">
              <a:buFont typeface="Wingdings"/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36943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Resultaten: Cap-piercing</a:t>
            </a:r>
            <a:endParaRPr lang="nl-BE" dirty="0"/>
          </a:p>
        </p:txBody>
      </p:sp>
      <p:pic>
        <p:nvPicPr>
          <p:cNvPr id="10" name="Afbeelding 35" descr="logo_howes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1600" y="749299"/>
            <a:ext cx="929900" cy="381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Content Placeholder 2"/>
          <p:cNvSpPr txBox="1">
            <a:spLocks/>
          </p:cNvSpPr>
          <p:nvPr/>
        </p:nvSpPr>
        <p:spPr>
          <a:xfrm>
            <a:off x="969264" y="1752600"/>
            <a:ext cx="10871200" cy="4495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defTabSz="914400"/>
            <a:r>
              <a:rPr lang="nl-BE" sz="2800" dirty="0" smtClean="0"/>
              <a:t>Interferenties: Cap-piercing</a:t>
            </a:r>
          </a:p>
          <a:p>
            <a:pPr lvl="2" defTabSz="914400"/>
            <a:r>
              <a:rPr lang="nl-BE" sz="2500" dirty="0" smtClean="0"/>
              <a:t> Nieuwe functie op STA-R MAX</a:t>
            </a:r>
            <a:endParaRPr lang="nl-BE" sz="2500" dirty="0"/>
          </a:p>
          <a:p>
            <a:pPr lvl="2" defTabSz="914400"/>
            <a:r>
              <a:rPr lang="nl-BE" sz="2500" dirty="0"/>
              <a:t> </a:t>
            </a:r>
            <a:r>
              <a:rPr lang="nl-BE" sz="2500" dirty="0" smtClean="0"/>
              <a:t>Vroeger: Analyses altijd op stalen zonder dop</a:t>
            </a:r>
          </a:p>
          <a:p>
            <a:pPr lvl="2" defTabSz="914400"/>
            <a:r>
              <a:rPr lang="nl-BE" sz="2500" dirty="0"/>
              <a:t> </a:t>
            </a:r>
            <a:r>
              <a:rPr lang="nl-BE" sz="2500" dirty="0" smtClean="0"/>
              <a:t>Nu: Optie om dop te laten op stalen</a:t>
            </a:r>
          </a:p>
          <a:p>
            <a:pPr lvl="2" defTabSz="914400"/>
            <a:r>
              <a:rPr lang="nl-BE" sz="2500" dirty="0"/>
              <a:t> </a:t>
            </a:r>
            <a:r>
              <a:rPr lang="nl-BE" sz="2500" dirty="0" smtClean="0"/>
              <a:t>Voordelen: Tijdbesparing en minder contaminatie</a:t>
            </a:r>
          </a:p>
          <a:p>
            <a:pPr lvl="2" defTabSz="914400"/>
            <a:r>
              <a:rPr lang="nl-BE" sz="2500" dirty="0"/>
              <a:t> </a:t>
            </a:r>
            <a:r>
              <a:rPr lang="nl-BE" sz="2500" dirty="0" smtClean="0"/>
              <a:t>Verifiëren of stalen zelfde waarden geven met dop als zonder dop.</a:t>
            </a:r>
          </a:p>
          <a:p>
            <a:pPr marL="685800" lvl="2" indent="0" defTabSz="914400">
              <a:buNone/>
            </a:pPr>
            <a:endParaRPr lang="nl-BE" sz="2800" dirty="0" smtClean="0"/>
          </a:p>
          <a:p>
            <a:pPr lvl="2" defTabSz="914400"/>
            <a:endParaRPr lang="nl-BE" sz="2500" i="1" dirty="0" smtClean="0"/>
          </a:p>
          <a:p>
            <a:pPr marL="0" indent="0" defTabSz="914400">
              <a:buFont typeface="Wingdings"/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52092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Resultaten: Cap-piercing</a:t>
            </a:r>
            <a:endParaRPr lang="nl-BE" dirty="0"/>
          </a:p>
        </p:txBody>
      </p:sp>
      <p:pic>
        <p:nvPicPr>
          <p:cNvPr id="10" name="Afbeelding 35" descr="logo_howes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1600" y="749299"/>
            <a:ext cx="929900" cy="381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Content Placeholder 2"/>
          <p:cNvSpPr txBox="1">
            <a:spLocks/>
          </p:cNvSpPr>
          <p:nvPr/>
        </p:nvSpPr>
        <p:spPr>
          <a:xfrm>
            <a:off x="969264" y="1752600"/>
            <a:ext cx="10871200" cy="4495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defTabSz="914400"/>
            <a:r>
              <a:rPr lang="nl-BE" sz="2800" dirty="0" smtClean="0"/>
              <a:t>Resultaten: Cap-piercing</a:t>
            </a:r>
          </a:p>
          <a:p>
            <a:pPr lvl="2" defTabSz="914400"/>
            <a:r>
              <a:rPr lang="nl-BE" sz="2500" dirty="0" smtClean="0"/>
              <a:t> Probleem: Significant verschil in waarden op STA-R MAX 2.</a:t>
            </a:r>
          </a:p>
          <a:p>
            <a:pPr lvl="2" defTabSz="914400"/>
            <a:r>
              <a:rPr lang="nl-BE" sz="2500" dirty="0"/>
              <a:t> </a:t>
            </a:r>
            <a:r>
              <a:rPr lang="nl-BE" sz="2500" dirty="0" smtClean="0"/>
              <a:t>Oplossing: Technicus van firma naaldafstelling laten repareren</a:t>
            </a:r>
          </a:p>
          <a:p>
            <a:pPr lvl="2" defTabSz="914400"/>
            <a:r>
              <a:rPr lang="nl-BE" sz="2500" dirty="0"/>
              <a:t> </a:t>
            </a:r>
            <a:r>
              <a:rPr lang="nl-BE" sz="2500" dirty="0" smtClean="0"/>
              <a:t>Resultaat: Na afstelling verloopt cap-piercing functie optimaal</a:t>
            </a:r>
          </a:p>
          <a:p>
            <a:pPr marL="685800" lvl="2" indent="0" defTabSz="914400">
              <a:buNone/>
            </a:pPr>
            <a:endParaRPr lang="nl-BE" sz="2800" dirty="0" smtClean="0"/>
          </a:p>
          <a:p>
            <a:pPr lvl="2" defTabSz="914400"/>
            <a:endParaRPr lang="nl-BE" sz="2500" i="1" dirty="0" smtClean="0"/>
          </a:p>
          <a:p>
            <a:pPr marL="0" indent="0" defTabSz="914400">
              <a:buFont typeface="Wingdings"/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11216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Validatieplan</a:t>
            </a:r>
            <a:endParaRPr lang="nl-BE" dirty="0"/>
          </a:p>
        </p:txBody>
      </p:sp>
      <p:pic>
        <p:nvPicPr>
          <p:cNvPr id="10" name="Afbeelding 35" descr="logo_howes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1600" y="749299"/>
            <a:ext cx="929900" cy="381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>
            <a:normAutofit/>
          </a:bodyPr>
          <a:lstStyle/>
          <a:p>
            <a:pPr lvl="1"/>
            <a:r>
              <a:rPr lang="nl-BE" sz="2800" dirty="0" smtClean="0"/>
              <a:t>Analytische </a:t>
            </a:r>
            <a:r>
              <a:rPr lang="nl-BE" sz="2800" dirty="0" err="1" smtClean="0"/>
              <a:t>performantie</a:t>
            </a:r>
            <a:endParaRPr lang="nl-BE" sz="2800" dirty="0" smtClean="0"/>
          </a:p>
          <a:p>
            <a:pPr lvl="1"/>
            <a:r>
              <a:rPr lang="nl-BE" sz="2800" dirty="0" smtClean="0"/>
              <a:t>Referentiewaarden</a:t>
            </a:r>
            <a:endParaRPr lang="nl-BE" sz="2500" dirty="0" smtClean="0"/>
          </a:p>
          <a:p>
            <a:pPr lvl="1"/>
            <a:r>
              <a:rPr lang="nl-BE" sz="2800" dirty="0" smtClean="0"/>
              <a:t>Interferenties</a:t>
            </a:r>
          </a:p>
          <a:p>
            <a:pPr lvl="2"/>
            <a:r>
              <a:rPr lang="nl-BE" sz="2500" dirty="0" smtClean="0"/>
              <a:t>Carry-over en Cap-piercing</a:t>
            </a:r>
          </a:p>
          <a:p>
            <a:pPr lvl="1"/>
            <a:r>
              <a:rPr lang="nl-BE" sz="2800" b="1" dirty="0"/>
              <a:t>M</a:t>
            </a:r>
            <a:r>
              <a:rPr lang="nl-BE" sz="2800" b="1" dirty="0" smtClean="0"/>
              <a:t>ethodevergelijking tussen:</a:t>
            </a:r>
          </a:p>
          <a:p>
            <a:pPr lvl="2"/>
            <a:r>
              <a:rPr lang="nl-BE" sz="2500" b="1" dirty="0" smtClean="0"/>
              <a:t>STA-R </a:t>
            </a:r>
            <a:r>
              <a:rPr lang="nl-BE" sz="2500" b="1" dirty="0" err="1" smtClean="0"/>
              <a:t>Evolution</a:t>
            </a:r>
            <a:r>
              <a:rPr lang="nl-BE" sz="2500" b="1" dirty="0" smtClean="0"/>
              <a:t> en STA-R MAX 1</a:t>
            </a:r>
          </a:p>
          <a:p>
            <a:pPr lvl="2"/>
            <a:r>
              <a:rPr lang="nl-BE" sz="2500" b="1" dirty="0" smtClean="0"/>
              <a:t>STA-R MAX 1 en STA-R MAX 2</a:t>
            </a:r>
          </a:p>
        </p:txBody>
      </p:sp>
    </p:spTree>
    <p:extLst>
      <p:ext uri="{BB962C8B-B14F-4D97-AF65-F5344CB8AC3E}">
        <p14:creationId xmlns:p14="http://schemas.microsoft.com/office/powerpoint/2010/main" val="40619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BE" sz="3600" dirty="0" smtClean="0"/>
              <a:t>Resultaten: Methodevergelijking</a:t>
            </a:r>
            <a:endParaRPr lang="nl-BE" sz="3600" dirty="0"/>
          </a:p>
        </p:txBody>
      </p:sp>
      <p:pic>
        <p:nvPicPr>
          <p:cNvPr id="5" name="Afbeelding 35" descr="logo_howes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1600" y="749299"/>
            <a:ext cx="929900" cy="381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sz="quarter" idx="1"/>
          </p:nvPr>
        </p:nvSpPr>
        <p:spPr>
          <a:xfrm>
            <a:off x="816863" y="1600200"/>
            <a:ext cx="10010464" cy="4495800"/>
          </a:xfrm>
        </p:spPr>
        <p:txBody>
          <a:bodyPr>
            <a:normAutofit/>
          </a:bodyPr>
          <a:lstStyle/>
          <a:p>
            <a:pPr lvl="1"/>
            <a:r>
              <a:rPr lang="nl-BE" sz="2500" dirty="0" smtClean="0"/>
              <a:t>Resultaten methodevergelijking</a:t>
            </a:r>
          </a:p>
          <a:p>
            <a:pPr lvl="2"/>
            <a:r>
              <a:rPr lang="nl-BE" sz="2200" dirty="0" smtClean="0"/>
              <a:t>= Analyse op routine citraat stalen representatief voor volledig klinisch spectrum</a:t>
            </a:r>
          </a:p>
          <a:p>
            <a:pPr lvl="2"/>
            <a:r>
              <a:rPr lang="nl-BE" sz="2200" dirty="0" smtClean="0"/>
              <a:t>STA-R Evolution en STA-R MAX analytisch en biologisch equivalent behalve voor D-Dimeer</a:t>
            </a:r>
          </a:p>
          <a:p>
            <a:pPr lvl="2"/>
            <a:r>
              <a:rPr lang="nl-BE" sz="2200" dirty="0" smtClean="0"/>
              <a:t>Probleem: Afwijkende resultaten D-Di bij zeer lage waarden (&lt; 0,27 µg/</a:t>
            </a:r>
            <a:r>
              <a:rPr lang="nl-BE" sz="2200" dirty="0" err="1" smtClean="0"/>
              <a:t>mL</a:t>
            </a:r>
            <a:r>
              <a:rPr lang="nl-BE" sz="2200" dirty="0" smtClean="0"/>
              <a:t>)</a:t>
            </a:r>
          </a:p>
          <a:p>
            <a:pPr lvl="2"/>
            <a:r>
              <a:rPr lang="nl-BE" sz="2200" dirty="0" smtClean="0"/>
              <a:t>D-Dimeer: Enkel gebruikt als uitsluitingsdiagnose bij 0,5 µg/</a:t>
            </a:r>
            <a:r>
              <a:rPr lang="nl-BE" sz="2200" dirty="0" err="1" smtClean="0"/>
              <a:t>mL</a:t>
            </a:r>
            <a:endParaRPr lang="nl-BE" sz="2200" dirty="0" smtClean="0"/>
          </a:p>
          <a:p>
            <a:pPr lvl="2"/>
            <a:r>
              <a:rPr lang="nl-BE" sz="2200" dirty="0" smtClean="0"/>
              <a:t>Oplossing</a:t>
            </a:r>
            <a:r>
              <a:rPr lang="nl-BE" sz="2200" dirty="0" smtClean="0"/>
              <a:t>: </a:t>
            </a:r>
            <a:r>
              <a:rPr lang="nl-BE" sz="2200" dirty="0" smtClean="0"/>
              <a:t>Zeer lage waarden klinisch </a:t>
            </a:r>
            <a:r>
              <a:rPr lang="nl-BE" sz="2200" dirty="0" smtClean="0"/>
              <a:t>niet significant </a:t>
            </a:r>
            <a:r>
              <a:rPr lang="nl-BE" sz="2200" dirty="0" smtClean="0"/>
              <a:t>=&gt; weglaten</a:t>
            </a:r>
          </a:p>
          <a:p>
            <a:pPr lvl="2"/>
            <a:r>
              <a:rPr lang="nl-BE" sz="2200" dirty="0" smtClean="0"/>
              <a:t>Conclusie</a:t>
            </a:r>
            <a:r>
              <a:rPr lang="nl-BE" sz="2200" dirty="0" smtClean="0"/>
              <a:t>: </a:t>
            </a:r>
            <a:r>
              <a:rPr lang="nl-BE" sz="2200" dirty="0" smtClean="0"/>
              <a:t>STA-R MAX performant voor alle coagulatie parameters.</a:t>
            </a:r>
          </a:p>
        </p:txBody>
      </p:sp>
    </p:spTree>
    <p:extLst>
      <p:ext uri="{BB962C8B-B14F-4D97-AF65-F5344CB8AC3E}">
        <p14:creationId xmlns:p14="http://schemas.microsoft.com/office/powerpoint/2010/main" val="280296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Conclusie</a:t>
            </a:r>
            <a:endParaRPr lang="nl-BE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nl-BE" dirty="0" smtClean="0"/>
              <a:t>Analytische </a:t>
            </a:r>
            <a:r>
              <a:rPr lang="nl-BE" dirty="0" err="1" smtClean="0"/>
              <a:t>Performantie</a:t>
            </a:r>
            <a:r>
              <a:rPr lang="nl-BE" dirty="0" smtClean="0"/>
              <a:t> STA-R MAX</a:t>
            </a:r>
          </a:p>
          <a:p>
            <a:pPr lvl="2"/>
            <a:r>
              <a:rPr lang="nl-BE" dirty="0"/>
              <a:t>Aanvaardbaar voor Precisie en </a:t>
            </a:r>
            <a:r>
              <a:rPr lang="nl-BE" dirty="0" smtClean="0"/>
              <a:t>Bias</a:t>
            </a:r>
            <a:endParaRPr lang="nl-BE" dirty="0"/>
          </a:p>
          <a:p>
            <a:pPr lvl="2"/>
            <a:r>
              <a:rPr lang="nl-BE" dirty="0"/>
              <a:t>Referentiewaarden fabrikant representatief voor </a:t>
            </a:r>
            <a:r>
              <a:rPr lang="nl-BE" dirty="0" smtClean="0"/>
              <a:t>populatie</a:t>
            </a:r>
          </a:p>
          <a:p>
            <a:pPr lvl="1"/>
            <a:r>
              <a:rPr lang="nl-BE" dirty="0" smtClean="0"/>
              <a:t>Interferenties</a:t>
            </a:r>
          </a:p>
          <a:p>
            <a:pPr lvl="2"/>
            <a:r>
              <a:rPr lang="nl-BE" dirty="0" smtClean="0"/>
              <a:t>STA-R </a:t>
            </a:r>
            <a:r>
              <a:rPr lang="nl-BE" dirty="0"/>
              <a:t>MAX functioneert optimaal bij gesloten dop en vertoont geen </a:t>
            </a:r>
            <a:r>
              <a:rPr lang="nl-BE" dirty="0" err="1" smtClean="0"/>
              <a:t>carry</a:t>
            </a:r>
            <a:r>
              <a:rPr lang="nl-BE" dirty="0" smtClean="0"/>
              <a:t>-over</a:t>
            </a:r>
          </a:p>
          <a:p>
            <a:pPr lvl="1"/>
            <a:r>
              <a:rPr lang="nl-BE" dirty="0" smtClean="0"/>
              <a:t>Klinische </a:t>
            </a:r>
            <a:r>
              <a:rPr lang="nl-BE" dirty="0" err="1" smtClean="0"/>
              <a:t>performantie</a:t>
            </a:r>
            <a:r>
              <a:rPr lang="nl-BE" dirty="0" smtClean="0"/>
              <a:t> of methodevergelijking van STA-R MAX</a:t>
            </a:r>
          </a:p>
          <a:p>
            <a:pPr lvl="2"/>
            <a:r>
              <a:rPr lang="nl-BE" dirty="0"/>
              <a:t>STA-R MAX 1 is zowel met STA-R Evolution als STA-R MAX 2 analytische </a:t>
            </a:r>
            <a:r>
              <a:rPr lang="nl-BE" dirty="0" smtClean="0"/>
              <a:t>equivalent</a:t>
            </a:r>
          </a:p>
          <a:p>
            <a:pPr lvl="1"/>
            <a:r>
              <a:rPr lang="nl-BE" dirty="0" smtClean="0"/>
              <a:t>Toekomst?</a:t>
            </a:r>
          </a:p>
          <a:p>
            <a:pPr lvl="2"/>
            <a:r>
              <a:rPr lang="nl-BE" dirty="0" smtClean="0"/>
              <a:t>Connecteren STA-R MAX met het online systeem GLIMS</a:t>
            </a:r>
          </a:p>
          <a:p>
            <a:pPr marL="685800" lvl="2" indent="0">
              <a:buNone/>
            </a:pPr>
            <a:endParaRPr lang="nl-BE" dirty="0" smtClean="0"/>
          </a:p>
          <a:p>
            <a:pPr lvl="2"/>
            <a:endParaRPr lang="nl-BE" dirty="0"/>
          </a:p>
          <a:p>
            <a:pPr marL="685800" lvl="2" indent="0">
              <a:buNone/>
            </a:pPr>
            <a:endParaRPr lang="nl-BE" dirty="0" smtClean="0"/>
          </a:p>
          <a:p>
            <a:pPr lvl="2"/>
            <a:endParaRPr lang="nl-BE" dirty="0"/>
          </a:p>
          <a:p>
            <a:pPr lvl="6"/>
            <a:endParaRPr lang="nl-BE" dirty="0" smtClean="0"/>
          </a:p>
          <a:p>
            <a:endParaRPr lang="nl-BE" dirty="0"/>
          </a:p>
        </p:txBody>
      </p:sp>
      <p:pic>
        <p:nvPicPr>
          <p:cNvPr id="10" name="Afbeelding 35" descr="logo_howes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1600" y="749299"/>
            <a:ext cx="929900" cy="381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521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Vragen?</a:t>
            </a:r>
            <a:endParaRPr lang="nl-BE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410" y="2679555"/>
            <a:ext cx="2716790" cy="271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65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Overzicht</a:t>
            </a:r>
            <a:endParaRPr lang="nl-BE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nl-BE" sz="2800" dirty="0" smtClean="0"/>
              <a:t>Doelstelling</a:t>
            </a:r>
          </a:p>
          <a:p>
            <a:pPr lvl="1"/>
            <a:r>
              <a:rPr lang="nl-BE" sz="2800" dirty="0" smtClean="0"/>
              <a:t>Meetprincipe</a:t>
            </a:r>
          </a:p>
          <a:p>
            <a:pPr lvl="1"/>
            <a:r>
              <a:rPr lang="nl-BE" sz="2800" dirty="0" smtClean="0"/>
              <a:t>Validatieplan</a:t>
            </a:r>
            <a:r>
              <a:rPr lang="nl-BE" sz="2800" dirty="0"/>
              <a:t> </a:t>
            </a:r>
            <a:r>
              <a:rPr lang="nl-BE" sz="2800" dirty="0" smtClean="0"/>
              <a:t>en Resultaten</a:t>
            </a:r>
          </a:p>
          <a:p>
            <a:pPr lvl="1"/>
            <a:r>
              <a:rPr lang="nl-BE" sz="2800" dirty="0" smtClean="0"/>
              <a:t>Conclusie</a:t>
            </a:r>
          </a:p>
          <a:p>
            <a:endParaRPr lang="nl-BE" dirty="0"/>
          </a:p>
        </p:txBody>
      </p:sp>
      <p:pic>
        <p:nvPicPr>
          <p:cNvPr id="10" name="Afbeelding 35" descr="logo_howes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1600" y="749299"/>
            <a:ext cx="929900" cy="381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110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Doelstelling</a:t>
            </a:r>
            <a:endParaRPr lang="nl-BE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nl-BE" sz="2800" dirty="0" smtClean="0"/>
              <a:t>Doelstelling project</a:t>
            </a:r>
            <a:endParaRPr lang="nl-BE" sz="2800" dirty="0"/>
          </a:p>
          <a:p>
            <a:pPr lvl="2"/>
            <a:r>
              <a:rPr lang="nl-BE" dirty="0" smtClean="0"/>
              <a:t>Twee nieuwe </a:t>
            </a:r>
            <a:r>
              <a:rPr lang="nl-BE" dirty="0"/>
              <a:t>coagulatie </a:t>
            </a:r>
            <a:r>
              <a:rPr lang="nl-BE" dirty="0" err="1" smtClean="0"/>
              <a:t>analysers</a:t>
            </a:r>
            <a:r>
              <a:rPr lang="nl-BE" dirty="0" smtClean="0"/>
              <a:t> </a:t>
            </a:r>
            <a:r>
              <a:rPr lang="nl-BE" dirty="0"/>
              <a:t>STA-R </a:t>
            </a:r>
            <a:r>
              <a:rPr lang="nl-BE" dirty="0" smtClean="0"/>
              <a:t>MAX vervangen huidig instrument      STA-R </a:t>
            </a:r>
            <a:r>
              <a:rPr lang="nl-BE" dirty="0" err="1" smtClean="0"/>
              <a:t>Evolution</a:t>
            </a:r>
            <a:r>
              <a:rPr lang="nl-BE" dirty="0" smtClean="0"/>
              <a:t> </a:t>
            </a:r>
            <a:r>
              <a:rPr lang="nl-BE" dirty="0"/>
              <a:t>voor Hematologie</a:t>
            </a:r>
          </a:p>
          <a:p>
            <a:pPr lvl="2"/>
            <a:r>
              <a:rPr lang="nl-BE" dirty="0" smtClean="0"/>
              <a:t>STA-R MAX </a:t>
            </a:r>
            <a:r>
              <a:rPr lang="nl-BE" dirty="0"/>
              <a:t>valideren voor gebruik in </a:t>
            </a:r>
            <a:r>
              <a:rPr lang="nl-BE" dirty="0" smtClean="0"/>
              <a:t>routine</a:t>
            </a:r>
          </a:p>
        </p:txBody>
      </p:sp>
      <p:pic>
        <p:nvPicPr>
          <p:cNvPr id="10" name="Afbeelding 35" descr="logo_howes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1600" y="749299"/>
            <a:ext cx="929900" cy="381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fbeelding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9390" y="3940913"/>
            <a:ext cx="4775201" cy="2428715"/>
          </a:xfrm>
          <a:prstGeom prst="rect">
            <a:avLst/>
          </a:prstGeom>
        </p:spPr>
      </p:pic>
      <p:sp>
        <p:nvSpPr>
          <p:cNvPr id="2" name="PIJL-RECHTS 1"/>
          <p:cNvSpPr/>
          <p:nvPr/>
        </p:nvSpPr>
        <p:spPr>
          <a:xfrm>
            <a:off x="3713663" y="4995250"/>
            <a:ext cx="598044" cy="32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" name="Tekstvak 6"/>
          <p:cNvSpPr txBox="1"/>
          <p:nvPr/>
        </p:nvSpPr>
        <p:spPr>
          <a:xfrm>
            <a:off x="2122607" y="3478768"/>
            <a:ext cx="1755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STA-R </a:t>
            </a:r>
            <a:r>
              <a:rPr lang="nl-BE" dirty="0" err="1" smtClean="0"/>
              <a:t>Evolution</a:t>
            </a:r>
            <a:r>
              <a:rPr lang="nl-BE" dirty="0" smtClean="0"/>
              <a:t> </a:t>
            </a:r>
            <a:endParaRPr lang="nl-BE" dirty="0"/>
          </a:p>
        </p:txBody>
      </p:sp>
      <p:sp>
        <p:nvSpPr>
          <p:cNvPr id="9" name="Tekstvak 8"/>
          <p:cNvSpPr txBox="1"/>
          <p:nvPr/>
        </p:nvSpPr>
        <p:spPr>
          <a:xfrm>
            <a:off x="4695067" y="3478768"/>
            <a:ext cx="1755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STA-R MAX 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64214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Meetprincipes</a:t>
            </a:r>
            <a:endParaRPr lang="nl-BE" dirty="0"/>
          </a:p>
        </p:txBody>
      </p:sp>
      <p:pic>
        <p:nvPicPr>
          <p:cNvPr id="10" name="Afbeelding 35" descr="logo_howes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1600" y="749299"/>
            <a:ext cx="929900" cy="381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22"/>
          <p:cNvSpPr txBox="1"/>
          <p:nvPr/>
        </p:nvSpPr>
        <p:spPr>
          <a:xfrm>
            <a:off x="9549505" y="6501102"/>
            <a:ext cx="20690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000" i="1" dirty="0" smtClean="0"/>
              <a:t>Bron: Practical-haemostasis.com</a:t>
            </a:r>
            <a:endParaRPr lang="nl-BE" sz="1000" i="1" dirty="0"/>
          </a:p>
        </p:txBody>
      </p:sp>
      <p:sp>
        <p:nvSpPr>
          <p:cNvPr id="11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1219200"/>
            <a:ext cx="10871200" cy="4495800"/>
          </a:xfrm>
        </p:spPr>
        <p:txBody>
          <a:bodyPr/>
          <a:lstStyle/>
          <a:p>
            <a:pPr lvl="1"/>
            <a:endParaRPr lang="nl-BE" sz="2800" dirty="0"/>
          </a:p>
          <a:p>
            <a:pPr lvl="1"/>
            <a:r>
              <a:rPr lang="nl-BE" sz="2800" dirty="0" err="1" smtClean="0"/>
              <a:t>Chronometrisch</a:t>
            </a:r>
            <a:endParaRPr lang="nl-BE" sz="2800" dirty="0" smtClean="0"/>
          </a:p>
          <a:p>
            <a:pPr lvl="2"/>
            <a:r>
              <a:rPr lang="nl-BE" sz="2500" dirty="0" smtClean="0"/>
              <a:t>Protrombine tijd (PT)</a:t>
            </a:r>
          </a:p>
          <a:p>
            <a:pPr lvl="2"/>
            <a:r>
              <a:rPr lang="nl-BE" sz="2500" dirty="0" smtClean="0"/>
              <a:t>Activeerde partiële </a:t>
            </a:r>
            <a:r>
              <a:rPr lang="nl-BE" sz="2500" dirty="0" err="1" smtClean="0"/>
              <a:t>tromboplastine</a:t>
            </a:r>
            <a:r>
              <a:rPr lang="nl-BE" sz="2500" dirty="0" smtClean="0"/>
              <a:t> tijd (aPTT)</a:t>
            </a:r>
          </a:p>
          <a:p>
            <a:pPr lvl="2"/>
            <a:r>
              <a:rPr lang="nl-BE" sz="2500" dirty="0" smtClean="0"/>
              <a:t>Fibrinogeen</a:t>
            </a:r>
          </a:p>
          <a:p>
            <a:pPr lvl="1"/>
            <a:r>
              <a:rPr lang="nl-BE" sz="2800" dirty="0" smtClean="0"/>
              <a:t>Fotometrisch</a:t>
            </a:r>
          </a:p>
          <a:p>
            <a:pPr lvl="2"/>
            <a:r>
              <a:rPr lang="nl-BE" sz="2500" dirty="0" smtClean="0"/>
              <a:t>D-Dimeer</a:t>
            </a:r>
          </a:p>
          <a:p>
            <a:pPr lvl="1"/>
            <a:endParaRPr lang="nl-BE" sz="2800" dirty="0" smtClean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55977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Validatieplan</a:t>
            </a:r>
            <a:endParaRPr lang="nl-BE" dirty="0"/>
          </a:p>
        </p:txBody>
      </p:sp>
      <p:pic>
        <p:nvPicPr>
          <p:cNvPr id="10" name="Afbeelding 35" descr="logo_howes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1600" y="749299"/>
            <a:ext cx="929900" cy="381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969264" y="1752600"/>
            <a:ext cx="10871200" cy="4495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defTabSz="914400"/>
            <a:r>
              <a:rPr lang="nl-BE" sz="2800" dirty="0" smtClean="0"/>
              <a:t>Voorbereiding analyse op STA-R MAX</a:t>
            </a:r>
          </a:p>
          <a:p>
            <a:pPr lvl="2" defTabSz="914400"/>
            <a:r>
              <a:rPr lang="nl-BE" sz="2500" dirty="0" smtClean="0"/>
              <a:t>Preparatie reagentia en controles</a:t>
            </a:r>
          </a:p>
          <a:p>
            <a:pPr lvl="2" defTabSz="914400"/>
            <a:r>
              <a:rPr lang="nl-BE" sz="2500" dirty="0" smtClean="0"/>
              <a:t>Analyse van controlemateriaal</a:t>
            </a:r>
          </a:p>
          <a:p>
            <a:pPr lvl="2" defTabSz="914400"/>
            <a:r>
              <a:rPr lang="nl-BE" sz="2500" dirty="0"/>
              <a:t>Staalvoorbereiding</a:t>
            </a:r>
          </a:p>
          <a:p>
            <a:pPr lvl="2" defTabSz="914400"/>
            <a:endParaRPr lang="nl-BE" sz="2500" dirty="0" smtClean="0"/>
          </a:p>
          <a:p>
            <a:pPr defTabSz="914400"/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12198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Validatieplan</a:t>
            </a:r>
            <a:endParaRPr lang="nl-BE" dirty="0"/>
          </a:p>
        </p:txBody>
      </p:sp>
      <p:pic>
        <p:nvPicPr>
          <p:cNvPr id="10" name="Afbeelding 35" descr="logo_howes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1600" y="749299"/>
            <a:ext cx="929900" cy="381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>
            <a:normAutofit/>
          </a:bodyPr>
          <a:lstStyle/>
          <a:p>
            <a:pPr lvl="1"/>
            <a:r>
              <a:rPr lang="nl-BE" sz="2800" b="1" dirty="0" smtClean="0"/>
              <a:t>Analytische </a:t>
            </a:r>
            <a:r>
              <a:rPr lang="nl-BE" sz="2800" b="1" dirty="0" err="1" smtClean="0"/>
              <a:t>performantie</a:t>
            </a:r>
            <a:endParaRPr lang="nl-BE" sz="2800" b="1" dirty="0" smtClean="0"/>
          </a:p>
          <a:p>
            <a:pPr lvl="1"/>
            <a:r>
              <a:rPr lang="nl-BE" sz="2800" dirty="0" smtClean="0"/>
              <a:t>Referentiewaarden</a:t>
            </a:r>
            <a:endParaRPr lang="nl-BE" sz="2500" dirty="0" smtClean="0"/>
          </a:p>
          <a:p>
            <a:pPr lvl="1"/>
            <a:r>
              <a:rPr lang="nl-BE" sz="2800" dirty="0" smtClean="0"/>
              <a:t>Interferenties</a:t>
            </a:r>
          </a:p>
          <a:p>
            <a:pPr lvl="2"/>
            <a:r>
              <a:rPr lang="nl-BE" sz="2500" dirty="0" smtClean="0"/>
              <a:t>Carry-over en Cap-piercing</a:t>
            </a:r>
          </a:p>
          <a:p>
            <a:pPr lvl="1"/>
            <a:r>
              <a:rPr lang="nl-BE" sz="2800" dirty="0" smtClean="0"/>
              <a:t>Klinische </a:t>
            </a:r>
            <a:r>
              <a:rPr lang="nl-BE" sz="2800" dirty="0" err="1" smtClean="0"/>
              <a:t>performantie</a:t>
            </a:r>
            <a:r>
              <a:rPr lang="nl-BE" sz="2800" dirty="0" smtClean="0"/>
              <a:t> of methodevergelijking tussen:</a:t>
            </a:r>
          </a:p>
          <a:p>
            <a:pPr lvl="2"/>
            <a:r>
              <a:rPr lang="nl-BE" sz="2500" dirty="0" smtClean="0"/>
              <a:t>STA-R </a:t>
            </a:r>
            <a:r>
              <a:rPr lang="nl-BE" sz="2500" dirty="0" err="1" smtClean="0"/>
              <a:t>Evolution</a:t>
            </a:r>
            <a:r>
              <a:rPr lang="nl-BE" sz="2500" dirty="0" smtClean="0"/>
              <a:t> en STA-R MAX 1</a:t>
            </a:r>
          </a:p>
          <a:p>
            <a:pPr lvl="2"/>
            <a:r>
              <a:rPr lang="nl-BE" sz="2500" dirty="0" smtClean="0"/>
              <a:t>STA-R MAX 1 en STA-R MAX 2</a:t>
            </a:r>
          </a:p>
          <a:p>
            <a:pPr marL="685800" lvl="2" indent="0">
              <a:buNone/>
            </a:pPr>
            <a:endParaRPr lang="nl-BE" sz="2500" dirty="0" smtClean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29035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Validatieplan: Analytische </a:t>
            </a:r>
            <a:r>
              <a:rPr lang="nl-BE" dirty="0" err="1" smtClean="0"/>
              <a:t>performantie</a:t>
            </a:r>
            <a:endParaRPr lang="nl-BE" dirty="0"/>
          </a:p>
        </p:txBody>
      </p:sp>
      <p:pic>
        <p:nvPicPr>
          <p:cNvPr id="10" name="Afbeelding 35" descr="logo_howes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1600" y="749299"/>
            <a:ext cx="929900" cy="381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hthoek 3"/>
          <p:cNvSpPr/>
          <p:nvPr/>
        </p:nvSpPr>
        <p:spPr>
          <a:xfrm>
            <a:off x="5709920" y="1805997"/>
            <a:ext cx="474980" cy="2184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3" name="Rechthoek 12"/>
          <p:cNvSpPr/>
          <p:nvPr/>
        </p:nvSpPr>
        <p:spPr>
          <a:xfrm>
            <a:off x="8321529" y="4991941"/>
            <a:ext cx="78796" cy="89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Content Placeholder 2"/>
          <p:cNvSpPr>
            <a:spLocks noGrp="1"/>
          </p:cNvSpPr>
          <p:nvPr>
            <p:ph sz="quarter" idx="1"/>
          </p:nvPr>
        </p:nvSpPr>
        <p:spPr>
          <a:xfrm>
            <a:off x="816864" y="1650999"/>
            <a:ext cx="10871200" cy="4495800"/>
          </a:xfrm>
        </p:spPr>
        <p:txBody>
          <a:bodyPr>
            <a:normAutofit/>
          </a:bodyPr>
          <a:lstStyle/>
          <a:p>
            <a:pPr lvl="1"/>
            <a:r>
              <a:rPr lang="nl-BE" sz="2800" dirty="0" smtClean="0"/>
              <a:t>Analytische </a:t>
            </a:r>
            <a:r>
              <a:rPr lang="nl-BE" sz="2800" dirty="0" err="1" smtClean="0"/>
              <a:t>performantie</a:t>
            </a:r>
            <a:endParaRPr lang="nl-BE" sz="2800" dirty="0" smtClean="0"/>
          </a:p>
          <a:p>
            <a:pPr lvl="2"/>
            <a:r>
              <a:rPr lang="nl-BE" sz="2500" dirty="0" smtClean="0"/>
              <a:t> Precisie = Mate van reproduceerbaarheid </a:t>
            </a:r>
          </a:p>
          <a:p>
            <a:pPr lvl="2"/>
            <a:r>
              <a:rPr lang="nl-BE" sz="2500" dirty="0" smtClean="0"/>
              <a:t> Bias</a:t>
            </a:r>
            <a:r>
              <a:rPr lang="nl-BE" sz="2400" dirty="0" smtClean="0"/>
              <a:t> = </a:t>
            </a:r>
            <a:r>
              <a:rPr lang="nl-BE" sz="2500" dirty="0"/>
              <a:t>A</a:t>
            </a:r>
            <a:r>
              <a:rPr lang="nl-BE" sz="2500" dirty="0" smtClean="0"/>
              <a:t>fwijking</a:t>
            </a:r>
            <a:r>
              <a:rPr lang="nl-BE" sz="2500" i="1" dirty="0" smtClean="0"/>
              <a:t> </a:t>
            </a:r>
            <a:r>
              <a:rPr lang="nl-BE" sz="2500" dirty="0" smtClean="0"/>
              <a:t>waarde testresultaten </a:t>
            </a:r>
            <a:r>
              <a:rPr lang="nl-BE" sz="2500" dirty="0" err="1" smtClean="0"/>
              <a:t>tov</a:t>
            </a:r>
            <a:r>
              <a:rPr lang="nl-BE" sz="2500" dirty="0" smtClean="0"/>
              <a:t> werkelijke waarde.</a:t>
            </a:r>
          </a:p>
          <a:p>
            <a:pPr lvl="2"/>
            <a:r>
              <a:rPr lang="nl-BE" sz="2500" dirty="0"/>
              <a:t> </a:t>
            </a:r>
            <a:r>
              <a:rPr lang="nl-BE" sz="2500" dirty="0" smtClean="0"/>
              <a:t>Totale fout = Combinatie van precisie en bias</a:t>
            </a:r>
          </a:p>
          <a:p>
            <a:pPr lvl="1"/>
            <a:r>
              <a:rPr lang="nl-BE" sz="2800" dirty="0" smtClean="0"/>
              <a:t>Hoe uitvoeren?</a:t>
            </a:r>
          </a:p>
          <a:p>
            <a:pPr lvl="2"/>
            <a:r>
              <a:rPr lang="nl-BE" sz="2500" dirty="0"/>
              <a:t> </a:t>
            </a:r>
            <a:r>
              <a:rPr lang="nl-BE" sz="2500" dirty="0" smtClean="0"/>
              <a:t>Controle staal met gekende waarde 4x per dag analyseren voor 5 dagen</a:t>
            </a:r>
          </a:p>
          <a:p>
            <a:pPr lvl="2"/>
            <a:endParaRPr lang="nl-BE" sz="2800" dirty="0" smtClean="0"/>
          </a:p>
          <a:p>
            <a:pPr lvl="2"/>
            <a:endParaRPr lang="nl-BE" sz="2500" i="1" dirty="0" smtClean="0"/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10561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Resultaten: Analytische </a:t>
            </a:r>
            <a:r>
              <a:rPr lang="nl-BE" dirty="0" err="1" smtClean="0"/>
              <a:t>performantie</a:t>
            </a:r>
            <a:endParaRPr lang="nl-BE" dirty="0"/>
          </a:p>
        </p:txBody>
      </p:sp>
      <p:sp>
        <p:nvSpPr>
          <p:cNvPr id="4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nl-BE" sz="2800" dirty="0" smtClean="0"/>
              <a:t>Precisie </a:t>
            </a:r>
          </a:p>
          <a:p>
            <a:pPr lvl="2"/>
            <a:r>
              <a:rPr lang="nl-BE" sz="2500" dirty="0" smtClean="0"/>
              <a:t> Geen significante afwijkingen</a:t>
            </a:r>
          </a:p>
          <a:p>
            <a:pPr lvl="1"/>
            <a:r>
              <a:rPr lang="nl-BE" sz="2800" dirty="0" smtClean="0"/>
              <a:t>Bias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BE" sz="2500" dirty="0" smtClean="0"/>
              <a:t> Probleem: Resultaten van STA-R MAX wijken af van werkelijke waarde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BE" sz="2500" dirty="0"/>
              <a:t> </a:t>
            </a:r>
            <a:r>
              <a:rPr lang="nl-BE" sz="2500" dirty="0" smtClean="0"/>
              <a:t>Hypothese: STA-R MAX is accuraat maar controles niet volgens gouden standaard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BE" sz="2500" dirty="0" smtClean="0"/>
              <a:t> Oplossing: Externe controle uitvoeren via WIV en CAP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BE" sz="2500" dirty="0" smtClean="0"/>
              <a:t> Resultaat: Analyses STA-R MAX accuraat volgens externe controle.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nl-BE" sz="2500" dirty="0" smtClean="0"/>
          </a:p>
          <a:p>
            <a:pPr lvl="2"/>
            <a:endParaRPr lang="nl-BE" sz="2800" dirty="0" smtClean="0"/>
          </a:p>
          <a:p>
            <a:pPr lvl="2"/>
            <a:endParaRPr lang="nl-BE" sz="2500" i="1" dirty="0" smtClean="0"/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22636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Validatieplan</a:t>
            </a:r>
            <a:endParaRPr lang="nl-BE" dirty="0"/>
          </a:p>
        </p:txBody>
      </p:sp>
      <p:pic>
        <p:nvPicPr>
          <p:cNvPr id="10" name="Afbeelding 35" descr="logo_howes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1600" y="749299"/>
            <a:ext cx="929900" cy="381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>
            <a:normAutofit/>
          </a:bodyPr>
          <a:lstStyle/>
          <a:p>
            <a:pPr lvl="1"/>
            <a:r>
              <a:rPr lang="nl-BE" sz="2800" dirty="0" smtClean="0"/>
              <a:t>Analytische </a:t>
            </a:r>
            <a:r>
              <a:rPr lang="nl-BE" sz="2800" dirty="0" err="1" smtClean="0"/>
              <a:t>performantie</a:t>
            </a:r>
            <a:endParaRPr lang="nl-BE" sz="2800" dirty="0" smtClean="0"/>
          </a:p>
          <a:p>
            <a:pPr lvl="1"/>
            <a:r>
              <a:rPr lang="nl-BE" sz="2800" b="1" dirty="0" smtClean="0"/>
              <a:t>Referentiewaarden</a:t>
            </a:r>
            <a:endParaRPr lang="nl-BE" sz="2500" b="1" dirty="0" smtClean="0"/>
          </a:p>
          <a:p>
            <a:pPr lvl="1"/>
            <a:r>
              <a:rPr lang="nl-BE" sz="2800" dirty="0" smtClean="0"/>
              <a:t>Interferenties</a:t>
            </a:r>
          </a:p>
          <a:p>
            <a:pPr lvl="2"/>
            <a:r>
              <a:rPr lang="nl-BE" sz="2500" dirty="0" smtClean="0"/>
              <a:t>Carry-over en Cap-piercing</a:t>
            </a:r>
          </a:p>
          <a:p>
            <a:pPr lvl="1"/>
            <a:r>
              <a:rPr lang="nl-BE" sz="2800" dirty="0" smtClean="0"/>
              <a:t>Klinische </a:t>
            </a:r>
            <a:r>
              <a:rPr lang="nl-BE" sz="2800" dirty="0" err="1" smtClean="0"/>
              <a:t>performantie</a:t>
            </a:r>
            <a:r>
              <a:rPr lang="nl-BE" sz="2800" dirty="0" smtClean="0"/>
              <a:t> of methodevergelijking tussen:</a:t>
            </a:r>
          </a:p>
          <a:p>
            <a:pPr lvl="2"/>
            <a:r>
              <a:rPr lang="nl-BE" sz="2500" dirty="0" smtClean="0"/>
              <a:t>STA-R </a:t>
            </a:r>
            <a:r>
              <a:rPr lang="nl-BE" sz="2500" dirty="0" err="1" smtClean="0"/>
              <a:t>Evolution</a:t>
            </a:r>
            <a:r>
              <a:rPr lang="nl-BE" sz="2500" dirty="0" smtClean="0"/>
              <a:t> en STA-R MAX 1</a:t>
            </a:r>
          </a:p>
          <a:p>
            <a:pPr lvl="2"/>
            <a:r>
              <a:rPr lang="nl-BE" sz="2500" dirty="0" smtClean="0"/>
              <a:t>STA-R MAX 1 en STA-R MAX 2</a:t>
            </a:r>
          </a:p>
          <a:p>
            <a:pPr marL="685800" lvl="2" indent="0">
              <a:buNone/>
            </a:pPr>
            <a:endParaRPr lang="nl-BE" sz="2500" dirty="0" smtClean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15258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1886</TotalTime>
  <Words>591</Words>
  <Application>Microsoft Office PowerPoint</Application>
  <PresentationFormat>Breedbeeld</PresentationFormat>
  <Paragraphs>130</Paragraphs>
  <Slides>18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3" baseType="lpstr">
      <vt:lpstr>Calibri</vt:lpstr>
      <vt:lpstr>Verdana</vt:lpstr>
      <vt:lpstr>Wingdings</vt:lpstr>
      <vt:lpstr>Wingdings 2</vt:lpstr>
      <vt:lpstr>Median</vt:lpstr>
      <vt:lpstr>PowerPoint-presentatie</vt:lpstr>
      <vt:lpstr>Overzicht</vt:lpstr>
      <vt:lpstr>Doelstelling</vt:lpstr>
      <vt:lpstr>Meetprincipes</vt:lpstr>
      <vt:lpstr>Validatieplan</vt:lpstr>
      <vt:lpstr>Validatieplan</vt:lpstr>
      <vt:lpstr>Validatieplan: Analytische performantie</vt:lpstr>
      <vt:lpstr>Resultaten: Analytische performantie</vt:lpstr>
      <vt:lpstr>Validatieplan</vt:lpstr>
      <vt:lpstr>Resultaten: Referentiewaarden </vt:lpstr>
      <vt:lpstr>Validatieplan</vt:lpstr>
      <vt:lpstr>Resultaten: Carry-over</vt:lpstr>
      <vt:lpstr>Resultaten: Cap-piercing</vt:lpstr>
      <vt:lpstr>Resultaten: Cap-piercing</vt:lpstr>
      <vt:lpstr>Validatieplan</vt:lpstr>
      <vt:lpstr>Resultaten: Methodevergelijking</vt:lpstr>
      <vt:lpstr>Conclusie</vt:lpstr>
      <vt:lpstr>Vragen?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De Cock Wouter</dc:creator>
  <cp:lastModifiedBy>Wouter</cp:lastModifiedBy>
  <cp:revision>101</cp:revision>
  <dcterms:created xsi:type="dcterms:W3CDTF">2016-06-03T17:58:14Z</dcterms:created>
  <dcterms:modified xsi:type="dcterms:W3CDTF">2016-06-15T14:58:44Z</dcterms:modified>
</cp:coreProperties>
</file>