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3" r:id="rId9"/>
    <p:sldId id="265" r:id="rId10"/>
    <p:sldId id="266" r:id="rId11"/>
    <p:sldId id="268" r:id="rId12"/>
    <p:sldId id="269" r:id="rId13"/>
    <p:sldId id="270" r:id="rId14"/>
    <p:sldId id="267" r:id="rId15"/>
    <p:sldId id="272" r:id="rId16"/>
    <p:sldId id="271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3" autoAdjust="0"/>
    <p:restoredTop sz="80783" autoAdjust="0"/>
  </p:normalViewPr>
  <p:slideViewPr>
    <p:cSldViewPr>
      <p:cViewPr>
        <p:scale>
          <a:sx n="50" d="100"/>
          <a:sy n="50" d="100"/>
        </p:scale>
        <p:origin x="-180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E3FCE-CDC9-44A3-B9B5-79FB39F9972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5E1C948-1647-4E49-B378-739E67C2C24D}">
      <dgm:prSet custT="1"/>
      <dgm:spPr/>
      <dgm:t>
        <a:bodyPr/>
        <a:lstStyle/>
        <a:p>
          <a:r>
            <a:rPr lang="nl-BE" sz="2400" b="0" i="1" dirty="0" smtClean="0"/>
            <a:t>Mycoplasma </a:t>
          </a:r>
          <a:r>
            <a:rPr lang="nl-BE" sz="2400" b="0" i="1" dirty="0" err="1" smtClean="0"/>
            <a:t>hominis</a:t>
          </a:r>
          <a:endParaRPr lang="nl-BE" sz="2400" b="0" i="1" dirty="0" smtClean="0"/>
        </a:p>
        <a:p>
          <a:r>
            <a:rPr lang="nl-BE" sz="2400" b="0" i="1" dirty="0" smtClean="0"/>
            <a:t/>
          </a:r>
          <a:br>
            <a:rPr lang="nl-BE" sz="2400" b="0" i="1" dirty="0" smtClean="0"/>
          </a:br>
          <a:r>
            <a:rPr lang="nl-BE" sz="2400" b="0" i="1" dirty="0" smtClean="0"/>
            <a:t>Ureaplasma urealyticum</a:t>
          </a:r>
          <a:endParaRPr lang="nl-BE" sz="2400" b="0" i="1" dirty="0"/>
        </a:p>
      </dgm:t>
    </dgm:pt>
    <dgm:pt modelId="{1FCFB1A8-B25C-40E8-8E2D-69BC5560A77F}" type="parTrans" cxnId="{708211EC-53AF-4DF3-B83E-8B51373422FA}">
      <dgm:prSet/>
      <dgm:spPr/>
      <dgm:t>
        <a:bodyPr/>
        <a:lstStyle/>
        <a:p>
          <a:endParaRPr lang="nl-BE"/>
        </a:p>
      </dgm:t>
    </dgm:pt>
    <dgm:pt modelId="{61840B0F-5866-4C16-BB53-CCF6254D57AD}" type="sibTrans" cxnId="{708211EC-53AF-4DF3-B83E-8B51373422F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l-BE"/>
        </a:p>
      </dgm:t>
    </dgm:pt>
    <dgm:pt modelId="{F5678568-FC89-428A-864D-0E5066E7BF9E}">
      <dgm:prSet phldrT="[Tekst]" custT="1"/>
      <dgm:spPr/>
      <dgm:t>
        <a:bodyPr/>
        <a:lstStyle/>
        <a:p>
          <a:r>
            <a:rPr lang="nl-BE" sz="2000" dirty="0" smtClean="0"/>
            <a:t>A7</a:t>
          </a:r>
          <a:r>
            <a:rPr lang="nl-BE" sz="2800" dirty="0" smtClean="0"/>
            <a:t>®</a:t>
          </a:r>
          <a:r>
            <a:rPr lang="nl-BE" sz="2000" dirty="0" smtClean="0"/>
            <a:t> Mycoplasma Agar + Urea-Arginine LYO 2</a:t>
          </a:r>
          <a:r>
            <a:rPr lang="nl-NL" sz="2800" dirty="0" smtClean="0"/>
            <a:t>®</a:t>
          </a:r>
          <a:r>
            <a:rPr lang="nl-BE" sz="2000" dirty="0" smtClean="0"/>
            <a:t> (BioMérieux©)</a:t>
          </a:r>
          <a:endParaRPr lang="nl-BE" sz="2000" dirty="0"/>
        </a:p>
      </dgm:t>
    </dgm:pt>
    <dgm:pt modelId="{7FE01FD4-564C-4382-8769-C15AAE450554}" type="parTrans" cxnId="{38895B07-C01B-4D83-A97F-8B64DB2A90CC}">
      <dgm:prSet/>
      <dgm:spPr/>
      <dgm:t>
        <a:bodyPr/>
        <a:lstStyle/>
        <a:p>
          <a:endParaRPr lang="nl-BE"/>
        </a:p>
      </dgm:t>
    </dgm:pt>
    <dgm:pt modelId="{F6250F5D-7B87-4C8D-B04E-E4ABDA1C0D69}" type="sibTrans" cxnId="{38895B07-C01B-4D83-A97F-8B64DB2A90CC}">
      <dgm:prSet/>
      <dgm:spPr/>
      <dgm:t>
        <a:bodyPr/>
        <a:lstStyle/>
        <a:p>
          <a:endParaRPr lang="nl-BE"/>
        </a:p>
      </dgm:t>
    </dgm:pt>
    <dgm:pt modelId="{F8E29E50-9F55-4E8E-9EC4-A683F11823AE}">
      <dgm:prSet phldrT="[Tekst]" custT="1"/>
      <dgm:spPr/>
      <dgm:t>
        <a:bodyPr/>
        <a:lstStyle/>
        <a:p>
          <a:r>
            <a:rPr lang="nl-BE" sz="2000" dirty="0" smtClean="0"/>
            <a:t>Mycoplasma DUO</a:t>
          </a:r>
          <a:r>
            <a:rPr lang="nl-NL" sz="2800" dirty="0" smtClean="0"/>
            <a:t>®</a:t>
          </a:r>
          <a:r>
            <a:rPr lang="nl-BE" sz="2000" dirty="0" smtClean="0"/>
            <a:t> (BioRad©)</a:t>
          </a:r>
          <a:endParaRPr lang="nl-BE" sz="2000" dirty="0"/>
        </a:p>
      </dgm:t>
    </dgm:pt>
    <dgm:pt modelId="{2900B385-1D37-441C-B689-B21041D0F396}" type="parTrans" cxnId="{C9E4E56A-699D-4B11-BF39-8D7FF3FD5507}">
      <dgm:prSet/>
      <dgm:spPr/>
      <dgm:t>
        <a:bodyPr/>
        <a:lstStyle/>
        <a:p>
          <a:endParaRPr lang="nl-BE"/>
        </a:p>
      </dgm:t>
    </dgm:pt>
    <dgm:pt modelId="{36CB059B-437E-4FAE-AA37-06BDFF6474EC}" type="sibTrans" cxnId="{C9E4E56A-699D-4B11-BF39-8D7FF3FD5507}">
      <dgm:prSet/>
      <dgm:spPr/>
      <dgm:t>
        <a:bodyPr/>
        <a:lstStyle/>
        <a:p>
          <a:endParaRPr lang="nl-BE"/>
        </a:p>
      </dgm:t>
    </dgm:pt>
    <dgm:pt modelId="{B8D67536-6EB0-4227-9FE2-2C8E418F7B61}">
      <dgm:prSet phldrT="[Tekst]" custT="1"/>
      <dgm:spPr/>
      <dgm:t>
        <a:bodyPr/>
        <a:lstStyle/>
        <a:p>
          <a:r>
            <a:rPr lang="nl-BE" sz="2000" dirty="0" smtClean="0"/>
            <a:t>Mycoscreen PLUS</a:t>
          </a:r>
          <a:r>
            <a:rPr lang="nl-NL" sz="2800" dirty="0" smtClean="0"/>
            <a:t>®</a:t>
          </a:r>
          <a:r>
            <a:rPr lang="nl-BE" sz="2000" dirty="0" smtClean="0"/>
            <a:t> (ELITech©)</a:t>
          </a:r>
          <a:endParaRPr lang="nl-BE" sz="2000" dirty="0"/>
        </a:p>
      </dgm:t>
    </dgm:pt>
    <dgm:pt modelId="{2FFD19D8-2493-4536-A8A6-8B81E6B18D81}" type="parTrans" cxnId="{0AEF53C5-6774-4292-88C3-5A849D2AAB42}">
      <dgm:prSet/>
      <dgm:spPr/>
      <dgm:t>
        <a:bodyPr/>
        <a:lstStyle/>
        <a:p>
          <a:endParaRPr lang="nl-BE"/>
        </a:p>
      </dgm:t>
    </dgm:pt>
    <dgm:pt modelId="{9292E58D-716F-436B-951C-94CAE71EBEEB}" type="sibTrans" cxnId="{0AEF53C5-6774-4292-88C3-5A849D2AAB42}">
      <dgm:prSet/>
      <dgm:spPr/>
      <dgm:t>
        <a:bodyPr/>
        <a:lstStyle/>
        <a:p>
          <a:endParaRPr lang="nl-BE"/>
        </a:p>
      </dgm:t>
    </dgm:pt>
    <dgm:pt modelId="{F25FD6C8-EA3A-4A1F-B69B-3B65FDA7F5B6}" type="pres">
      <dgm:prSet presAssocID="{32BE3FCE-CDC9-44A3-B9B5-79FB39F9972D}" presName="Name0" presStyleCnt="0">
        <dgm:presLayoutVars>
          <dgm:dir/>
        </dgm:presLayoutVars>
      </dgm:prSet>
      <dgm:spPr/>
      <dgm:t>
        <a:bodyPr/>
        <a:lstStyle/>
        <a:p>
          <a:endParaRPr lang="nl-BE"/>
        </a:p>
      </dgm:t>
    </dgm:pt>
    <dgm:pt modelId="{1865BB1A-68D9-4644-B37B-0FA7785C381F}" type="pres">
      <dgm:prSet presAssocID="{61840B0F-5866-4C16-BB53-CCF6254D57AD}" presName="picture_1" presStyleLbl="bgImgPlace1" presStyleIdx="0" presStyleCnt="1" custScaleX="85081" custScaleY="80351" custLinFactNeighborX="19130" custLinFactNeighborY="-12082"/>
      <dgm:spPr/>
      <dgm:t>
        <a:bodyPr/>
        <a:lstStyle/>
        <a:p>
          <a:endParaRPr lang="nl-BE"/>
        </a:p>
      </dgm:t>
    </dgm:pt>
    <dgm:pt modelId="{0ED89B4A-8661-4E33-8FE5-B8B46C6FAF71}" type="pres">
      <dgm:prSet presAssocID="{15E1C948-1647-4E49-B378-739E67C2C24D}" presName="text_1" presStyleLbl="node1" presStyleIdx="0" presStyleCnt="0" custScaleX="99685" custScaleY="87005" custLinFactNeighborX="48756" custLinFactNeighborY="-4427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5F05447-C103-4CEF-BF4C-8557B12EBBFC}" type="pres">
      <dgm:prSet presAssocID="{32BE3FCE-CDC9-44A3-B9B5-79FB39F9972D}" presName="linV" presStyleCnt="0"/>
      <dgm:spPr/>
    </dgm:pt>
    <dgm:pt modelId="{810DC75E-6715-4447-B71D-8836911F4378}" type="pres">
      <dgm:prSet presAssocID="{F5678568-FC89-428A-864D-0E5066E7BF9E}" presName="pair" presStyleCnt="0"/>
      <dgm:spPr/>
    </dgm:pt>
    <dgm:pt modelId="{59FDAD2A-E540-4C89-9B64-A0F708A0FAD4}" type="pres">
      <dgm:prSet presAssocID="{F5678568-FC89-428A-864D-0E5066E7BF9E}" presName="spaceH" presStyleLbl="node1" presStyleIdx="0" presStyleCnt="0"/>
      <dgm:spPr/>
    </dgm:pt>
    <dgm:pt modelId="{71681C90-03AA-4450-AEB3-F10836767161}" type="pres">
      <dgm:prSet presAssocID="{F5678568-FC89-428A-864D-0E5066E7BF9E}" presName="desPictures" presStyleLbl="alignImgPlace1" presStyleIdx="0" presStyleCnt="3" custScaleX="72186" custScaleY="72186" custLinFactNeighborX="32750" custLinFactNeighborY="-1819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l-BE"/>
        </a:p>
      </dgm:t>
    </dgm:pt>
    <dgm:pt modelId="{E6198392-6EEB-4421-AB07-447595016CF2}" type="pres">
      <dgm:prSet presAssocID="{F5678568-FC89-428A-864D-0E5066E7BF9E}" presName="desTextWrapper" presStyleCnt="0"/>
      <dgm:spPr/>
    </dgm:pt>
    <dgm:pt modelId="{24CA39FF-C47C-414D-BB38-58FE2AA8E2A9}" type="pres">
      <dgm:prSet presAssocID="{F5678568-FC89-428A-864D-0E5066E7BF9E}" presName="desText" presStyleLbl="revTx" presStyleIdx="0" presStyleCnt="3" custScaleX="111868" custLinFactNeighborX="11014" custLinFactNeighborY="-1025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0500300-8E12-47A1-A0EC-99CBCCF1DDB9}" type="pres">
      <dgm:prSet presAssocID="{F6250F5D-7B87-4C8D-B04E-E4ABDA1C0D69}" presName="spaceV" presStyleCnt="0"/>
      <dgm:spPr/>
    </dgm:pt>
    <dgm:pt modelId="{F61B94E0-85FB-49C4-A01D-F063607E7538}" type="pres">
      <dgm:prSet presAssocID="{F8E29E50-9F55-4E8E-9EC4-A683F11823AE}" presName="pair" presStyleCnt="0"/>
      <dgm:spPr/>
    </dgm:pt>
    <dgm:pt modelId="{B6EE31D2-39C2-442D-A613-3A90D43E4D40}" type="pres">
      <dgm:prSet presAssocID="{F8E29E50-9F55-4E8E-9EC4-A683F11823AE}" presName="spaceH" presStyleLbl="node1" presStyleIdx="0" presStyleCnt="0"/>
      <dgm:spPr/>
    </dgm:pt>
    <dgm:pt modelId="{9E8BB6A1-D89D-4559-9419-3B46109C8A41}" type="pres">
      <dgm:prSet presAssocID="{F8E29E50-9F55-4E8E-9EC4-A683F11823AE}" presName="desPictures" presStyleLbl="alignImgPlace1" presStyleIdx="1" presStyleCnt="3" custScaleX="72186" custScaleY="72186" custLinFactNeighborX="32750" custLinFactNeighborY="-1819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l-BE"/>
        </a:p>
      </dgm:t>
    </dgm:pt>
    <dgm:pt modelId="{B5660836-AFE8-480B-BA2F-DFFFA60271BB}" type="pres">
      <dgm:prSet presAssocID="{F8E29E50-9F55-4E8E-9EC4-A683F11823AE}" presName="desTextWrapper" presStyleCnt="0"/>
      <dgm:spPr/>
    </dgm:pt>
    <dgm:pt modelId="{C2159A20-6905-4F9A-8242-6D2F15940974}" type="pres">
      <dgm:prSet presAssocID="{F8E29E50-9F55-4E8E-9EC4-A683F11823AE}" presName="desText" presStyleLbl="revTx" presStyleIdx="1" presStyleCnt="3" custScaleX="108576" custLinFactNeighborX="9024" custLinFactNeighborY="-1399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45C14F4-F4B4-42A9-9DD8-07C7C059E08A}" type="pres">
      <dgm:prSet presAssocID="{36CB059B-437E-4FAE-AA37-06BDFF6474EC}" presName="spaceV" presStyleCnt="0"/>
      <dgm:spPr/>
    </dgm:pt>
    <dgm:pt modelId="{7823E267-9184-4113-A659-DA62FF88A263}" type="pres">
      <dgm:prSet presAssocID="{B8D67536-6EB0-4227-9FE2-2C8E418F7B61}" presName="pair" presStyleCnt="0"/>
      <dgm:spPr/>
    </dgm:pt>
    <dgm:pt modelId="{B4A1AA85-E21C-41B3-A573-11CBEB6C57FC}" type="pres">
      <dgm:prSet presAssocID="{B8D67536-6EB0-4227-9FE2-2C8E418F7B61}" presName="spaceH" presStyleLbl="node1" presStyleIdx="0" presStyleCnt="0"/>
      <dgm:spPr/>
    </dgm:pt>
    <dgm:pt modelId="{BD107F2A-1554-48F7-8FF9-37F3B0AB681F}" type="pres">
      <dgm:prSet presAssocID="{B8D67536-6EB0-4227-9FE2-2C8E418F7B61}" presName="desPictures" presStyleLbl="alignImgPlace1" presStyleIdx="2" presStyleCnt="3" custScaleX="72186" custScaleY="72186" custLinFactNeighborX="32750" custLinFactNeighborY="-1819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l-BE"/>
        </a:p>
      </dgm:t>
    </dgm:pt>
    <dgm:pt modelId="{E21DD091-E039-42AC-93D7-3C5DCF79DFD0}" type="pres">
      <dgm:prSet presAssocID="{B8D67536-6EB0-4227-9FE2-2C8E418F7B61}" presName="desTextWrapper" presStyleCnt="0"/>
      <dgm:spPr/>
    </dgm:pt>
    <dgm:pt modelId="{7074272B-8C62-4364-B2E6-0BC656C5F0D2}" type="pres">
      <dgm:prSet presAssocID="{B8D67536-6EB0-4227-9FE2-2C8E418F7B61}" presName="desText" presStyleLbl="revTx" presStyleIdx="2" presStyleCnt="3" custLinFactNeighborX="9817" custLinFactNeighborY="-1523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573D6E9-5E45-454B-B321-F9DCEC5D2CB7}" type="pres">
      <dgm:prSet presAssocID="{32BE3FCE-CDC9-44A3-B9B5-79FB39F9972D}" presName="maxNode" presStyleCnt="0"/>
      <dgm:spPr/>
    </dgm:pt>
    <dgm:pt modelId="{F17034CD-E037-4EBC-A874-76F792066EF7}" type="pres">
      <dgm:prSet presAssocID="{32BE3FCE-CDC9-44A3-B9B5-79FB39F9972D}" presName="Name33" presStyleCnt="0"/>
      <dgm:spPr/>
    </dgm:pt>
  </dgm:ptLst>
  <dgm:cxnLst>
    <dgm:cxn modelId="{B28B925E-7D51-46A6-801E-A930CB2D5E0A}" type="presOf" srcId="{B8D67536-6EB0-4227-9FE2-2C8E418F7B61}" destId="{7074272B-8C62-4364-B2E6-0BC656C5F0D2}" srcOrd="0" destOrd="0" presId="urn:microsoft.com/office/officeart/2008/layout/AccentedPicture"/>
    <dgm:cxn modelId="{0AEF53C5-6774-4292-88C3-5A849D2AAB42}" srcId="{32BE3FCE-CDC9-44A3-B9B5-79FB39F9972D}" destId="{B8D67536-6EB0-4227-9FE2-2C8E418F7B61}" srcOrd="3" destOrd="0" parTransId="{2FFD19D8-2493-4536-A8A6-8B81E6B18D81}" sibTransId="{9292E58D-716F-436B-951C-94CAE71EBEEB}"/>
    <dgm:cxn modelId="{E0A94DEB-9818-4062-ABFA-FB5C87BBA102}" type="presOf" srcId="{F8E29E50-9F55-4E8E-9EC4-A683F11823AE}" destId="{C2159A20-6905-4F9A-8242-6D2F15940974}" srcOrd="0" destOrd="0" presId="urn:microsoft.com/office/officeart/2008/layout/AccentedPicture"/>
    <dgm:cxn modelId="{2E487BDF-4FD6-4754-BE40-31DBEBDA1BBB}" type="presOf" srcId="{61840B0F-5866-4C16-BB53-CCF6254D57AD}" destId="{1865BB1A-68D9-4644-B37B-0FA7785C381F}" srcOrd="0" destOrd="0" presId="urn:microsoft.com/office/officeart/2008/layout/AccentedPicture"/>
    <dgm:cxn modelId="{F75E93EB-7269-410C-AFE4-9FE0CAAD8F41}" type="presOf" srcId="{15E1C948-1647-4E49-B378-739E67C2C24D}" destId="{0ED89B4A-8661-4E33-8FE5-B8B46C6FAF71}" srcOrd="0" destOrd="0" presId="urn:microsoft.com/office/officeart/2008/layout/AccentedPicture"/>
    <dgm:cxn modelId="{708211EC-53AF-4DF3-B83E-8B51373422FA}" srcId="{32BE3FCE-CDC9-44A3-B9B5-79FB39F9972D}" destId="{15E1C948-1647-4E49-B378-739E67C2C24D}" srcOrd="0" destOrd="0" parTransId="{1FCFB1A8-B25C-40E8-8E2D-69BC5560A77F}" sibTransId="{61840B0F-5866-4C16-BB53-CCF6254D57AD}"/>
    <dgm:cxn modelId="{556797A7-F76C-460A-BE3C-F5C2E5A1C12B}" type="presOf" srcId="{32BE3FCE-CDC9-44A3-B9B5-79FB39F9972D}" destId="{F25FD6C8-EA3A-4A1F-B69B-3B65FDA7F5B6}" srcOrd="0" destOrd="0" presId="urn:microsoft.com/office/officeart/2008/layout/AccentedPicture"/>
    <dgm:cxn modelId="{38895B07-C01B-4D83-A97F-8B64DB2A90CC}" srcId="{32BE3FCE-CDC9-44A3-B9B5-79FB39F9972D}" destId="{F5678568-FC89-428A-864D-0E5066E7BF9E}" srcOrd="1" destOrd="0" parTransId="{7FE01FD4-564C-4382-8769-C15AAE450554}" sibTransId="{F6250F5D-7B87-4C8D-B04E-E4ABDA1C0D69}"/>
    <dgm:cxn modelId="{5FCC9B04-C1E3-403E-B384-96C6FCF406AE}" type="presOf" srcId="{F5678568-FC89-428A-864D-0E5066E7BF9E}" destId="{24CA39FF-C47C-414D-BB38-58FE2AA8E2A9}" srcOrd="0" destOrd="0" presId="urn:microsoft.com/office/officeart/2008/layout/AccentedPicture"/>
    <dgm:cxn modelId="{C9E4E56A-699D-4B11-BF39-8D7FF3FD5507}" srcId="{32BE3FCE-CDC9-44A3-B9B5-79FB39F9972D}" destId="{F8E29E50-9F55-4E8E-9EC4-A683F11823AE}" srcOrd="2" destOrd="0" parTransId="{2900B385-1D37-441C-B689-B21041D0F396}" sibTransId="{36CB059B-437E-4FAE-AA37-06BDFF6474EC}"/>
    <dgm:cxn modelId="{2325AB85-8743-4016-B5E0-B6A637B3C5BA}" type="presParOf" srcId="{F25FD6C8-EA3A-4A1F-B69B-3B65FDA7F5B6}" destId="{1865BB1A-68D9-4644-B37B-0FA7785C381F}" srcOrd="0" destOrd="0" presId="urn:microsoft.com/office/officeart/2008/layout/AccentedPicture"/>
    <dgm:cxn modelId="{41681561-259F-49AE-B405-AF17DFC56CB3}" type="presParOf" srcId="{F25FD6C8-EA3A-4A1F-B69B-3B65FDA7F5B6}" destId="{0ED89B4A-8661-4E33-8FE5-B8B46C6FAF71}" srcOrd="1" destOrd="0" presId="urn:microsoft.com/office/officeart/2008/layout/AccentedPicture"/>
    <dgm:cxn modelId="{85D99D96-944A-4A76-8786-DFCDDA3E5605}" type="presParOf" srcId="{F25FD6C8-EA3A-4A1F-B69B-3B65FDA7F5B6}" destId="{C5F05447-C103-4CEF-BF4C-8557B12EBBFC}" srcOrd="2" destOrd="0" presId="urn:microsoft.com/office/officeart/2008/layout/AccentedPicture"/>
    <dgm:cxn modelId="{496FC656-B5C1-40B2-95CC-58E778CE3191}" type="presParOf" srcId="{C5F05447-C103-4CEF-BF4C-8557B12EBBFC}" destId="{810DC75E-6715-4447-B71D-8836911F4378}" srcOrd="0" destOrd="0" presId="urn:microsoft.com/office/officeart/2008/layout/AccentedPicture"/>
    <dgm:cxn modelId="{CA390EF0-1051-4B34-B6EC-4508FA8D06F9}" type="presParOf" srcId="{810DC75E-6715-4447-B71D-8836911F4378}" destId="{59FDAD2A-E540-4C89-9B64-A0F708A0FAD4}" srcOrd="0" destOrd="0" presId="urn:microsoft.com/office/officeart/2008/layout/AccentedPicture"/>
    <dgm:cxn modelId="{43CEA162-8FB1-406A-8CEF-DBDAD518792A}" type="presParOf" srcId="{810DC75E-6715-4447-B71D-8836911F4378}" destId="{71681C90-03AA-4450-AEB3-F10836767161}" srcOrd="1" destOrd="0" presId="urn:microsoft.com/office/officeart/2008/layout/AccentedPicture"/>
    <dgm:cxn modelId="{5ABA0598-87BA-4F8B-BA8B-074FD76831C1}" type="presParOf" srcId="{810DC75E-6715-4447-B71D-8836911F4378}" destId="{E6198392-6EEB-4421-AB07-447595016CF2}" srcOrd="2" destOrd="0" presId="urn:microsoft.com/office/officeart/2008/layout/AccentedPicture"/>
    <dgm:cxn modelId="{A96A2A6A-805B-4E56-AFB2-8BF14D6AD4F2}" type="presParOf" srcId="{E6198392-6EEB-4421-AB07-447595016CF2}" destId="{24CA39FF-C47C-414D-BB38-58FE2AA8E2A9}" srcOrd="0" destOrd="0" presId="urn:microsoft.com/office/officeart/2008/layout/AccentedPicture"/>
    <dgm:cxn modelId="{277F7FD3-CA9E-4302-88FC-F762529FEEE4}" type="presParOf" srcId="{C5F05447-C103-4CEF-BF4C-8557B12EBBFC}" destId="{60500300-8E12-47A1-A0EC-99CBCCF1DDB9}" srcOrd="1" destOrd="0" presId="urn:microsoft.com/office/officeart/2008/layout/AccentedPicture"/>
    <dgm:cxn modelId="{DCE116FC-D6CF-434C-BFD7-3F7EB30950A3}" type="presParOf" srcId="{C5F05447-C103-4CEF-BF4C-8557B12EBBFC}" destId="{F61B94E0-85FB-49C4-A01D-F063607E7538}" srcOrd="2" destOrd="0" presId="urn:microsoft.com/office/officeart/2008/layout/AccentedPicture"/>
    <dgm:cxn modelId="{68BA9BA0-B8D1-4B56-BB95-8762102200BC}" type="presParOf" srcId="{F61B94E0-85FB-49C4-A01D-F063607E7538}" destId="{B6EE31D2-39C2-442D-A613-3A90D43E4D40}" srcOrd="0" destOrd="0" presId="urn:microsoft.com/office/officeart/2008/layout/AccentedPicture"/>
    <dgm:cxn modelId="{E5564537-E6D5-49E7-9C78-6198F29551B4}" type="presParOf" srcId="{F61B94E0-85FB-49C4-A01D-F063607E7538}" destId="{9E8BB6A1-D89D-4559-9419-3B46109C8A41}" srcOrd="1" destOrd="0" presId="urn:microsoft.com/office/officeart/2008/layout/AccentedPicture"/>
    <dgm:cxn modelId="{1AC40649-24FA-4D60-8370-6E50E60C5BA4}" type="presParOf" srcId="{F61B94E0-85FB-49C4-A01D-F063607E7538}" destId="{B5660836-AFE8-480B-BA2F-DFFFA60271BB}" srcOrd="2" destOrd="0" presId="urn:microsoft.com/office/officeart/2008/layout/AccentedPicture"/>
    <dgm:cxn modelId="{4CFB1C1C-A433-4BC5-A563-5BFD976D5B13}" type="presParOf" srcId="{B5660836-AFE8-480B-BA2F-DFFFA60271BB}" destId="{C2159A20-6905-4F9A-8242-6D2F15940974}" srcOrd="0" destOrd="0" presId="urn:microsoft.com/office/officeart/2008/layout/AccentedPicture"/>
    <dgm:cxn modelId="{D1192EAD-2B1E-4B02-89AA-291970185673}" type="presParOf" srcId="{C5F05447-C103-4CEF-BF4C-8557B12EBBFC}" destId="{A45C14F4-F4B4-42A9-9DD8-07C7C059E08A}" srcOrd="3" destOrd="0" presId="urn:microsoft.com/office/officeart/2008/layout/AccentedPicture"/>
    <dgm:cxn modelId="{80B6A980-ECCE-4A9B-BD3F-3170E0D514C7}" type="presParOf" srcId="{C5F05447-C103-4CEF-BF4C-8557B12EBBFC}" destId="{7823E267-9184-4113-A659-DA62FF88A263}" srcOrd="4" destOrd="0" presId="urn:microsoft.com/office/officeart/2008/layout/AccentedPicture"/>
    <dgm:cxn modelId="{E492E27E-018E-4556-B138-6DF9DB86FB4C}" type="presParOf" srcId="{7823E267-9184-4113-A659-DA62FF88A263}" destId="{B4A1AA85-E21C-41B3-A573-11CBEB6C57FC}" srcOrd="0" destOrd="0" presId="urn:microsoft.com/office/officeart/2008/layout/AccentedPicture"/>
    <dgm:cxn modelId="{0DC4F02D-F59A-4D9F-8603-99680E47F111}" type="presParOf" srcId="{7823E267-9184-4113-A659-DA62FF88A263}" destId="{BD107F2A-1554-48F7-8FF9-37F3B0AB681F}" srcOrd="1" destOrd="0" presId="urn:microsoft.com/office/officeart/2008/layout/AccentedPicture"/>
    <dgm:cxn modelId="{724FD5E2-202A-4E0C-8E9A-67D3EE28FF4D}" type="presParOf" srcId="{7823E267-9184-4113-A659-DA62FF88A263}" destId="{E21DD091-E039-42AC-93D7-3C5DCF79DFD0}" srcOrd="2" destOrd="0" presId="urn:microsoft.com/office/officeart/2008/layout/AccentedPicture"/>
    <dgm:cxn modelId="{C24649A6-04C0-4D7F-BEB0-3C5B20D40014}" type="presParOf" srcId="{E21DD091-E039-42AC-93D7-3C5DCF79DFD0}" destId="{7074272B-8C62-4364-B2E6-0BC656C5F0D2}" srcOrd="0" destOrd="0" presId="urn:microsoft.com/office/officeart/2008/layout/AccentedPicture"/>
    <dgm:cxn modelId="{D079691D-DD1F-4F7E-884D-0A7F88AAFF3E}" type="presParOf" srcId="{F25FD6C8-EA3A-4A1F-B69B-3B65FDA7F5B6}" destId="{0573D6E9-5E45-454B-B321-F9DCEC5D2CB7}" srcOrd="3" destOrd="0" presId="urn:microsoft.com/office/officeart/2008/layout/AccentedPicture"/>
    <dgm:cxn modelId="{A7A91EE1-1C43-417E-B5CE-B422D8B989E7}" type="presParOf" srcId="{0573D6E9-5E45-454B-B321-F9DCEC5D2CB7}" destId="{F17034CD-E037-4EBC-A874-76F792066EF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5BB1A-68D9-4644-B37B-0FA7785C381F}">
      <dsp:nvSpPr>
        <dsp:cNvPr id="0" name=""/>
        <dsp:cNvSpPr/>
      </dsp:nvSpPr>
      <dsp:spPr>
        <a:xfrm>
          <a:off x="1148804" y="339762"/>
          <a:ext cx="2464144" cy="296830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89B4A-8661-4E33-8FE5-B8B46C6FAF71}">
      <dsp:nvSpPr>
        <dsp:cNvPr id="0" name=""/>
        <dsp:cNvSpPr/>
      </dsp:nvSpPr>
      <dsp:spPr>
        <a:xfrm>
          <a:off x="1585380" y="915810"/>
          <a:ext cx="2223075" cy="192847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0" i="1" kern="1200" dirty="0" smtClean="0"/>
            <a:t>Mycoplasma </a:t>
          </a:r>
          <a:r>
            <a:rPr lang="nl-BE" sz="2400" b="0" i="1" kern="1200" dirty="0" err="1" smtClean="0"/>
            <a:t>hominis</a:t>
          </a:r>
          <a:endParaRPr lang="nl-BE" sz="2400" b="0" i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b="0" i="1" kern="1200" dirty="0" smtClean="0"/>
            <a:t/>
          </a:r>
          <a:br>
            <a:rPr lang="nl-BE" sz="2400" b="0" i="1" kern="1200" dirty="0" smtClean="0"/>
          </a:br>
          <a:r>
            <a:rPr lang="nl-BE" sz="2400" b="0" i="1" kern="1200" dirty="0" smtClean="0"/>
            <a:t>Ureaplasma urealyticum</a:t>
          </a:r>
          <a:endParaRPr lang="nl-BE" sz="2400" b="0" i="1" kern="1200" dirty="0"/>
        </a:p>
      </dsp:txBody>
      <dsp:txXfrm>
        <a:off x="1585380" y="915810"/>
        <a:ext cx="2223075" cy="1928470"/>
      </dsp:txXfrm>
    </dsp:sp>
    <dsp:sp modelId="{71681C90-03AA-4450-AEB3-F10836767161}">
      <dsp:nvSpPr>
        <dsp:cNvPr id="0" name=""/>
        <dsp:cNvSpPr/>
      </dsp:nvSpPr>
      <dsp:spPr>
        <a:xfrm>
          <a:off x="3241600" y="195710"/>
          <a:ext cx="720003" cy="72000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39FF-C47C-414D-BB38-58FE2AA8E2A9}">
      <dsp:nvSpPr>
        <dsp:cNvPr id="0" name=""/>
        <dsp:cNvSpPr/>
      </dsp:nvSpPr>
      <dsp:spPr>
        <a:xfrm>
          <a:off x="4152369" y="136143"/>
          <a:ext cx="3847360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A7</a:t>
          </a:r>
          <a:r>
            <a:rPr lang="nl-BE" sz="2800" kern="1200" dirty="0" smtClean="0"/>
            <a:t>®</a:t>
          </a:r>
          <a:r>
            <a:rPr lang="nl-BE" sz="2000" kern="1200" dirty="0" smtClean="0"/>
            <a:t> Mycoplasma Agar + Urea-Arginine LYO 2</a:t>
          </a:r>
          <a:r>
            <a:rPr lang="nl-NL" sz="2800" kern="1200" dirty="0" smtClean="0"/>
            <a:t>®</a:t>
          </a:r>
          <a:r>
            <a:rPr lang="nl-BE" sz="2000" kern="1200" dirty="0" smtClean="0"/>
            <a:t> (BioMérieux©)</a:t>
          </a:r>
          <a:endParaRPr lang="nl-BE" sz="2000" kern="1200" dirty="0"/>
        </a:p>
      </dsp:txBody>
      <dsp:txXfrm>
        <a:off x="4152369" y="136143"/>
        <a:ext cx="3847360" cy="997427"/>
      </dsp:txXfrm>
    </dsp:sp>
    <dsp:sp modelId="{9E8BB6A1-D89D-4559-9419-3B46109C8A41}">
      <dsp:nvSpPr>
        <dsp:cNvPr id="0" name=""/>
        <dsp:cNvSpPr/>
      </dsp:nvSpPr>
      <dsp:spPr>
        <a:xfrm>
          <a:off x="3241600" y="1372674"/>
          <a:ext cx="720003" cy="72000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59A20-6905-4F9A-8242-6D2F15940974}">
      <dsp:nvSpPr>
        <dsp:cNvPr id="0" name=""/>
        <dsp:cNvSpPr/>
      </dsp:nvSpPr>
      <dsp:spPr>
        <a:xfrm>
          <a:off x="4084011" y="1275834"/>
          <a:ext cx="3734142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Mycoplasma DUO</a:t>
          </a:r>
          <a:r>
            <a:rPr lang="nl-NL" sz="2800" kern="1200" dirty="0" smtClean="0"/>
            <a:t>®</a:t>
          </a:r>
          <a:r>
            <a:rPr lang="nl-BE" sz="2000" kern="1200" dirty="0" smtClean="0"/>
            <a:t> (BioRad©)</a:t>
          </a:r>
          <a:endParaRPr lang="nl-BE" sz="2000" kern="1200" dirty="0"/>
        </a:p>
      </dsp:txBody>
      <dsp:txXfrm>
        <a:off x="4084011" y="1275834"/>
        <a:ext cx="3734142" cy="997427"/>
      </dsp:txXfrm>
    </dsp:sp>
    <dsp:sp modelId="{BD107F2A-1554-48F7-8FF9-37F3B0AB681F}">
      <dsp:nvSpPr>
        <dsp:cNvPr id="0" name=""/>
        <dsp:cNvSpPr/>
      </dsp:nvSpPr>
      <dsp:spPr>
        <a:xfrm>
          <a:off x="3241600" y="2549639"/>
          <a:ext cx="720003" cy="720003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4272B-8C62-4364-B2E6-0BC656C5F0D2}">
      <dsp:nvSpPr>
        <dsp:cNvPr id="0" name=""/>
        <dsp:cNvSpPr/>
      </dsp:nvSpPr>
      <dsp:spPr>
        <a:xfrm>
          <a:off x="4111284" y="2440400"/>
          <a:ext cx="3439196" cy="99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Mycoscreen PLUS</a:t>
          </a:r>
          <a:r>
            <a:rPr lang="nl-NL" sz="2800" kern="1200" dirty="0" smtClean="0"/>
            <a:t>®</a:t>
          </a:r>
          <a:r>
            <a:rPr lang="nl-BE" sz="2000" kern="1200" dirty="0" smtClean="0"/>
            <a:t> (ELITech©)</a:t>
          </a:r>
          <a:endParaRPr lang="nl-BE" sz="2000" kern="1200" dirty="0"/>
        </a:p>
      </dsp:txBody>
      <dsp:txXfrm>
        <a:off x="4111284" y="2440400"/>
        <a:ext cx="3439196" cy="997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B23DE-1E76-48BC-AAC0-4752D4E8FD74}" type="datetimeFigureOut">
              <a:rPr lang="nl-BE" smtClean="0"/>
              <a:t>11/06/2016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348B0-CA03-4302-B3AF-A58891E75B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81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966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655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91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701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933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0998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92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08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679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2648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48B0-CA03-4302-B3AF-A58891E75B7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435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BA0B-4B42-4C01-812C-1F43B3934D2D}" type="datetime1">
              <a:rPr lang="nl-BE" smtClean="0"/>
              <a:t>11/06/2016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511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4EFB-C62C-44CB-A716-09008E08524A}" type="datetime1">
              <a:rPr lang="nl-BE" smtClean="0"/>
              <a:t>11/06/2016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208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AEF-81B1-484B-ADE5-D2B2C60874F9}" type="datetime1">
              <a:rPr lang="nl-BE" smtClean="0"/>
              <a:t>11/06/2016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829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4185-C1E5-4FBC-992E-FB8BD1EC4AF6}" type="datetime1">
              <a:rPr lang="nl-BE" smtClean="0"/>
              <a:t>11/06/2016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045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08BD-AB62-4C59-B7B7-74D561EA3A69}" type="datetime1">
              <a:rPr lang="nl-BE" smtClean="0"/>
              <a:t>11/06/2016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720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F3A-2BD4-4868-8CB0-7B48275B3AC7}" type="datetime1">
              <a:rPr lang="nl-BE" smtClean="0"/>
              <a:t>11/06/2016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052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4383-FA35-4827-874B-B29183033965}" type="datetime1">
              <a:rPr lang="nl-BE" smtClean="0"/>
              <a:t>11/06/2016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03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49B2-20B8-466A-A7B6-AC2C46CF6651}" type="datetime1">
              <a:rPr lang="nl-BE" smtClean="0"/>
              <a:t>11/06/2016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485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CF40-6C94-4718-B0FD-FB954D6C3D64}" type="datetime1">
              <a:rPr lang="nl-BE" smtClean="0"/>
              <a:t>11/06/2016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499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A7BA-53B1-4EE4-8BDE-1921F2A0CCC5}" type="datetime1">
              <a:rPr lang="nl-BE" smtClean="0"/>
              <a:t>11/06/2016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196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FC06-5E25-48AF-A1E7-DD6FC8C3178C}" type="datetime1">
              <a:rPr lang="nl-BE" smtClean="0"/>
              <a:t>11/06/2016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20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4101-EF4F-486D-8648-C649DFBBD703}" type="datetime1">
              <a:rPr lang="nl-BE" smtClean="0"/>
              <a:t>11/06/2016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C5FD8-AB84-40EA-873B-F0D3889A022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7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/>
            </a:r>
            <a:br>
              <a:rPr lang="nl-BE" sz="3200" dirty="0" smtClean="0"/>
            </a:br>
            <a:r>
              <a:rPr lang="nl-BE" sz="3200" dirty="0" smtClean="0"/>
              <a:t>Vergelijking van drie methodes voor het opsporen van </a:t>
            </a:r>
            <a:r>
              <a:rPr lang="nl-BE" sz="3200" i="1" dirty="0" smtClean="0"/>
              <a:t>Mycoplasma hominis </a:t>
            </a:r>
            <a:r>
              <a:rPr lang="nl-BE" sz="3200" dirty="0" smtClean="0"/>
              <a:t>en </a:t>
            </a:r>
            <a:r>
              <a:rPr lang="nl-BE" sz="3200" i="1" dirty="0" smtClean="0"/>
              <a:t>Ureaplasma urealyticum </a:t>
            </a:r>
            <a:r>
              <a:rPr lang="nl-BE" sz="3200" dirty="0" smtClean="0"/>
              <a:t>in genitale stalen</a:t>
            </a:r>
            <a:endParaRPr lang="nl-BE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BE" sz="2000" dirty="0" smtClean="0"/>
          </a:p>
          <a:p>
            <a:r>
              <a:rPr lang="nl-BE" sz="2000" dirty="0" smtClean="0"/>
              <a:t>Lesley Beunen</a:t>
            </a:r>
          </a:p>
          <a:p>
            <a:r>
              <a:rPr lang="nl-BE" sz="2000" dirty="0" smtClean="0"/>
              <a:t>AZ Lokeren - Bacteriologie</a:t>
            </a:r>
            <a:endParaRPr lang="nl-BE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38" y="548680"/>
            <a:ext cx="2336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zorgkwaliteit.be/sites/default/files/styles/hospital_logo/public/logo/logo_azl.jpg?itok=2x4rUG1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5" y="678883"/>
            <a:ext cx="2520281" cy="8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Mycoplasma </a:t>
            </a:r>
            <a:r>
              <a:rPr lang="nl-BE" sz="2800" dirty="0"/>
              <a:t>DUO®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10</a:t>
            </a:fld>
            <a:endParaRPr lang="nl-BE" sz="14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25925"/>
              </p:ext>
            </p:extLst>
          </p:nvPr>
        </p:nvGraphicFramePr>
        <p:xfrm>
          <a:off x="827584" y="2204864"/>
          <a:ext cx="7272806" cy="1731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3670"/>
                <a:gridCol w="2094568"/>
                <a:gridCol w="2094568"/>
              </a:tblGrid>
              <a:tr h="28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800" dirty="0">
                          <a:effectLst/>
                        </a:rPr>
                        <a:t>Resultaat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800" dirty="0">
                          <a:effectLst/>
                        </a:rPr>
                        <a:t>Aantal stalen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BE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Referentielabo</a:t>
                      </a:r>
                      <a:endParaRPr lang="nl-BE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Positief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voor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M. hominis</a:t>
                      </a:r>
                      <a:endParaRPr lang="nl-BE" sz="1800" i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Positief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voor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U. </a:t>
                      </a:r>
                      <a:r>
                        <a:rPr lang="en-US" sz="1800" i="1" dirty="0" err="1">
                          <a:effectLst/>
                        </a:rPr>
                        <a:t>urealyticum</a:t>
                      </a:r>
                      <a:endParaRPr lang="nl-BE" sz="1800" i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Negatief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Contaminatie</a:t>
                      </a:r>
                      <a:endParaRPr lang="nl-BE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/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Afbeelding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10" y="3933056"/>
            <a:ext cx="1878965" cy="2743200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71" y="3933056"/>
            <a:ext cx="187134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Mycoscreen </a:t>
            </a:r>
            <a:r>
              <a:rPr lang="nl-BE" sz="2800" dirty="0"/>
              <a:t>PLUS®</a:t>
            </a:r>
          </a:p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11</a:t>
            </a:fld>
            <a:endParaRPr lang="nl-BE" sz="14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215785"/>
              </p:ext>
            </p:extLst>
          </p:nvPr>
        </p:nvGraphicFramePr>
        <p:xfrm>
          <a:off x="827584" y="2204864"/>
          <a:ext cx="7344817" cy="1731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7115"/>
                <a:gridCol w="2158040"/>
                <a:gridCol w="2009662"/>
              </a:tblGrid>
              <a:tr h="28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800" dirty="0">
                          <a:effectLst/>
                        </a:rPr>
                        <a:t>Resultaat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800">
                          <a:effectLst/>
                        </a:rPr>
                        <a:t>Aantal stalen</a:t>
                      </a:r>
                      <a:endParaRPr lang="nl-BE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BE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Referentielabo</a:t>
                      </a:r>
                      <a:endParaRPr lang="nl-BE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Positief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voor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M. hominis</a:t>
                      </a:r>
                      <a:endParaRPr lang="nl-BE" sz="1800" i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Positief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voor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U. </a:t>
                      </a:r>
                      <a:r>
                        <a:rPr lang="en-US" sz="1800" i="1" dirty="0" err="1">
                          <a:effectLst/>
                        </a:rPr>
                        <a:t>urealyticum</a:t>
                      </a:r>
                      <a:endParaRPr lang="nl-BE" sz="1800" i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Negatief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Contaminatie</a:t>
                      </a:r>
                      <a:endParaRPr lang="nl-BE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/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Afbeelding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0"/>
          <a:stretch/>
        </p:blipFill>
        <p:spPr bwMode="auto">
          <a:xfrm>
            <a:off x="2897510" y="3970362"/>
            <a:ext cx="381642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5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z="2800" dirty="0"/>
              <a:t>Urea-Arginine LYO 2</a:t>
            </a:r>
            <a:r>
              <a:rPr lang="nl-NL" sz="2800" dirty="0"/>
              <a:t>® bouillon</a:t>
            </a:r>
            <a:endParaRPr lang="nl-BE" sz="2800" dirty="0"/>
          </a:p>
          <a:p>
            <a:pPr marL="0" lvl="0" indent="0">
              <a:buNone/>
            </a:pPr>
            <a:endParaRPr lang="nl-BE" dirty="0" smtClean="0"/>
          </a:p>
          <a:p>
            <a:pPr marL="0" lvl="0" indent="0">
              <a:buNone/>
            </a:pPr>
            <a:endParaRPr lang="nl-BE" dirty="0" smtClean="0"/>
          </a:p>
          <a:p>
            <a:pPr lvl="0"/>
            <a:endParaRPr lang="nl-BE" dirty="0" smtClean="0"/>
          </a:p>
          <a:p>
            <a:pPr lvl="0"/>
            <a:r>
              <a:rPr lang="nl-BE" sz="2800" dirty="0" smtClean="0"/>
              <a:t>A7</a:t>
            </a:r>
            <a:r>
              <a:rPr lang="nl-NL" sz="2800" dirty="0" smtClean="0"/>
              <a:t>®</a:t>
            </a:r>
            <a:r>
              <a:rPr lang="nl-BE" sz="2800" dirty="0" smtClean="0"/>
              <a:t> Mycoplasma agar</a:t>
            </a:r>
            <a:endParaRPr lang="nl-BE" sz="2800" dirty="0"/>
          </a:p>
          <a:p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r>
              <a:rPr lang="nl-BE" dirty="0" smtClean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12</a:t>
            </a:fld>
            <a:endParaRPr lang="nl-BE" sz="14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15133"/>
              </p:ext>
            </p:extLst>
          </p:nvPr>
        </p:nvGraphicFramePr>
        <p:xfrm>
          <a:off x="827584" y="4351158"/>
          <a:ext cx="7272806" cy="1731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3670"/>
                <a:gridCol w="2094568"/>
                <a:gridCol w="2094568"/>
              </a:tblGrid>
              <a:tr h="281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800" dirty="0">
                          <a:effectLst/>
                        </a:rPr>
                        <a:t>Resultaat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800">
                          <a:effectLst/>
                        </a:rPr>
                        <a:t>Aantal stalen</a:t>
                      </a:r>
                      <a:endParaRPr lang="nl-BE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BE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Referentielabo</a:t>
                      </a:r>
                      <a:endParaRPr lang="nl-BE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Positief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voor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M. hominis</a:t>
                      </a:r>
                      <a:endParaRPr lang="nl-BE" sz="1800" i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Positief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voor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U. </a:t>
                      </a:r>
                      <a:r>
                        <a:rPr lang="en-US" sz="1800" i="1" dirty="0" err="1">
                          <a:effectLst/>
                        </a:rPr>
                        <a:t>urealyticum</a:t>
                      </a:r>
                      <a:endParaRPr lang="nl-BE" sz="1800" i="1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Negatief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Contaminatie</a:t>
                      </a:r>
                      <a:endParaRPr lang="nl-BE" sz="18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BE" sz="18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nl-BE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56425"/>
              </p:ext>
            </p:extLst>
          </p:nvPr>
        </p:nvGraphicFramePr>
        <p:xfrm>
          <a:off x="827584" y="2348880"/>
          <a:ext cx="5178238" cy="1029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3670"/>
                <a:gridCol w="209456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800" dirty="0">
                          <a:effectLst/>
                        </a:rPr>
                        <a:t>Resultaat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1800">
                          <a:effectLst/>
                        </a:rPr>
                        <a:t>Aantal stalen</a:t>
                      </a:r>
                      <a:endParaRPr lang="nl-BE" sz="18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Positief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voor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één</a:t>
                      </a:r>
                      <a:r>
                        <a:rPr lang="en-US" sz="1800" baseline="0" dirty="0" smtClean="0">
                          <a:effectLst/>
                        </a:rPr>
                        <a:t> van </a:t>
                      </a:r>
                      <a:r>
                        <a:rPr lang="en-US" sz="1800" baseline="0" dirty="0" err="1" smtClean="0">
                          <a:effectLst/>
                        </a:rPr>
                        <a:t>beide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Negatief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nl-BE" sz="1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Afbeelding 7" descr="C:\Users\pc\Dropbox\Camera Uploads\2016-04-04 08.27.4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33228" r="20428" b="10193"/>
          <a:stretch/>
        </p:blipFill>
        <p:spPr bwMode="auto">
          <a:xfrm rot="5400000">
            <a:off x="6356151" y="2040657"/>
            <a:ext cx="2047850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85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Resultaten: A7</a:t>
            </a:r>
            <a:r>
              <a:rPr lang="nl-NL" dirty="0" smtClean="0"/>
              <a:t>®</a:t>
            </a:r>
            <a:r>
              <a:rPr lang="nl-BE" dirty="0" smtClean="0"/>
              <a:t> Mycoplasma Agar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13</a:t>
            </a:fld>
            <a:endParaRPr lang="nl-BE"/>
          </a:p>
        </p:txBody>
      </p:sp>
      <p:pic>
        <p:nvPicPr>
          <p:cNvPr id="5" name="Tijdelijke aanduiding voor inhoud 4" descr="C:\Users\pc\Dropbox\Camera Uploads\2016-05-04 10.00.3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14" r="13801" b="1274"/>
          <a:stretch/>
        </p:blipFill>
        <p:spPr bwMode="auto">
          <a:xfrm rot="5400000">
            <a:off x="1792746" y="1424470"/>
            <a:ext cx="5373218" cy="5431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755576" y="393305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5580112" y="3356992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95028" y="354165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M. hominis</a:t>
            </a:r>
            <a:endParaRPr lang="nl-BE" i="1" dirty="0"/>
          </a:p>
        </p:txBody>
      </p:sp>
      <p:sp>
        <p:nvSpPr>
          <p:cNvPr id="12" name="Tekstvak 11"/>
          <p:cNvSpPr txBox="1"/>
          <p:nvPr/>
        </p:nvSpPr>
        <p:spPr>
          <a:xfrm>
            <a:off x="7308304" y="29652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 smtClean="0"/>
              <a:t>U. urealyticum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19476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650539"/>
              </p:ext>
            </p:extLst>
          </p:nvPr>
        </p:nvGraphicFramePr>
        <p:xfrm>
          <a:off x="467544" y="1340768"/>
          <a:ext cx="822960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2304256"/>
                <a:gridCol w="2304256"/>
                <a:gridCol w="2242600"/>
              </a:tblGrid>
              <a:tr h="74868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Mycoplasma DUO</a:t>
                      </a:r>
                      <a:r>
                        <a:rPr lang="nl-NL" sz="2000" dirty="0" smtClean="0"/>
                        <a:t>®</a:t>
                      </a:r>
                      <a:endParaRPr lang="nl-BE" sz="2400" dirty="0" smtClean="0"/>
                    </a:p>
                    <a:p>
                      <a:endParaRPr lang="nl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Mycoscreen PLUS</a:t>
                      </a:r>
                      <a:r>
                        <a:rPr lang="nl-NL" sz="2000" dirty="0" smtClean="0"/>
                        <a:t>®</a:t>
                      </a:r>
                      <a:endParaRPr lang="nl-BE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Klassieke methode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Voordelen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Gemakkelijk en snelle voorbehandeling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Gemakkelijk en snelle voorbehandeling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Gemakkelijk en snelle  voorbehandeling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Rendabel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Rendabel 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Rendabel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Commensalen</a:t>
                      </a:r>
                      <a:r>
                        <a:rPr lang="nl-BE" baseline="0" dirty="0" smtClean="0"/>
                        <a:t> - pathogenen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Commensalen - pathogenen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Duidelijk positief/negatief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Nadelen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Twijfelachtige kleurverandering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Contaminatie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Vier</a:t>
                      </a:r>
                      <a:r>
                        <a:rPr lang="nl-BE" baseline="0" dirty="0" smtClean="0"/>
                        <a:t> stalen/test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Niet altijd zichtbaar</a:t>
                      </a:r>
                      <a:r>
                        <a:rPr lang="nl-BE" baseline="0" dirty="0" smtClean="0"/>
                        <a:t> op agar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14</a:t>
            </a:fld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8808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Geen beslissing</a:t>
            </a:r>
          </a:p>
          <a:p>
            <a:r>
              <a:rPr lang="nl-BE" sz="2800" dirty="0" smtClean="0"/>
              <a:t>Eliminatie k</a:t>
            </a:r>
            <a:r>
              <a:rPr lang="nl-BE" sz="2800" dirty="0" smtClean="0"/>
              <a:t>lassieke methode</a:t>
            </a:r>
            <a:endParaRPr lang="nl-BE" sz="2800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r>
              <a:rPr lang="nl-BE" sz="2800" dirty="0" smtClean="0">
                <a:solidFill>
                  <a:srgbClr val="00B050"/>
                </a:solidFill>
              </a:rPr>
              <a:t>Mycoplasma DUO</a:t>
            </a:r>
            <a:r>
              <a:rPr lang="nl-NL" sz="2800" dirty="0">
                <a:solidFill>
                  <a:srgbClr val="00B050"/>
                </a:solidFill>
              </a:rPr>
              <a:t> ®</a:t>
            </a:r>
            <a:r>
              <a:rPr lang="nl-BE" sz="2800" dirty="0" smtClean="0">
                <a:solidFill>
                  <a:srgbClr val="00B050"/>
                </a:solidFill>
              </a:rPr>
              <a:t> - Mycoscreen PLUS</a:t>
            </a:r>
            <a:r>
              <a:rPr lang="nl-NL" sz="2800" dirty="0">
                <a:solidFill>
                  <a:srgbClr val="00B050"/>
                </a:solidFill>
              </a:rPr>
              <a:t> ®</a:t>
            </a:r>
            <a:endParaRPr lang="nl-BE" sz="2800" dirty="0">
              <a:solidFill>
                <a:srgbClr val="00B05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15</a:t>
            </a:fld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445382" y="3501007"/>
            <a:ext cx="2952328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dirty="0" smtClean="0">
                <a:solidFill>
                  <a:schemeClr val="bg1"/>
                </a:solidFill>
              </a:rPr>
              <a:t>Minder gevoelig</a:t>
            </a:r>
          </a:p>
          <a:p>
            <a:pPr algn="ctr"/>
            <a:r>
              <a:rPr lang="nl-BE" sz="2800" dirty="0">
                <a:solidFill>
                  <a:schemeClr val="bg1"/>
                </a:solidFill>
              </a:rPr>
              <a:t>+</a:t>
            </a:r>
            <a:endParaRPr lang="nl-BE" sz="2800" dirty="0" smtClean="0">
              <a:solidFill>
                <a:schemeClr val="bg1"/>
              </a:solidFill>
            </a:endParaRPr>
          </a:p>
          <a:p>
            <a:pPr algn="ctr"/>
            <a:r>
              <a:rPr lang="nl-BE" sz="2800" dirty="0" smtClean="0">
                <a:solidFill>
                  <a:schemeClr val="bg1"/>
                </a:solidFill>
              </a:rPr>
              <a:t>Contaminatie</a:t>
            </a:r>
            <a:endParaRPr lang="nl-BE" sz="2800" dirty="0">
              <a:solidFill>
                <a:schemeClr val="bg1"/>
              </a:solidFill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2915816" y="2708919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7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Bedankt voor uw aandacht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16</a:t>
            </a:fld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549602" cy="405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Inhoudsopgave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Inleiding</a:t>
            </a:r>
          </a:p>
          <a:p>
            <a:r>
              <a:rPr lang="nl-BE" dirty="0" smtClean="0"/>
              <a:t>Urogenitale infecties</a:t>
            </a:r>
          </a:p>
          <a:p>
            <a:pPr lvl="1"/>
            <a:r>
              <a:rPr lang="nl-BE" i="1" dirty="0" smtClean="0"/>
              <a:t>Mycoplasmataceae</a:t>
            </a:r>
          </a:p>
          <a:p>
            <a:r>
              <a:rPr lang="nl-BE" dirty="0" smtClean="0"/>
              <a:t>Identificatietesten</a:t>
            </a:r>
          </a:p>
          <a:p>
            <a:pPr lvl="1"/>
            <a:r>
              <a:rPr lang="nl-BE" dirty="0" smtClean="0"/>
              <a:t>Klassieke methode</a:t>
            </a:r>
          </a:p>
          <a:p>
            <a:pPr lvl="1"/>
            <a:r>
              <a:rPr lang="nl-BE" dirty="0" smtClean="0"/>
              <a:t>Biochemische testen</a:t>
            </a:r>
            <a:endParaRPr lang="nl-BE" dirty="0" smtClean="0"/>
          </a:p>
          <a:p>
            <a:r>
              <a:rPr lang="nl-BE" dirty="0" smtClean="0"/>
              <a:t>Resultaten </a:t>
            </a:r>
          </a:p>
          <a:p>
            <a:pPr lvl="1"/>
            <a:r>
              <a:rPr lang="nl-BE" dirty="0" smtClean="0"/>
              <a:t>Mycoplasma DUO</a:t>
            </a:r>
            <a:r>
              <a:rPr lang="nl-NL" sz="3000" dirty="0" smtClean="0"/>
              <a:t>®</a:t>
            </a:r>
            <a:endParaRPr lang="nl-BE" sz="3000" dirty="0" smtClean="0"/>
          </a:p>
          <a:p>
            <a:pPr lvl="1"/>
            <a:r>
              <a:rPr lang="nl-BE" dirty="0" smtClean="0"/>
              <a:t>Mycoscreen PLUS</a:t>
            </a:r>
            <a:r>
              <a:rPr lang="nl-NL" sz="3000" dirty="0" smtClean="0"/>
              <a:t>®</a:t>
            </a:r>
            <a:endParaRPr lang="nl-BE" sz="3000" dirty="0" smtClean="0"/>
          </a:p>
          <a:p>
            <a:pPr lvl="1"/>
            <a:r>
              <a:rPr lang="nl-BE" dirty="0" smtClean="0"/>
              <a:t>A7</a:t>
            </a:r>
            <a:r>
              <a:rPr lang="nl-NL" sz="3000" dirty="0" smtClean="0"/>
              <a:t>®</a:t>
            </a:r>
            <a:r>
              <a:rPr lang="nl-BE" dirty="0" smtClean="0"/>
              <a:t> Mycoplasma Agar + Urea-Arginine LYO 2</a:t>
            </a:r>
            <a:r>
              <a:rPr lang="nl-NL" sz="3000" dirty="0" smtClean="0"/>
              <a:t>®</a:t>
            </a:r>
            <a:r>
              <a:rPr lang="nl-BE" dirty="0" smtClean="0"/>
              <a:t> </a:t>
            </a:r>
          </a:p>
          <a:p>
            <a:r>
              <a:rPr lang="nl-BE" dirty="0" smtClean="0"/>
              <a:t>Besluit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2</a:t>
            </a:fld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1050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3</a:t>
            </a:fld>
            <a:endParaRPr lang="nl-BE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4566684"/>
              </p:ext>
            </p:extLst>
          </p:nvPr>
        </p:nvGraphicFramePr>
        <p:xfrm>
          <a:off x="820742" y="1780693"/>
          <a:ext cx="79997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al 6"/>
          <p:cNvSpPr/>
          <p:nvPr/>
        </p:nvSpPr>
        <p:spPr>
          <a:xfrm>
            <a:off x="1619749" y="3151562"/>
            <a:ext cx="720003" cy="72000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kstvak 3"/>
          <p:cNvSpPr txBox="1"/>
          <p:nvPr/>
        </p:nvSpPr>
        <p:spPr>
          <a:xfrm>
            <a:off x="-252536" y="3326897"/>
            <a:ext cx="187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        Verzending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0159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Urogenitale infecties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Voortplantingsorganen </a:t>
            </a:r>
          </a:p>
          <a:p>
            <a:r>
              <a:rPr lang="nl-BE" sz="2800" dirty="0" smtClean="0"/>
              <a:t>Urinewegstelsel</a:t>
            </a:r>
          </a:p>
          <a:p>
            <a:r>
              <a:rPr lang="nl-BE" sz="2800" dirty="0" smtClean="0"/>
              <a:t>Seksueel overdraagbare aandoeningen:</a:t>
            </a:r>
          </a:p>
          <a:p>
            <a:pPr lvl="1">
              <a:buFontTx/>
              <a:buChar char="-"/>
            </a:pPr>
            <a:r>
              <a:rPr lang="nl-BE" sz="2400" i="1" dirty="0" smtClean="0"/>
              <a:t>Neisseria gonorrhoeae </a:t>
            </a:r>
          </a:p>
          <a:p>
            <a:pPr lvl="1">
              <a:buFontTx/>
              <a:buChar char="-"/>
            </a:pPr>
            <a:r>
              <a:rPr lang="nl-BE" sz="2400" i="1" dirty="0" smtClean="0"/>
              <a:t>Chlamydia trachomatis</a:t>
            </a:r>
          </a:p>
          <a:p>
            <a:pPr lvl="1">
              <a:buFontTx/>
              <a:buChar char="-"/>
            </a:pPr>
            <a:r>
              <a:rPr lang="nl-BE" sz="2400" i="1" dirty="0" smtClean="0"/>
              <a:t>Mycoplasmataceae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4</a:t>
            </a:fld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9893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Urogenitale infecties: </a:t>
            </a:r>
            <a:r>
              <a:rPr lang="nl-BE" i="1" dirty="0" smtClean="0"/>
              <a:t>Mycoplasmataceae</a:t>
            </a:r>
            <a:endParaRPr lang="nl-BE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2800" i="1" dirty="0" smtClean="0"/>
          </a:p>
          <a:p>
            <a:pPr marL="0" indent="0">
              <a:buNone/>
            </a:pPr>
            <a:endParaRPr lang="nl-BE" sz="2800" i="1" dirty="0" smtClean="0"/>
          </a:p>
          <a:p>
            <a:pPr marL="0" indent="0">
              <a:buNone/>
            </a:pPr>
            <a:r>
              <a:rPr lang="nl-BE" sz="2800" dirty="0" smtClean="0"/>
              <a:t>Gemeenschappelijke eigenschappen:</a:t>
            </a:r>
            <a:endParaRPr lang="nl-BE" sz="2800" dirty="0"/>
          </a:p>
          <a:p>
            <a:r>
              <a:rPr lang="nl-BE" sz="2800" dirty="0" smtClean="0"/>
              <a:t>Klein en moeilijk te kweken </a:t>
            </a:r>
          </a:p>
          <a:p>
            <a:r>
              <a:rPr lang="nl-BE" sz="2800" dirty="0" smtClean="0"/>
              <a:t>Geen celwand</a:t>
            </a:r>
          </a:p>
          <a:p>
            <a:r>
              <a:rPr lang="nl-BE" sz="2800" dirty="0" smtClean="0"/>
              <a:t>Commensalen – pathogenen</a:t>
            </a:r>
            <a:endParaRPr lang="nl-BE" sz="2800" dirty="0"/>
          </a:p>
          <a:p>
            <a:r>
              <a:rPr lang="nl-BE" sz="2800" dirty="0" smtClean="0"/>
              <a:t>Seksueel contact</a:t>
            </a:r>
          </a:p>
          <a:p>
            <a:r>
              <a:rPr lang="nl-BE" sz="2800" dirty="0" smtClean="0"/>
              <a:t>Geen symptomen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5</a:t>
            </a:fld>
            <a:endParaRPr lang="nl-BE" sz="1400" dirty="0"/>
          </a:p>
        </p:txBody>
      </p:sp>
      <p:sp>
        <p:nvSpPr>
          <p:cNvPr id="6" name="Tekstvak 5"/>
          <p:cNvSpPr txBox="1"/>
          <p:nvPr/>
        </p:nvSpPr>
        <p:spPr>
          <a:xfrm>
            <a:off x="2483768" y="1844824"/>
            <a:ext cx="42484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800" i="1" dirty="0"/>
              <a:t>Mycoplasma </a:t>
            </a:r>
            <a:r>
              <a:rPr lang="nl-BE" sz="2800" dirty="0"/>
              <a:t>– </a:t>
            </a:r>
            <a:r>
              <a:rPr lang="nl-BE" sz="2800" i="1" dirty="0"/>
              <a:t>Ureaplasma </a:t>
            </a:r>
          </a:p>
        </p:txBody>
      </p:sp>
    </p:spTree>
    <p:extLst>
      <p:ext uri="{BB962C8B-B14F-4D97-AF65-F5344CB8AC3E}">
        <p14:creationId xmlns:p14="http://schemas.microsoft.com/office/powerpoint/2010/main" val="42366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Urogenitale infecties: </a:t>
            </a:r>
            <a:r>
              <a:rPr lang="nl-BE" i="1" dirty="0" smtClean="0"/>
              <a:t>Mycoplasmataceae</a:t>
            </a:r>
            <a:endParaRPr lang="nl-BE" i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33840"/>
              </p:ext>
            </p:extLst>
          </p:nvPr>
        </p:nvGraphicFramePr>
        <p:xfrm>
          <a:off x="457200" y="1600200"/>
          <a:ext cx="8229600" cy="2404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3168352"/>
                <a:gridCol w="3178696"/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i="1" dirty="0" smtClean="0"/>
                        <a:t>Mycoplasma hominis </a:t>
                      </a:r>
                      <a:r>
                        <a:rPr lang="nl-BE" dirty="0" smtClean="0"/>
                        <a:t>(A)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i="1" dirty="0" smtClean="0"/>
                        <a:t>Ureaplasma urealyticum </a:t>
                      </a:r>
                      <a:r>
                        <a:rPr lang="nl-BE" dirty="0" smtClean="0"/>
                        <a:t>(B)</a:t>
                      </a:r>
                      <a:endParaRPr lang="nl-BE" dirty="0"/>
                    </a:p>
                  </a:txBody>
                  <a:tcPr/>
                </a:tc>
              </a:tr>
              <a:tr h="521856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Kolonies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“</a:t>
                      </a:r>
                      <a:r>
                        <a:rPr lang="nl-BE" dirty="0" err="1" smtClean="0"/>
                        <a:t>fried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err="1" smtClean="0"/>
                        <a:t>eggs</a:t>
                      </a:r>
                      <a:r>
                        <a:rPr lang="nl-BE" dirty="0" smtClean="0"/>
                        <a:t>”-aspect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Donkere kolonies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Metabolisme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Arginine 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Ureum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Gevoeligheid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Lincomycine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Erythromycine</a:t>
                      </a:r>
                      <a:endParaRPr lang="nl-BE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Infecties</a:t>
                      </a:r>
                      <a:endParaRPr lang="nl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Pelvic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inflammatory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disease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Niet-</a:t>
                      </a:r>
                      <a:r>
                        <a:rPr lang="nl-BE" dirty="0" err="1" smtClean="0"/>
                        <a:t>gonokokken</a:t>
                      </a:r>
                      <a:r>
                        <a:rPr lang="nl-BE" dirty="0" smtClean="0"/>
                        <a:t> urethritis</a:t>
                      </a:r>
                      <a:r>
                        <a:rPr lang="nl-BE" baseline="0" dirty="0" smtClean="0"/>
                        <a:t> 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6</a:t>
            </a:fld>
            <a:endParaRPr lang="nl-BE" sz="1400" dirty="0"/>
          </a:p>
        </p:txBody>
      </p:sp>
      <p:pic>
        <p:nvPicPr>
          <p:cNvPr id="6" name="Afbeelding 5" descr="M. hominis and U. urealyticum growing on A8 Ag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096344" cy="23657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4443630" y="4365104"/>
            <a:ext cx="4164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A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3347864" y="4552424"/>
            <a:ext cx="4164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2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Identificatietesten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A7® Mycoplasma agar </a:t>
            </a:r>
          </a:p>
          <a:p>
            <a:r>
              <a:rPr lang="nl-BE" sz="2800" dirty="0" smtClean="0"/>
              <a:t>Urea-arginine LYO 2 ® bouillon</a:t>
            </a:r>
          </a:p>
          <a:p>
            <a:pPr marL="0" indent="0">
              <a:buNone/>
            </a:pPr>
            <a:endParaRPr lang="nl-BE" i="1" dirty="0"/>
          </a:p>
          <a:p>
            <a:pPr marL="457200" lvl="1" indent="0">
              <a:buNone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7</a:t>
            </a:fld>
            <a:endParaRPr lang="nl-BE" sz="1400" dirty="0"/>
          </a:p>
        </p:txBody>
      </p:sp>
      <p:sp>
        <p:nvSpPr>
          <p:cNvPr id="6" name="Rechteraccolade 5"/>
          <p:cNvSpPr/>
          <p:nvPr/>
        </p:nvSpPr>
        <p:spPr>
          <a:xfrm>
            <a:off x="5431681" y="1538789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6065947" y="1538789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Klassieke methode</a:t>
            </a:r>
            <a:endParaRPr lang="nl-BE" sz="2800" dirty="0"/>
          </a:p>
        </p:txBody>
      </p:sp>
      <p:pic>
        <p:nvPicPr>
          <p:cNvPr id="13" name="Afbeelding 12" descr="http://www.copanitalia.com/ESWAB-ordering-prod-shot-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-4327" r="71958" b="23033"/>
          <a:stretch/>
        </p:blipFill>
        <p:spPr bwMode="auto">
          <a:xfrm>
            <a:off x="471339" y="4116744"/>
            <a:ext cx="1025483" cy="1517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IJL-RECHTS 4"/>
          <p:cNvSpPr/>
          <p:nvPr/>
        </p:nvSpPr>
        <p:spPr>
          <a:xfrm>
            <a:off x="1465220" y="4797046"/>
            <a:ext cx="4600727" cy="17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Afbeelding 14" descr="C:\Users\pc\Dropbox\Camera Uploads\2016-04-04 13.41.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9415" r="15826" b="8841"/>
          <a:stretch/>
        </p:blipFill>
        <p:spPr bwMode="auto">
          <a:xfrm rot="5400000">
            <a:off x="3815650" y="3207821"/>
            <a:ext cx="1617431" cy="150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Afbeelding 17" descr="C:\Users\pc\Dropbox\Camera Uploads\2016-04-04 08.25.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31439" r="18237" b="26657"/>
          <a:stretch/>
        </p:blipFill>
        <p:spPr bwMode="auto">
          <a:xfrm rot="5400000">
            <a:off x="1666668" y="3526939"/>
            <a:ext cx="1617431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2099485" y="5106409"/>
            <a:ext cx="333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/>
              <a:t>Snelle voorbehandeling</a:t>
            </a:r>
            <a:endParaRPr lang="nl-B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63" y="3696783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5640304" y="5683457"/>
            <a:ext cx="333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/>
              <a:t>Incubatie: 24-48u</a:t>
            </a:r>
            <a:endParaRPr lang="nl-BE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3268305" y="3774321"/>
            <a:ext cx="25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+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94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Identificatietesten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/>
              <a:t>Mycoplasma DUO ®</a:t>
            </a:r>
          </a:p>
          <a:p>
            <a:r>
              <a:rPr lang="nl-BE" sz="2800" dirty="0"/>
              <a:t>Mycoscreen PLUS ®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mtClean="0"/>
              <a:t>8</a:t>
            </a:fld>
            <a:endParaRPr lang="nl-BE"/>
          </a:p>
        </p:txBody>
      </p:sp>
      <p:sp>
        <p:nvSpPr>
          <p:cNvPr id="5" name="Rechteraccolade 4"/>
          <p:cNvSpPr/>
          <p:nvPr/>
        </p:nvSpPr>
        <p:spPr>
          <a:xfrm>
            <a:off x="4173594" y="1574051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4788024" y="1664712"/>
            <a:ext cx="2326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Biochemische testen</a:t>
            </a:r>
            <a:endParaRPr lang="nl-BE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6167078" y="2960767"/>
            <a:ext cx="267519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/>
              <a:t>Pathologische drempel </a:t>
            </a:r>
          </a:p>
          <a:p>
            <a:pPr algn="ctr"/>
            <a:r>
              <a:rPr lang="nl-NL" sz="2000" dirty="0"/>
              <a:t>≥</a:t>
            </a:r>
            <a:r>
              <a:rPr lang="nl-BE" sz="2000" dirty="0" smtClean="0"/>
              <a:t>10</a:t>
            </a:r>
            <a:r>
              <a:rPr lang="nl-BE" sz="2000" baseline="30000" dirty="0" smtClean="0"/>
              <a:t>4</a:t>
            </a:r>
            <a:r>
              <a:rPr lang="nl-BE" sz="2000" dirty="0" smtClean="0"/>
              <a:t> </a:t>
            </a:r>
            <a:r>
              <a:rPr lang="nl-BE" sz="2000" dirty="0"/>
              <a:t>CCU/ml </a:t>
            </a:r>
          </a:p>
        </p:txBody>
      </p:sp>
      <p:pic>
        <p:nvPicPr>
          <p:cNvPr id="9" name="Afbeelding 8" descr="http://www.copanitalia.com/ESWAB-ordering-prod-shot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-4327" r="71958" b="23033"/>
          <a:stretch/>
        </p:blipFill>
        <p:spPr bwMode="auto">
          <a:xfrm>
            <a:off x="323528" y="4280008"/>
            <a:ext cx="1025483" cy="1517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IJL-RECHTS 9"/>
          <p:cNvSpPr/>
          <p:nvPr/>
        </p:nvSpPr>
        <p:spPr>
          <a:xfrm>
            <a:off x="1349011" y="4293091"/>
            <a:ext cx="1062749" cy="17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RECHTS 10"/>
          <p:cNvSpPr/>
          <p:nvPr/>
        </p:nvSpPr>
        <p:spPr>
          <a:xfrm>
            <a:off x="1349011" y="5552952"/>
            <a:ext cx="1062749" cy="17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Picture 4" descr="https://encrypted-tbn1.gstatic.com/images?q=tbn:ANd9GcTFJ50yZqK5PcHHJOUUTCMAD9xEUR1S62TBWKsAtm73ZmtzIZHg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56" y="3373767"/>
            <a:ext cx="1866270" cy="12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tp.elitechgroup.com/biomedical/im/images/mycoscreen-r1_c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16200000">
            <a:off x="3124726" y="4699972"/>
            <a:ext cx="1050304" cy="210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chte verbindingslijn 14"/>
          <p:cNvCxnSpPr/>
          <p:nvPr/>
        </p:nvCxnSpPr>
        <p:spPr>
          <a:xfrm>
            <a:off x="7020272" y="2276872"/>
            <a:ext cx="4844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7504677" y="2276872"/>
            <a:ext cx="0" cy="683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2627726" y="4709076"/>
            <a:ext cx="214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Mycoplasma DUO®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2641418" y="6279646"/>
            <a:ext cx="214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Mycoscreen PLUS®</a:t>
            </a:r>
            <a:endParaRPr lang="nl-BE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05" y="4087808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IJL-RECHTS 23"/>
          <p:cNvSpPr/>
          <p:nvPr/>
        </p:nvSpPr>
        <p:spPr>
          <a:xfrm>
            <a:off x="4884183" y="4950204"/>
            <a:ext cx="1062749" cy="17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/>
          <p:cNvSpPr txBox="1"/>
          <p:nvPr/>
        </p:nvSpPr>
        <p:spPr>
          <a:xfrm>
            <a:off x="5596376" y="6137266"/>
            <a:ext cx="333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 smtClean="0"/>
              <a:t>Incubatie: 24-48u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6453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Identificatietesten: biochemische testen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984776" cy="2016224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C5FD8-AB84-40EA-873B-F0D3889A022D}" type="slidenum">
              <a:rPr lang="nl-BE" sz="1400" smtClean="0"/>
              <a:t>9</a:t>
            </a:fld>
            <a:endParaRPr lang="nl-BE" sz="1400" dirty="0"/>
          </a:p>
        </p:txBody>
      </p:sp>
      <p:pic>
        <p:nvPicPr>
          <p:cNvPr id="5" name="Afbeelding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02918"/>
            <a:ext cx="73448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3941395550B43AA55D408D701C79D" ma:contentTypeVersion="2" ma:contentTypeDescription="Een nieuw document maken." ma:contentTypeScope="" ma:versionID="0093e3357470571c301775be7262ec18">
  <xsd:schema xmlns:xsd="http://www.w3.org/2001/XMLSchema" xmlns:xs="http://www.w3.org/2001/XMLSchema" xmlns:p="http://schemas.microsoft.com/office/2006/metadata/properties" xmlns:ns2="22e78e1c-e40d-4f35-8d6f-16ad3463fab3" targetNamespace="http://schemas.microsoft.com/office/2006/metadata/properties" ma:root="true" ma:fieldsID="9910bde5e3189af8e35c3cdedbd8a20d" ns2:_="">
    <xsd:import namespace="22e78e1c-e40d-4f35-8d6f-16ad3463fab3"/>
    <xsd:element name="properties">
      <xsd:complexType>
        <xsd:sequence>
          <xsd:element name="documentManagement">
            <xsd:complexType>
              <xsd:all>
                <xsd:element ref="ns2:Academiejaar" minOccurs="0"/>
                <xsd:element ref="ns2:Confidentieel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78e1c-e40d-4f35-8d6f-16ad3463fab3" elementFormDefault="qualified">
    <xsd:import namespace="http://schemas.microsoft.com/office/2006/documentManagement/types"/>
    <xsd:import namespace="http://schemas.microsoft.com/office/infopath/2007/PartnerControls"/>
    <xsd:element name="Academiejaar" ma:index="8" nillable="true" ma:displayName="Academiejaar" ma:default="15-16" ma:description="Academiejaar" ma:format="Dropdown" ma:internalName="Academiejaar">
      <xsd:simpleType>
        <xsd:restriction base="dms:Choice">
          <xsd:enumeration value="10-11"/>
          <xsd:enumeration value="11-12"/>
          <xsd:enumeration value="12-13"/>
          <xsd:enumeration value="13-14"/>
          <xsd:enumeration value="14-15"/>
          <xsd:enumeration value="15-16"/>
          <xsd:enumeration value="16-17"/>
        </xsd:restriction>
      </xsd:simpleType>
    </xsd:element>
    <xsd:element name="Confidentieel_x003f_" ma:index="9" nillable="true" ma:displayName="Confidentieel?" ma:default="0" ma:internalName="Confidentieel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NAAM + VOORNAA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ademiejaar xmlns="22e78e1c-e40d-4f35-8d6f-16ad3463fab3">15-16</Academiejaar>
    <Confidentieel_x003f_ xmlns="22e78e1c-e40d-4f35-8d6f-16ad3463fab3">false</Confidentieel_x003f_>
  </documentManagement>
</p:properties>
</file>

<file path=customXml/itemProps1.xml><?xml version="1.0" encoding="utf-8"?>
<ds:datastoreItem xmlns:ds="http://schemas.openxmlformats.org/officeDocument/2006/customXml" ds:itemID="{4AC0371C-893E-44C2-B033-60EB30CA8C73}"/>
</file>

<file path=customXml/itemProps2.xml><?xml version="1.0" encoding="utf-8"?>
<ds:datastoreItem xmlns:ds="http://schemas.openxmlformats.org/officeDocument/2006/customXml" ds:itemID="{014AB857-82E8-46E6-B8D6-9A33663A79E0}"/>
</file>

<file path=customXml/itemProps3.xml><?xml version="1.0" encoding="utf-8"?>
<ds:datastoreItem xmlns:ds="http://schemas.openxmlformats.org/officeDocument/2006/customXml" ds:itemID="{5288C5B9-9201-4797-B157-D0F51E451C96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7778</TotalTime>
  <Words>389</Words>
  <Application>Microsoft Office PowerPoint</Application>
  <PresentationFormat>Diavoorstelling (4:3)</PresentationFormat>
  <Paragraphs>207</Paragraphs>
  <Slides>16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 Vergelijking van drie methodes voor het opsporen van Mycoplasma hominis en Ureaplasma urealyticum in genitale stalen</vt:lpstr>
      <vt:lpstr>Inhoudsopgave</vt:lpstr>
      <vt:lpstr>Inleiding</vt:lpstr>
      <vt:lpstr>Urogenitale infecties</vt:lpstr>
      <vt:lpstr>Urogenitale infecties: Mycoplasmataceae</vt:lpstr>
      <vt:lpstr>Urogenitale infecties: Mycoplasmataceae</vt:lpstr>
      <vt:lpstr>Identificatietesten</vt:lpstr>
      <vt:lpstr>Identificatietesten</vt:lpstr>
      <vt:lpstr>Identificatietesten: biochemische testen</vt:lpstr>
      <vt:lpstr>Resultaten</vt:lpstr>
      <vt:lpstr>Resultaten</vt:lpstr>
      <vt:lpstr>Resultaten</vt:lpstr>
      <vt:lpstr>Resultaten: A7® Mycoplasma Agar</vt:lpstr>
      <vt:lpstr>Besluit</vt:lpstr>
      <vt:lpstr>Besluit</vt:lpstr>
      <vt:lpstr>Bedankt voor uw aandacht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Beunen Lesley</dc:title>
  <dc:creator>pc</dc:creator>
  <cp:lastModifiedBy>pc</cp:lastModifiedBy>
  <cp:revision>51</cp:revision>
  <dcterms:created xsi:type="dcterms:W3CDTF">2016-05-29T11:58:13Z</dcterms:created>
  <dcterms:modified xsi:type="dcterms:W3CDTF">2016-06-13T18:37:27Z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0x0101003433941395550B43AA55D408D701C79D</vt:lpwstr>
  </property>
</Properties>
</file>