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77" r:id="rId8"/>
    <p:sldId id="262" r:id="rId9"/>
    <p:sldId id="263" r:id="rId10"/>
    <p:sldId id="279" r:id="rId11"/>
    <p:sldId id="264" r:id="rId12"/>
    <p:sldId id="265" r:id="rId13"/>
    <p:sldId id="268" r:id="rId14"/>
    <p:sldId id="272" r:id="rId15"/>
    <p:sldId id="269" r:id="rId16"/>
    <p:sldId id="271" r:id="rId17"/>
    <p:sldId id="276" r:id="rId18"/>
    <p:sldId id="278" r:id="rId19"/>
    <p:sldId id="266" r:id="rId20"/>
    <p:sldId id="275" r:id="rId21"/>
    <p:sldId id="274"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7CC1"/>
    <a:srgbClr val="3584CB"/>
    <a:srgbClr val="488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8665" autoAdjust="0"/>
  </p:normalViewPr>
  <p:slideViewPr>
    <p:cSldViewPr snapToGrid="0">
      <p:cViewPr varScale="1">
        <p:scale>
          <a:sx n="58" d="100"/>
          <a:sy n="58" d="100"/>
        </p:scale>
        <p:origin x="12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55F46-13EB-494B-8F48-FDE1680B03EF}" type="datetimeFigureOut">
              <a:rPr lang="fr-FR" smtClean="0"/>
              <a:t>13/06/2016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9FE20-A4BC-48EE-AF03-D901D27A6BF5}" type="slidenum">
              <a:rPr lang="fr-FR" smtClean="0"/>
              <a:t>‹nr.›</a:t>
            </a:fld>
            <a:endParaRPr lang="fr-FR"/>
          </a:p>
        </p:txBody>
      </p:sp>
    </p:spTree>
    <p:extLst>
      <p:ext uri="{BB962C8B-B14F-4D97-AF65-F5344CB8AC3E}">
        <p14:creationId xmlns:p14="http://schemas.microsoft.com/office/powerpoint/2010/main" val="4163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Good afternoon, my name is Germien Nuytten and during the past 4 months, I did my internship in LBPC in Montpellier. Today, I will tell you about the BALTAZAR project. More particularly about the detection and quantification of amyloid peptides, BACE1, TACE and Cathepsin D in the cerebrospinal fluid of patients with AD and MCI. </a:t>
            </a:r>
            <a:endParaRPr lang="fr-FR" dirty="0"/>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1</a:t>
            </a:fld>
            <a:endParaRPr lang="fr-FR"/>
          </a:p>
        </p:txBody>
      </p:sp>
    </p:spTree>
    <p:extLst>
      <p:ext uri="{BB962C8B-B14F-4D97-AF65-F5344CB8AC3E}">
        <p14:creationId xmlns:p14="http://schemas.microsoft.com/office/powerpoint/2010/main" val="983782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For a sandwich ELISA, the used microtiter plate is coated with monoclonal capture antibodies, which can bind specifically to human BACE1/Aβ-40/Aβ-42. First, the CSF-sample is loaded together with a biotinylated detection antibody, which is also specific for human BACE1/Aβ-40/Aβ-42. An incubation step is performed to give the molecules the opportunity to bind to each other. Then, a washing step is executed to remove all of the unbound molecules. Afterwards, the conjugate is added, which is streptavidin poly-horseradish-peroxidase (SV-</a:t>
            </a:r>
            <a:r>
              <a:rPr lang="en-GB" sz="1200" kern="1200" dirty="0" err="1" smtClean="0">
                <a:solidFill>
                  <a:schemeClr val="tx1"/>
                </a:solidFill>
                <a:effectLst/>
                <a:latin typeface="+mn-lt"/>
                <a:ea typeface="+mn-ea"/>
                <a:cs typeface="+mn-cs"/>
              </a:rPr>
              <a:t>polyHRP</a:t>
            </a:r>
            <a:r>
              <a:rPr lang="en-GB" sz="1200" kern="1200" dirty="0" smtClean="0">
                <a:solidFill>
                  <a:schemeClr val="tx1"/>
                </a:solidFill>
                <a:effectLst/>
                <a:latin typeface="+mn-lt"/>
                <a:ea typeface="+mn-ea"/>
                <a:cs typeface="+mn-cs"/>
              </a:rPr>
              <a:t>) in this protocol. Because biotin and streptavidin have a large affinity for each other, they bind when they are present in the same environment. Again, an incubation and a washing step are performed. For the detection, TMB is added, which is a substrate for peroxidase. An incubation gives peroxidase the opportunity to oxidize TMB, resulting in a blue </a:t>
            </a:r>
            <a:r>
              <a:rPr lang="en-GB" sz="1200" kern="1200" dirty="0" err="1" smtClean="0">
                <a:solidFill>
                  <a:schemeClr val="tx1"/>
                </a:solidFill>
                <a:effectLst/>
                <a:latin typeface="+mn-lt"/>
                <a:ea typeface="+mn-ea"/>
                <a:cs typeface="+mn-cs"/>
              </a:rPr>
              <a:t>color</a:t>
            </a:r>
            <a:r>
              <a:rPr lang="en-GB" sz="1200" kern="1200" dirty="0" smtClean="0">
                <a:solidFill>
                  <a:schemeClr val="tx1"/>
                </a:solidFill>
                <a:effectLst/>
                <a:latin typeface="+mn-lt"/>
                <a:ea typeface="+mn-ea"/>
                <a:cs typeface="+mn-cs"/>
              </a:rPr>
              <a:t>. After this incubation, sulfuric acid is added to stop this reaction, resulting in a change of </a:t>
            </a:r>
            <a:r>
              <a:rPr lang="en-GB" sz="1200" kern="1200" dirty="0" err="1" smtClean="0">
                <a:solidFill>
                  <a:schemeClr val="tx1"/>
                </a:solidFill>
                <a:effectLst/>
                <a:latin typeface="+mn-lt"/>
                <a:ea typeface="+mn-ea"/>
                <a:cs typeface="+mn-cs"/>
              </a:rPr>
              <a:t>color</a:t>
            </a:r>
            <a:r>
              <a:rPr lang="en-GB" sz="1200" kern="1200" dirty="0" smtClean="0">
                <a:solidFill>
                  <a:schemeClr val="tx1"/>
                </a:solidFill>
                <a:effectLst/>
                <a:latin typeface="+mn-lt"/>
                <a:ea typeface="+mn-ea"/>
                <a:cs typeface="+mn-cs"/>
              </a:rPr>
              <a:t> from blue to yellow. The final step is the photometric measurement of the microtiter plate at two different wavelengths: one for the samples and one for a reference (to subtract the background signal).</a:t>
            </a:r>
            <a:endParaRPr lang="nl-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10</a:t>
            </a:fld>
            <a:endParaRPr lang="fr-FR"/>
          </a:p>
        </p:txBody>
      </p:sp>
    </p:spTree>
    <p:extLst>
      <p:ext uri="{BB962C8B-B14F-4D97-AF65-F5344CB8AC3E}">
        <p14:creationId xmlns:p14="http://schemas.microsoft.com/office/powerpoint/2010/main" val="1697494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A FRET-peptide consists of an amino acid sequence with a fluorophore and a quencher attached to each side of this sequence. The fluorophore can be seen as a fluorescent donor, while the quencher is a non-fluorescent acceptor. Normally, when a fluorophore is emitted, it reaches its excited state. When returning to its ground state, light is produced. Although, in a FRET-peptide, this produced light is absorbed by the quencher so no light change can be observed. Nevertheless, the used peptides in this bachelor project contain a cleavage site for TACE and CatD respectively. So when this FRET-peptide is added to a sample containing the respective enzyme, the peptide is cleaved into fragments. By designing the peptide so that this cleavage separates the fluorophore and quencher, light is produced when the sample is emitted. This is due to the fact that the quencher is not able to absorb the produced light by the fluorophore anymore. </a:t>
            </a:r>
            <a:endParaRPr lang="nl-BE"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11</a:t>
            </a:fld>
            <a:endParaRPr lang="fr-FR"/>
          </a:p>
        </p:txBody>
      </p:sp>
    </p:spTree>
    <p:extLst>
      <p:ext uri="{BB962C8B-B14F-4D97-AF65-F5344CB8AC3E}">
        <p14:creationId xmlns:p14="http://schemas.microsoft.com/office/powerpoint/2010/main" val="3103368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Now, I will give the results and discussion. The results for BACE1 are not in this presentation because the tests still need to be performed. For Aβ-40 and Aβ-42, 152 samples are tested. Since TACE and CatD are first tested on 90 samples, these results are discussed first. Then, the decision is made if additional tests are performed to verify the relationship between AD/MCI and the enzyme. When all samples are tested, all results are discussed afterwards.</a:t>
            </a:r>
            <a:endParaRPr lang="fr-FR" dirty="0"/>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12</a:t>
            </a:fld>
            <a:endParaRPr lang="fr-FR"/>
          </a:p>
        </p:txBody>
      </p:sp>
    </p:spTree>
    <p:extLst>
      <p:ext uri="{BB962C8B-B14F-4D97-AF65-F5344CB8AC3E}">
        <p14:creationId xmlns:p14="http://schemas.microsoft.com/office/powerpoint/2010/main" val="290913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First, the results of the first 90 samples for TACE are discussed. An increase in enzymatic activity in samples with AD can be seen, in comparison to the samples with MCI. Also, there is an increase in samples with converted MCI, compared to samples with MCI that has not converted. Since TACE is an α-secretase, and thus contributes to the prevention of forming harmful Aβ-peptides, it is expected that lower values of TACE are obtained for samples with AD. This is a contradiction to what is found in the literature, but can be explained by a feedback mechanism of the body against the large amount of Aβ-peptides. When a lot of harmful Aβ-peptides are present in the brain, the body defends itself by producing more α-secretase (TACE) in order to try to reduce this amount of peptides. Higher values are seen in samples with AD and converted MCI compared to those of MCI that has not converted, probably due to the higher amount of Aβ and thus a larger feedback mechanism. Although, these results do not give enough evidence for this hypothesis, so the decision is made to test extra samples to find a better correlation.</a:t>
            </a:r>
            <a:endParaRPr lang="fr-FR" dirty="0"/>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13</a:t>
            </a:fld>
            <a:endParaRPr lang="fr-FR"/>
          </a:p>
        </p:txBody>
      </p:sp>
    </p:spTree>
    <p:extLst>
      <p:ext uri="{BB962C8B-B14F-4D97-AF65-F5344CB8AC3E}">
        <p14:creationId xmlns:p14="http://schemas.microsoft.com/office/powerpoint/2010/main" val="114834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The results for TACE of all the samples show slightly higher values for AD and MCI with conversion compared to MCI without conversion. Again, this can be explained by the feedback mechanism. This result indicates that TACE has an influence on the risk of conversion to AD and can thus be used as a biomarker to predict this risk.</a:t>
            </a:r>
            <a:endParaRPr lang="nl-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14</a:t>
            </a:fld>
            <a:endParaRPr lang="fr-FR"/>
          </a:p>
        </p:txBody>
      </p:sp>
    </p:spTree>
    <p:extLst>
      <p:ext uri="{BB962C8B-B14F-4D97-AF65-F5344CB8AC3E}">
        <p14:creationId xmlns:p14="http://schemas.microsoft.com/office/powerpoint/2010/main" val="3087902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Cathepsin D was first tested on 87 samples. The multiple comparison graph shows a value which is almost identical for samples with converted MCI and samples without conversion. On the other hand, the values of samples with AD is higher than the other two groups. The fact that samples with AD have higher values corresponds with the literature. This is because CatD is a β-secretase and thus contributes to the formation of Aβ. However, the enzyme seems to have little effect on MCI, since no difference can be seen between the converted and unconverted samples. To verify this hypothesis, the decision is made to test additional samples.</a:t>
            </a:r>
            <a:endParaRPr lang="nl-BE"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15</a:t>
            </a:fld>
            <a:endParaRPr lang="fr-FR"/>
          </a:p>
        </p:txBody>
      </p:sp>
    </p:spTree>
    <p:extLst>
      <p:ext uri="{BB962C8B-B14F-4D97-AF65-F5344CB8AC3E}">
        <p14:creationId xmlns:p14="http://schemas.microsoft.com/office/powerpoint/2010/main" val="2577379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The graphs for all the samples of Cathepsin D show slightly higher values for samples with AD and MCI with conversion. This is not very clear, but it means that the enzyme can be used as a biomarker to predict the risk of conversion from MCI to AD.</a:t>
            </a:r>
            <a:endParaRPr lang="nl-BE"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16</a:t>
            </a:fld>
            <a:endParaRPr lang="fr-FR"/>
          </a:p>
        </p:txBody>
      </p:sp>
    </p:spTree>
    <p:extLst>
      <p:ext uri="{BB962C8B-B14F-4D97-AF65-F5344CB8AC3E}">
        <p14:creationId xmlns:p14="http://schemas.microsoft.com/office/powerpoint/2010/main" val="435468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Also, the results of 152 samples for Aβ-40 and Aβ-42 are discussed. For Aβ-40, lower values are obtained for samples with AD, but the same results are seen for samples with MCI with and without conversion. For AD, this corresponds with the literature, since more Aβ-40 is drawn away into plaques, and is thus less present in CSF. Since no difference can be seen between MCI with and without conversion, the biomarker can not be used to predict the risk of conversion to AD.</a:t>
            </a:r>
            <a:endParaRPr lang="nl-BE"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17</a:t>
            </a:fld>
            <a:endParaRPr lang="fr-FR"/>
          </a:p>
        </p:txBody>
      </p:sp>
    </p:spTree>
    <p:extLst>
      <p:ext uri="{BB962C8B-B14F-4D97-AF65-F5344CB8AC3E}">
        <p14:creationId xmlns:p14="http://schemas.microsoft.com/office/powerpoint/2010/main" val="1525331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The graph of Aβ-42 show lower values for AD and especially for MCI with conversion. Again, this corresponds to the literature because more Aβ-42 is aggregated into plaques. Since plaques in the brain consist mainly of Aβ-42, this difference in concentration is very clear. Due to this big difference between samples of MCI with and without conversion, Aβ-42 is a very interesting biomarker to predict the risk of conversion.</a:t>
            </a:r>
            <a:endParaRPr lang="nl-BE"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18</a:t>
            </a:fld>
            <a:endParaRPr lang="fr-FR"/>
          </a:p>
        </p:txBody>
      </p:sp>
    </p:spTree>
    <p:extLst>
      <p:ext uri="{BB962C8B-B14F-4D97-AF65-F5344CB8AC3E}">
        <p14:creationId xmlns:p14="http://schemas.microsoft.com/office/powerpoint/2010/main" val="1643640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Now the conclusion and future perspectives.</a:t>
            </a:r>
            <a:endParaRPr lang="fr-FR" dirty="0"/>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19</a:t>
            </a:fld>
            <a:endParaRPr lang="fr-FR"/>
          </a:p>
        </p:txBody>
      </p:sp>
    </p:spTree>
    <p:extLst>
      <p:ext uri="{BB962C8B-B14F-4D97-AF65-F5344CB8AC3E}">
        <p14:creationId xmlns:p14="http://schemas.microsoft.com/office/powerpoint/2010/main" val="70885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following will be discussed: an introduction to all the important terms used in this project, the used methods, results and discussion and finally the conclusion together with future perspectives.</a:t>
            </a:r>
            <a:endParaRPr lang="fr-FR" dirty="0"/>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2</a:t>
            </a:fld>
            <a:endParaRPr lang="fr-FR"/>
          </a:p>
        </p:txBody>
      </p:sp>
    </p:spTree>
    <p:extLst>
      <p:ext uri="{BB962C8B-B14F-4D97-AF65-F5344CB8AC3E}">
        <p14:creationId xmlns:p14="http://schemas.microsoft.com/office/powerpoint/2010/main" val="3336519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The conclusion is thus that 3 potential biomarkers are found to predict the risk of conversion from MCI to AD. These are TACE and Cathepsin, although these are not that interesting. An option is to use these biomarkers together with other biomarkers, to be able to predict the risk of conversion more accurately. Aβ-42 seems to be a very interesting biomarker. In the future, all the samples for Aβ-40 and Aβ-42 need to be tested to verify if these peptides can be used as biomarker. Also, the tests for BACE1 need to be done. </a:t>
            </a:r>
            <a:endParaRPr lang="nl-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20</a:t>
            </a:fld>
            <a:endParaRPr lang="fr-FR"/>
          </a:p>
        </p:txBody>
      </p:sp>
    </p:spTree>
    <p:extLst>
      <p:ext uri="{BB962C8B-B14F-4D97-AF65-F5344CB8AC3E}">
        <p14:creationId xmlns:p14="http://schemas.microsoft.com/office/powerpoint/2010/main" val="840463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Thank you for your time and for listening! Please feel free to ask questions.</a:t>
            </a:r>
            <a:endParaRPr lang="nl-BE"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21</a:t>
            </a:fld>
            <a:endParaRPr lang="fr-FR"/>
          </a:p>
        </p:txBody>
      </p:sp>
    </p:spTree>
    <p:extLst>
      <p:ext uri="{BB962C8B-B14F-4D97-AF65-F5344CB8AC3E}">
        <p14:creationId xmlns:p14="http://schemas.microsoft.com/office/powerpoint/2010/main" val="208190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First of all, BALTAZAR is an abbreviation of Biomarker of </a:t>
            </a:r>
            <a:r>
              <a:rPr lang="en-GB" sz="1200" kern="1200" dirty="0" err="1" smtClean="0">
                <a:solidFill>
                  <a:schemeClr val="tx1"/>
                </a:solidFill>
                <a:effectLst/>
                <a:latin typeface="+mn-lt"/>
                <a:ea typeface="+mn-ea"/>
                <a:cs typeface="+mn-cs"/>
              </a:rPr>
              <a:t>AmyLoid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pepTide</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AlZheimer’s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diseAse</a:t>
            </a:r>
            <a:r>
              <a:rPr lang="en-GB" sz="1200" kern="1200" dirty="0" smtClean="0">
                <a:solidFill>
                  <a:schemeClr val="tx1"/>
                </a:solidFill>
                <a:effectLst/>
                <a:latin typeface="+mn-lt"/>
                <a:ea typeface="+mn-ea"/>
                <a:cs typeface="+mn-cs"/>
              </a:rPr>
              <a:t> Risk. For this project, the relationship between several biomarkers and the risk of conversion from MCI to AD is examined in more than 1000 subjects. </a:t>
            </a:r>
            <a:r>
              <a:rPr lang="en-GB" sz="1200" kern="1200" dirty="0" err="1" smtClean="0">
                <a:solidFill>
                  <a:schemeClr val="tx1"/>
                </a:solidFill>
                <a:effectLst/>
                <a:latin typeface="+mn-lt"/>
                <a:ea typeface="+mn-ea"/>
                <a:cs typeface="+mn-cs"/>
              </a:rPr>
              <a:t>sAPP</a:t>
            </a:r>
            <a:r>
              <a:rPr lang="en-GB" sz="1200" kern="1200" dirty="0" smtClean="0">
                <a:solidFill>
                  <a:schemeClr val="tx1"/>
                </a:solidFill>
                <a:effectLst/>
                <a:latin typeface="+mn-lt"/>
                <a:ea typeface="+mn-ea"/>
                <a:cs typeface="+mn-cs"/>
              </a:rPr>
              <a:t>β, Aβ-40, Aβ-42 and other biomarkers are investigated in both plasma and CSF. For my bachelor project however, I focus on the detection of BACE1, TACE, Cathepsin D, Aβ-40 and Aβ-42 in CSF.</a:t>
            </a:r>
            <a:endParaRPr lang="nl-BE"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3</a:t>
            </a:fld>
            <a:endParaRPr lang="fr-FR"/>
          </a:p>
        </p:txBody>
      </p:sp>
    </p:spTree>
    <p:extLst>
      <p:ext uri="{BB962C8B-B14F-4D97-AF65-F5344CB8AC3E}">
        <p14:creationId xmlns:p14="http://schemas.microsoft.com/office/powerpoint/2010/main" val="373388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Now, I give you a little introduction to Alzheimer’s disease or AD. Currently, AD is the most common neurodegenerative disorder resulting in dementia. Early symptoms of AD appear as difficulties in performing basic tasks and short term memory (for example in recalling names or recent events), but psychological alterations are also seen such as apathy or depression. As the disease progresses, these symptoms become more severe and other cognitive problems, such as difficulties in speaking, swallowing, motor control, … appear. When looking at cellular level, several typical hallmarks of AD can be found: extracellular aggregations of amyloid </a:t>
            </a:r>
            <a:r>
              <a:rPr lang="en-GB" sz="1200" i="1" kern="1200" dirty="0" smtClean="0">
                <a:solidFill>
                  <a:schemeClr val="tx1"/>
                </a:solidFill>
                <a:effectLst/>
                <a:latin typeface="+mn-lt"/>
                <a:ea typeface="+mn-ea"/>
                <a:cs typeface="+mn-cs"/>
              </a:rPr>
              <a:t>beta</a:t>
            </a:r>
            <a:r>
              <a:rPr lang="en-GB" sz="1200" kern="1200" dirty="0" smtClean="0">
                <a:solidFill>
                  <a:schemeClr val="tx1"/>
                </a:solidFill>
                <a:effectLst/>
                <a:latin typeface="+mn-lt"/>
                <a:ea typeface="+mn-ea"/>
                <a:cs typeface="+mn-cs"/>
              </a:rPr>
              <a:t> (Aβ) peptides, also known as plaques, and intracellular interwoven </a:t>
            </a:r>
            <a:r>
              <a:rPr lang="en-GB" sz="1200" kern="1200" dirty="0" err="1" smtClean="0">
                <a:solidFill>
                  <a:schemeClr val="tx1"/>
                </a:solidFill>
                <a:effectLst/>
                <a:latin typeface="+mn-lt"/>
                <a:ea typeface="+mn-ea"/>
                <a:cs typeface="+mn-cs"/>
              </a:rPr>
              <a:t>fibers</a:t>
            </a:r>
            <a:r>
              <a:rPr lang="en-GB" sz="1200" kern="1200" dirty="0" smtClean="0">
                <a:solidFill>
                  <a:schemeClr val="tx1"/>
                </a:solidFill>
                <a:effectLst/>
                <a:latin typeface="+mn-lt"/>
                <a:ea typeface="+mn-ea"/>
                <a:cs typeface="+mn-cs"/>
              </a:rPr>
              <a:t> of abnormally hyper-phosphorylated protein tau, and are called tangles. General brain atrophy is also seen. Due to these three main reasons, the brain volume shrinks significantly, which can clearly be seen in the figure.</a:t>
            </a:r>
            <a:endParaRPr lang="nl-BE"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4</a:t>
            </a:fld>
            <a:endParaRPr lang="fr-FR"/>
          </a:p>
        </p:txBody>
      </p:sp>
    </p:spTree>
    <p:extLst>
      <p:ext uri="{BB962C8B-B14F-4D97-AF65-F5344CB8AC3E}">
        <p14:creationId xmlns:p14="http://schemas.microsoft.com/office/powerpoint/2010/main" val="417022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Another common neurodegenerative disease is mild cognitive impairment or MCI. As people get older, it is common to forget things or names sometimes, or having troubles to find the right word. However, in MCI patients, these problems are worse than normally seen in people of that age without the disease. Other symptoms are losing the train of thought in conversations or books, get lost in a familiar environment, become more impulsive, having difficulties in judging, making decisions or following instructions. Patients with MCI can stay stable for many years, or improve (although this doesn’t occur much) or it can become worse and converse to AD. Studies indicate MCI patients often (but not always) undergo the same changes in their brains like AD patients or other dementia forms, but they occur in a lesser degree. Thus, Aβ-plaques and tau-tangles can also be found. Nowadays, the question remains if MCI is an early phase of AD, or a disease independent of AD. Further research has to be done to check this possible relationship. </a:t>
            </a:r>
            <a:endParaRPr lang="nl-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5</a:t>
            </a:fld>
            <a:endParaRPr lang="fr-FR"/>
          </a:p>
        </p:txBody>
      </p:sp>
    </p:spTree>
    <p:extLst>
      <p:ext uri="{BB962C8B-B14F-4D97-AF65-F5344CB8AC3E}">
        <p14:creationId xmlns:p14="http://schemas.microsoft.com/office/powerpoint/2010/main" val="163358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So a typical phenomenon in AD and MCI is the presence of amyloid beta plaques in the brain tissue. Aβ is formed out of a precursor protein, APP, by the cleavage of certain enzymes. As seen in the figure, this cleavage can follow the amyloidogenic pathway and form Aβ, or it can follow the non-amyloidogenic pathway where no Aβ is formed. When following the amyloidogenic pathway, APP is first cleaved by a β-secretase and afterwards by γ-secretase. Examples of β-secretases are BACE1 and CatD. When the non-amyloidogenic pathway is followed, APP is first cleaved by an α-secretase, such as TACE, and afterwards with γ-secretase. This leads to the formation of another peptide than Aβ, which means this pathway can preclude the formation of Aβ. </a:t>
            </a:r>
            <a:endParaRPr lang="nl-BE"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6</a:t>
            </a:fld>
            <a:endParaRPr lang="fr-FR"/>
          </a:p>
        </p:txBody>
      </p:sp>
    </p:spTree>
    <p:extLst>
      <p:ext uri="{BB962C8B-B14F-4D97-AF65-F5344CB8AC3E}">
        <p14:creationId xmlns:p14="http://schemas.microsoft.com/office/powerpoint/2010/main" val="12147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Thus, when Aβ is formed, C99 is cleaved by γ-secretase. However, this cleavage of γ-secretase is somehow variable, resulting in the formation of Aβ-peptides of different lengths. This can clearly be seen in the figure. The majority (80-90 %) of the formed peptides consists of 40 amino acids (Aβ-40). About five to ten percent of Aβ consist of 42 amino acids (Aβ-42). </a:t>
            </a:r>
            <a:endParaRPr lang="nl-BE"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7</a:t>
            </a:fld>
            <a:endParaRPr lang="fr-FR"/>
          </a:p>
        </p:txBody>
      </p:sp>
    </p:spTree>
    <p:extLst>
      <p:ext uri="{BB962C8B-B14F-4D97-AF65-F5344CB8AC3E}">
        <p14:creationId xmlns:p14="http://schemas.microsoft.com/office/powerpoint/2010/main" val="224097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Now, the used methods to detect these enzymes and peptides are discussed. </a:t>
            </a:r>
            <a:endParaRPr lang="fr-FR" dirty="0"/>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8</a:t>
            </a:fld>
            <a:endParaRPr lang="fr-FR"/>
          </a:p>
        </p:txBody>
      </p:sp>
    </p:spTree>
    <p:extLst>
      <p:ext uri="{BB962C8B-B14F-4D97-AF65-F5344CB8AC3E}">
        <p14:creationId xmlns:p14="http://schemas.microsoft.com/office/powerpoint/2010/main" val="4149700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Two different methods are used. A sandwich ELISA for the detection of BACE1, Aβ-40 and Aβ-42. This is performed automatically using the EUROIMMUN </a:t>
            </a:r>
            <a:r>
              <a:rPr lang="en-GB" sz="1200" kern="1200" dirty="0" err="1" smtClean="0">
                <a:solidFill>
                  <a:schemeClr val="tx1"/>
                </a:solidFill>
                <a:effectLst/>
                <a:latin typeface="+mn-lt"/>
                <a:ea typeface="+mn-ea"/>
                <a:cs typeface="+mn-cs"/>
              </a:rPr>
              <a:t>Analyzer</a:t>
            </a:r>
            <a:r>
              <a:rPr lang="en-GB" sz="1200" kern="1200" dirty="0" smtClean="0">
                <a:solidFill>
                  <a:schemeClr val="tx1"/>
                </a:solidFill>
                <a:effectLst/>
                <a:latin typeface="+mn-lt"/>
                <a:ea typeface="+mn-ea"/>
                <a:cs typeface="+mn-cs"/>
              </a:rPr>
              <a:t> I-2P. The other used method is Fluorescence Resonance Energy Transfer or FRET to detect TACE and Cathepsin D. These tests are performed manually, and the fluorescence is measured with the Mithras Microplate Reader. </a:t>
            </a:r>
            <a:endParaRPr lang="nl-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8F9FE20-A4BC-48EE-AF03-D901D27A6BF5}" type="slidenum">
              <a:rPr lang="fr-FR" smtClean="0"/>
              <a:t>9</a:t>
            </a:fld>
            <a:endParaRPr lang="fr-FR"/>
          </a:p>
        </p:txBody>
      </p:sp>
    </p:spTree>
    <p:extLst>
      <p:ext uri="{BB962C8B-B14F-4D97-AF65-F5344CB8AC3E}">
        <p14:creationId xmlns:p14="http://schemas.microsoft.com/office/powerpoint/2010/main" val="1120663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760FE1A-EADD-4CAF-BE4B-B7D6CD773091}" type="datetimeFigureOut">
              <a:rPr lang="fr-FR" smtClean="0"/>
              <a:t>13/06/2016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2D038F-0184-40A7-95A7-36577E7918C8}" type="slidenum">
              <a:rPr lang="fr-FR" smtClean="0"/>
              <a:t>‹nr.›</a:t>
            </a:fld>
            <a:endParaRPr lang="fr-FR"/>
          </a:p>
        </p:txBody>
      </p:sp>
    </p:spTree>
    <p:extLst>
      <p:ext uri="{BB962C8B-B14F-4D97-AF65-F5344CB8AC3E}">
        <p14:creationId xmlns:p14="http://schemas.microsoft.com/office/powerpoint/2010/main" val="277322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60FE1A-EADD-4CAF-BE4B-B7D6CD773091}" type="datetimeFigureOut">
              <a:rPr lang="fr-FR" smtClean="0"/>
              <a:t>13/06/2016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2D038F-0184-40A7-95A7-36577E7918C8}" type="slidenum">
              <a:rPr lang="fr-FR" smtClean="0"/>
              <a:t>‹nr.›</a:t>
            </a:fld>
            <a:endParaRPr lang="fr-FR"/>
          </a:p>
        </p:txBody>
      </p:sp>
    </p:spTree>
    <p:extLst>
      <p:ext uri="{BB962C8B-B14F-4D97-AF65-F5344CB8AC3E}">
        <p14:creationId xmlns:p14="http://schemas.microsoft.com/office/powerpoint/2010/main" val="328311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60FE1A-EADD-4CAF-BE4B-B7D6CD773091}" type="datetimeFigureOut">
              <a:rPr lang="fr-FR" smtClean="0"/>
              <a:t>13/06/2016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2D038F-0184-40A7-95A7-36577E7918C8}" type="slidenum">
              <a:rPr lang="fr-FR" smtClean="0"/>
              <a:t>‹nr.›</a:t>
            </a:fld>
            <a:endParaRPr lang="fr-FR"/>
          </a:p>
        </p:txBody>
      </p:sp>
    </p:spTree>
    <p:extLst>
      <p:ext uri="{BB962C8B-B14F-4D97-AF65-F5344CB8AC3E}">
        <p14:creationId xmlns:p14="http://schemas.microsoft.com/office/powerpoint/2010/main" val="324005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60FE1A-EADD-4CAF-BE4B-B7D6CD773091}" type="datetimeFigureOut">
              <a:rPr lang="fr-FR" smtClean="0"/>
              <a:t>13/06/2016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2D038F-0184-40A7-95A7-36577E7918C8}" type="slidenum">
              <a:rPr lang="fr-FR" smtClean="0"/>
              <a:t>‹nr.›</a:t>
            </a:fld>
            <a:endParaRPr lang="fr-FR"/>
          </a:p>
        </p:txBody>
      </p:sp>
    </p:spTree>
    <p:extLst>
      <p:ext uri="{BB962C8B-B14F-4D97-AF65-F5344CB8AC3E}">
        <p14:creationId xmlns:p14="http://schemas.microsoft.com/office/powerpoint/2010/main" val="109151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760FE1A-EADD-4CAF-BE4B-B7D6CD773091}" type="datetimeFigureOut">
              <a:rPr lang="fr-FR" smtClean="0"/>
              <a:t>13/06/2016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2D038F-0184-40A7-95A7-36577E7918C8}" type="slidenum">
              <a:rPr lang="fr-FR" smtClean="0"/>
              <a:t>‹nr.›</a:t>
            </a:fld>
            <a:endParaRPr lang="fr-FR"/>
          </a:p>
        </p:txBody>
      </p:sp>
    </p:spTree>
    <p:extLst>
      <p:ext uri="{BB962C8B-B14F-4D97-AF65-F5344CB8AC3E}">
        <p14:creationId xmlns:p14="http://schemas.microsoft.com/office/powerpoint/2010/main" val="3892311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760FE1A-EADD-4CAF-BE4B-B7D6CD773091}" type="datetimeFigureOut">
              <a:rPr lang="fr-FR" smtClean="0"/>
              <a:t>13/06/2016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2D038F-0184-40A7-95A7-36577E7918C8}" type="slidenum">
              <a:rPr lang="fr-FR" smtClean="0"/>
              <a:t>‹nr.›</a:t>
            </a:fld>
            <a:endParaRPr lang="fr-FR"/>
          </a:p>
        </p:txBody>
      </p:sp>
    </p:spTree>
    <p:extLst>
      <p:ext uri="{BB962C8B-B14F-4D97-AF65-F5344CB8AC3E}">
        <p14:creationId xmlns:p14="http://schemas.microsoft.com/office/powerpoint/2010/main" val="379559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760FE1A-EADD-4CAF-BE4B-B7D6CD773091}" type="datetimeFigureOut">
              <a:rPr lang="fr-FR" smtClean="0"/>
              <a:t>13/06/2016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22D038F-0184-40A7-95A7-36577E7918C8}" type="slidenum">
              <a:rPr lang="fr-FR" smtClean="0"/>
              <a:t>‹nr.›</a:t>
            </a:fld>
            <a:endParaRPr lang="fr-FR"/>
          </a:p>
        </p:txBody>
      </p:sp>
    </p:spTree>
    <p:extLst>
      <p:ext uri="{BB962C8B-B14F-4D97-AF65-F5344CB8AC3E}">
        <p14:creationId xmlns:p14="http://schemas.microsoft.com/office/powerpoint/2010/main" val="63086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760FE1A-EADD-4CAF-BE4B-B7D6CD773091}" type="datetimeFigureOut">
              <a:rPr lang="fr-FR" smtClean="0"/>
              <a:t>13/06/2016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22D038F-0184-40A7-95A7-36577E7918C8}" type="slidenum">
              <a:rPr lang="fr-FR" smtClean="0"/>
              <a:t>‹nr.›</a:t>
            </a:fld>
            <a:endParaRPr lang="fr-FR"/>
          </a:p>
        </p:txBody>
      </p:sp>
    </p:spTree>
    <p:extLst>
      <p:ext uri="{BB962C8B-B14F-4D97-AF65-F5344CB8AC3E}">
        <p14:creationId xmlns:p14="http://schemas.microsoft.com/office/powerpoint/2010/main" val="117402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760FE1A-EADD-4CAF-BE4B-B7D6CD773091}" type="datetimeFigureOut">
              <a:rPr lang="fr-FR" smtClean="0"/>
              <a:t>13/06/2016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22D038F-0184-40A7-95A7-36577E7918C8}" type="slidenum">
              <a:rPr lang="fr-FR" smtClean="0"/>
              <a:t>‹nr.›</a:t>
            </a:fld>
            <a:endParaRPr lang="fr-FR"/>
          </a:p>
        </p:txBody>
      </p:sp>
    </p:spTree>
    <p:extLst>
      <p:ext uri="{BB962C8B-B14F-4D97-AF65-F5344CB8AC3E}">
        <p14:creationId xmlns:p14="http://schemas.microsoft.com/office/powerpoint/2010/main" val="420263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760FE1A-EADD-4CAF-BE4B-B7D6CD773091}" type="datetimeFigureOut">
              <a:rPr lang="fr-FR" smtClean="0"/>
              <a:t>13/06/2016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2D038F-0184-40A7-95A7-36577E7918C8}" type="slidenum">
              <a:rPr lang="fr-FR" smtClean="0"/>
              <a:t>‹nr.›</a:t>
            </a:fld>
            <a:endParaRPr lang="fr-FR"/>
          </a:p>
        </p:txBody>
      </p:sp>
    </p:spTree>
    <p:extLst>
      <p:ext uri="{BB962C8B-B14F-4D97-AF65-F5344CB8AC3E}">
        <p14:creationId xmlns:p14="http://schemas.microsoft.com/office/powerpoint/2010/main" val="72286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760FE1A-EADD-4CAF-BE4B-B7D6CD773091}" type="datetimeFigureOut">
              <a:rPr lang="fr-FR" smtClean="0"/>
              <a:t>13/06/2016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2D038F-0184-40A7-95A7-36577E7918C8}" type="slidenum">
              <a:rPr lang="fr-FR" smtClean="0"/>
              <a:t>‹nr.›</a:t>
            </a:fld>
            <a:endParaRPr lang="fr-FR"/>
          </a:p>
        </p:txBody>
      </p:sp>
    </p:spTree>
    <p:extLst>
      <p:ext uri="{BB962C8B-B14F-4D97-AF65-F5344CB8AC3E}">
        <p14:creationId xmlns:p14="http://schemas.microsoft.com/office/powerpoint/2010/main" val="303801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0FE1A-EADD-4CAF-BE4B-B7D6CD773091}" type="datetimeFigureOut">
              <a:rPr lang="fr-FR" smtClean="0"/>
              <a:t>13/06/2016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D038F-0184-40A7-95A7-36577E7918C8}" type="slidenum">
              <a:rPr lang="fr-FR" smtClean="0"/>
              <a:t>‹nr.›</a:t>
            </a:fld>
            <a:endParaRPr lang="fr-FR"/>
          </a:p>
        </p:txBody>
      </p:sp>
    </p:spTree>
    <p:extLst>
      <p:ext uri="{BB962C8B-B14F-4D97-AF65-F5344CB8AC3E}">
        <p14:creationId xmlns:p14="http://schemas.microsoft.com/office/powerpoint/2010/main" val="3938424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1436" y="800100"/>
            <a:ext cx="9757064" cy="3520354"/>
          </a:xfrm>
          <a:ln w="28575">
            <a:solidFill>
              <a:schemeClr val="accent1">
                <a:lumMod val="75000"/>
              </a:schemeClr>
            </a:solidFill>
          </a:ln>
        </p:spPr>
        <p:txBody>
          <a:bodyPr>
            <a:noAutofit/>
          </a:bodyPr>
          <a:lstStyle/>
          <a:p>
            <a:r>
              <a:rPr lang="fr-FR" sz="4800" dirty="0" smtClean="0"/>
              <a:t>The BALTAZAR </a:t>
            </a:r>
            <a:r>
              <a:rPr lang="fr-FR" sz="4800" dirty="0" err="1" smtClean="0"/>
              <a:t>project</a:t>
            </a:r>
            <a:r>
              <a:rPr lang="fr-FR" sz="4800" dirty="0" smtClean="0"/>
              <a:t>: </a:t>
            </a:r>
            <a:r>
              <a:rPr lang="fr-FR" sz="4800" dirty="0" err="1" smtClean="0"/>
              <a:t>detection</a:t>
            </a:r>
            <a:r>
              <a:rPr lang="fr-FR" sz="4800" dirty="0" smtClean="0"/>
              <a:t> and quantification of </a:t>
            </a:r>
            <a:r>
              <a:rPr lang="fr-FR" sz="4800" dirty="0" err="1" smtClean="0"/>
              <a:t>amyloid</a:t>
            </a:r>
            <a:r>
              <a:rPr lang="fr-FR" sz="4800" dirty="0" smtClean="0"/>
              <a:t> peptides, BACE1, TACE and Cathepsin D in the </a:t>
            </a:r>
            <a:r>
              <a:rPr lang="fr-FR" sz="4800" dirty="0" err="1" smtClean="0"/>
              <a:t>cerebrospinal</a:t>
            </a:r>
            <a:r>
              <a:rPr lang="fr-FR" sz="4800" dirty="0" smtClean="0"/>
              <a:t> </a:t>
            </a:r>
            <a:r>
              <a:rPr lang="fr-FR" sz="4800" dirty="0" err="1" smtClean="0"/>
              <a:t>fluid</a:t>
            </a:r>
            <a:r>
              <a:rPr lang="fr-FR" sz="4800" dirty="0" smtClean="0"/>
              <a:t> of patients </a:t>
            </a:r>
            <a:r>
              <a:rPr lang="fr-FR" sz="4800" dirty="0" err="1" smtClean="0"/>
              <a:t>with</a:t>
            </a:r>
            <a:r>
              <a:rPr lang="fr-FR" sz="4800" dirty="0" smtClean="0"/>
              <a:t> AD and MCI</a:t>
            </a:r>
            <a:endParaRPr lang="fr-FR" sz="4800" dirty="0"/>
          </a:p>
        </p:txBody>
      </p:sp>
      <p:sp>
        <p:nvSpPr>
          <p:cNvPr id="3" name="Sous-titre 2"/>
          <p:cNvSpPr>
            <a:spLocks noGrp="1"/>
          </p:cNvSpPr>
          <p:nvPr>
            <p:ph type="subTitle" idx="1"/>
          </p:nvPr>
        </p:nvSpPr>
        <p:spPr>
          <a:xfrm>
            <a:off x="1808018" y="4786601"/>
            <a:ext cx="9050482" cy="1655762"/>
          </a:xfrm>
          <a:ln w="12700">
            <a:solidFill>
              <a:schemeClr val="accent1">
                <a:lumMod val="75000"/>
              </a:schemeClr>
            </a:solidFill>
          </a:ln>
        </p:spPr>
        <p:txBody>
          <a:bodyPr>
            <a:normAutofit lnSpcReduction="10000"/>
          </a:bodyPr>
          <a:lstStyle/>
          <a:p>
            <a:pPr algn="r"/>
            <a:r>
              <a:rPr lang="fr-FR" dirty="0" smtClean="0"/>
              <a:t>CHU Saint Eloi, Montpellier</a:t>
            </a:r>
            <a:endParaRPr lang="fr-FR" dirty="0"/>
          </a:p>
          <a:p>
            <a:pPr algn="r"/>
            <a:r>
              <a:rPr lang="fr-FR" sz="2000" dirty="0" smtClean="0"/>
              <a:t>Laboratoire de Biochimie et </a:t>
            </a:r>
            <a:r>
              <a:rPr lang="fr-FR" sz="2000" dirty="0" err="1" smtClean="0"/>
              <a:t>Protéomique</a:t>
            </a:r>
            <a:r>
              <a:rPr lang="fr-FR" sz="2000" dirty="0" smtClean="0"/>
              <a:t> Clinique (LBPC)</a:t>
            </a:r>
            <a:endParaRPr lang="fr-FR" sz="2000" dirty="0"/>
          </a:p>
          <a:p>
            <a:pPr algn="r"/>
            <a:endParaRPr lang="fr-FR" dirty="0" smtClean="0"/>
          </a:p>
          <a:p>
            <a:pPr algn="r"/>
            <a:r>
              <a:rPr lang="fr-FR" dirty="0" err="1" smtClean="0"/>
              <a:t>Germien</a:t>
            </a:r>
            <a:r>
              <a:rPr lang="fr-FR" dirty="0" smtClean="0"/>
              <a:t> </a:t>
            </a:r>
            <a:r>
              <a:rPr lang="fr-FR" dirty="0" err="1" smtClean="0"/>
              <a:t>Nuytten</a:t>
            </a: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7288" y="5112427"/>
            <a:ext cx="1663086" cy="119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532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5139"/>
          </a:xfrm>
          <a:ln w="28575">
            <a:solidFill>
              <a:schemeClr val="accent1">
                <a:lumMod val="75000"/>
              </a:schemeClr>
            </a:solidFill>
          </a:ln>
        </p:spPr>
        <p:txBody>
          <a:bodyPr/>
          <a:lstStyle/>
          <a:p>
            <a:r>
              <a:rPr lang="fr-FR" dirty="0" err="1" smtClean="0"/>
              <a:t>Methods</a:t>
            </a:r>
            <a:endParaRPr lang="fr-FR" dirty="0"/>
          </a:p>
        </p:txBody>
      </p:sp>
      <p:sp>
        <p:nvSpPr>
          <p:cNvPr id="3" name="Espace réservé du contenu 2"/>
          <p:cNvSpPr>
            <a:spLocks noGrp="1"/>
          </p:cNvSpPr>
          <p:nvPr>
            <p:ph idx="1"/>
          </p:nvPr>
        </p:nvSpPr>
        <p:spPr>
          <a:xfrm>
            <a:off x="838200" y="1409989"/>
            <a:ext cx="10515600" cy="4886902"/>
          </a:xfrm>
        </p:spPr>
        <p:txBody>
          <a:bodyPr/>
          <a:lstStyle/>
          <a:p>
            <a:pPr marL="0" indent="0">
              <a:buClr>
                <a:schemeClr val="accent1">
                  <a:lumMod val="75000"/>
                </a:schemeClr>
              </a:buClr>
              <a:buNone/>
            </a:pPr>
            <a:r>
              <a:rPr lang="fr-FR" dirty="0" smtClean="0">
                <a:solidFill>
                  <a:schemeClr val="accent1">
                    <a:lumMod val="75000"/>
                  </a:schemeClr>
                </a:solidFill>
              </a:rPr>
              <a:t> </a:t>
            </a:r>
            <a:endParaRPr lang="en-US" dirty="0" smtClean="0"/>
          </a:p>
        </p:txBody>
      </p:sp>
      <p:pic>
        <p:nvPicPr>
          <p:cNvPr id="6" name="Image 5" descr="Afficher l'image d'origine"/>
          <p:cNvPicPr/>
          <p:nvPr/>
        </p:nvPicPr>
        <p:blipFill rotWithShape="1">
          <a:blip r:embed="rId3">
            <a:extLst>
              <a:ext uri="{28A0092B-C50C-407E-A947-70E740481C1C}">
                <a14:useLocalDpi xmlns:a14="http://schemas.microsoft.com/office/drawing/2010/main" val="0"/>
              </a:ext>
            </a:extLst>
          </a:blip>
          <a:srcRect b="5442"/>
          <a:stretch/>
        </p:blipFill>
        <p:spPr bwMode="auto">
          <a:xfrm>
            <a:off x="8247784" y="2331967"/>
            <a:ext cx="3106016" cy="3295909"/>
          </a:xfrm>
          <a:prstGeom prst="rect">
            <a:avLst/>
          </a:prstGeom>
          <a:noFill/>
          <a:ln>
            <a:noFill/>
          </a:ln>
          <a:extLst>
            <a:ext uri="{53640926-AAD7-44D8-BBD7-CCE9431645EC}">
              <a14:shadowObscured xmlns:a14="http://schemas.microsoft.com/office/drawing/2010/main"/>
            </a:ext>
          </a:extLst>
        </p:spPr>
      </p:pic>
      <p:sp>
        <p:nvSpPr>
          <p:cNvPr id="4" name="Tekstvak 3"/>
          <p:cNvSpPr txBox="1"/>
          <p:nvPr/>
        </p:nvSpPr>
        <p:spPr>
          <a:xfrm>
            <a:off x="838200" y="1409988"/>
            <a:ext cx="2156791" cy="461665"/>
          </a:xfrm>
          <a:prstGeom prst="rect">
            <a:avLst/>
          </a:prstGeom>
          <a:noFill/>
        </p:spPr>
        <p:txBody>
          <a:bodyPr wrap="square" rtlCol="0">
            <a:spAutoFit/>
          </a:bodyPr>
          <a:lstStyle/>
          <a:p>
            <a:r>
              <a:rPr lang="nl-BE" sz="2400" b="1" dirty="0" smtClean="0"/>
              <a:t>Sandwich ELISA</a:t>
            </a:r>
            <a:endParaRPr lang="nl-BE" sz="2400" b="1" dirty="0"/>
          </a:p>
        </p:txBody>
      </p:sp>
      <p:sp>
        <p:nvSpPr>
          <p:cNvPr id="5" name="ZoneTexte 4"/>
          <p:cNvSpPr txBox="1"/>
          <p:nvPr/>
        </p:nvSpPr>
        <p:spPr>
          <a:xfrm>
            <a:off x="838200" y="1871653"/>
            <a:ext cx="7696200" cy="4216539"/>
          </a:xfrm>
          <a:prstGeom prst="rect">
            <a:avLst/>
          </a:prstGeom>
          <a:noFill/>
        </p:spPr>
        <p:txBody>
          <a:bodyPr wrap="square" rtlCol="0">
            <a:spAutoFit/>
          </a:bodyPr>
          <a:lstStyle/>
          <a:p>
            <a:pPr marL="285750" indent="-285750">
              <a:buClr>
                <a:srgbClr val="317CC1"/>
              </a:buClr>
              <a:buFont typeface="Wingdings" panose="05000000000000000000" pitchFamily="2" charset="2"/>
              <a:buChar char="Ø"/>
            </a:pPr>
            <a:r>
              <a:rPr lang="fr-FR" sz="2400" dirty="0" smtClean="0"/>
              <a:t> </a:t>
            </a:r>
            <a:r>
              <a:rPr lang="fr-FR" sz="2400" dirty="0" err="1" smtClean="0"/>
              <a:t>Coated</a:t>
            </a:r>
            <a:r>
              <a:rPr lang="fr-FR" sz="2400" dirty="0" smtClean="0"/>
              <a:t> </a:t>
            </a:r>
            <a:r>
              <a:rPr lang="fr-FR" sz="2400" dirty="0" err="1" smtClean="0"/>
              <a:t>microtiter</a:t>
            </a:r>
            <a:r>
              <a:rPr lang="fr-FR" sz="2400" dirty="0" smtClean="0"/>
              <a:t> plate</a:t>
            </a:r>
          </a:p>
          <a:p>
            <a:pPr marL="285750" indent="-285750">
              <a:buClr>
                <a:srgbClr val="317CC1"/>
              </a:buClr>
              <a:buFont typeface="Wingdings" panose="05000000000000000000" pitchFamily="2" charset="2"/>
              <a:buChar char="Ø"/>
            </a:pPr>
            <a:endParaRPr lang="fr-FR" sz="2400" dirty="0" smtClean="0"/>
          </a:p>
          <a:p>
            <a:pPr marL="285750" indent="-285750">
              <a:buClr>
                <a:srgbClr val="317CC1"/>
              </a:buClr>
              <a:buFont typeface="Wingdings" panose="05000000000000000000" pitchFamily="2" charset="2"/>
              <a:buChar char="Ø"/>
            </a:pPr>
            <a:r>
              <a:rPr lang="fr-FR" sz="2400" dirty="0"/>
              <a:t> </a:t>
            </a:r>
            <a:r>
              <a:rPr lang="fr-FR" sz="2400" dirty="0" err="1" smtClean="0"/>
              <a:t>Adding</a:t>
            </a:r>
            <a:r>
              <a:rPr lang="fr-FR" sz="2400" dirty="0" smtClean="0"/>
              <a:t> </a:t>
            </a:r>
            <a:r>
              <a:rPr lang="fr-FR" sz="2400" dirty="0" err="1" smtClean="0"/>
              <a:t>sample</a:t>
            </a:r>
            <a:r>
              <a:rPr lang="fr-FR" sz="2400" dirty="0" smtClean="0"/>
              <a:t> + </a:t>
            </a:r>
            <a:r>
              <a:rPr lang="fr-FR" sz="2400" dirty="0" err="1" smtClean="0"/>
              <a:t>biotinylated</a:t>
            </a:r>
            <a:r>
              <a:rPr lang="fr-FR" sz="2400" dirty="0" smtClean="0"/>
              <a:t> </a:t>
            </a:r>
            <a:r>
              <a:rPr lang="fr-FR" sz="2400" dirty="0" err="1" smtClean="0"/>
              <a:t>detection</a:t>
            </a:r>
            <a:r>
              <a:rPr lang="fr-FR" sz="2400" dirty="0" smtClean="0"/>
              <a:t> </a:t>
            </a:r>
            <a:r>
              <a:rPr lang="fr-FR" sz="2400" dirty="0" err="1" smtClean="0"/>
              <a:t>antibody</a:t>
            </a:r>
            <a:r>
              <a:rPr lang="fr-FR" sz="2400" dirty="0" smtClean="0"/>
              <a:t> </a:t>
            </a:r>
          </a:p>
          <a:p>
            <a:pPr marL="285750" indent="-285750">
              <a:buClr>
                <a:srgbClr val="317CC1"/>
              </a:buClr>
              <a:buFont typeface="Wingdings" panose="05000000000000000000" pitchFamily="2" charset="2"/>
              <a:buChar char="Ø"/>
            </a:pPr>
            <a:endParaRPr lang="fr-FR" sz="2400" dirty="0" smtClean="0"/>
          </a:p>
          <a:p>
            <a:pPr marL="285750" indent="-285750">
              <a:buClr>
                <a:srgbClr val="317CC1"/>
              </a:buClr>
              <a:buFont typeface="Wingdings" panose="05000000000000000000" pitchFamily="2" charset="2"/>
              <a:buChar char="Ø"/>
            </a:pPr>
            <a:r>
              <a:rPr lang="fr-FR" sz="2400" dirty="0"/>
              <a:t> </a:t>
            </a:r>
            <a:r>
              <a:rPr lang="fr-FR" sz="2400" dirty="0" err="1" smtClean="0"/>
              <a:t>Adding</a:t>
            </a:r>
            <a:r>
              <a:rPr lang="fr-FR" sz="2400" dirty="0" smtClean="0"/>
              <a:t> </a:t>
            </a:r>
            <a:r>
              <a:rPr lang="fr-FR" sz="2400" dirty="0" err="1" smtClean="0"/>
              <a:t>conjugate</a:t>
            </a:r>
            <a:endParaRPr lang="fr-FR" sz="2400" dirty="0" smtClean="0"/>
          </a:p>
          <a:p>
            <a:pPr marL="285750" indent="-285750">
              <a:buClr>
                <a:srgbClr val="317CC1"/>
              </a:buClr>
              <a:buFont typeface="Wingdings" panose="05000000000000000000" pitchFamily="2" charset="2"/>
              <a:buChar char="Ø"/>
            </a:pPr>
            <a:endParaRPr lang="fr-FR" sz="2400" dirty="0" smtClean="0"/>
          </a:p>
          <a:p>
            <a:pPr marL="285750" indent="-285750">
              <a:buClr>
                <a:srgbClr val="317CC1"/>
              </a:buClr>
              <a:buFont typeface="Wingdings" panose="05000000000000000000" pitchFamily="2" charset="2"/>
              <a:buChar char="Ø"/>
            </a:pPr>
            <a:r>
              <a:rPr lang="fr-FR" sz="2400" dirty="0"/>
              <a:t> </a:t>
            </a:r>
            <a:r>
              <a:rPr lang="fr-FR" sz="2400" dirty="0" err="1" smtClean="0"/>
              <a:t>Adding</a:t>
            </a:r>
            <a:r>
              <a:rPr lang="fr-FR" sz="2400" dirty="0" smtClean="0"/>
              <a:t> </a:t>
            </a:r>
            <a:r>
              <a:rPr lang="fr-FR" sz="2400" dirty="0" err="1" smtClean="0"/>
              <a:t>substrate</a:t>
            </a:r>
            <a:endParaRPr lang="fr-FR" sz="2400" dirty="0" smtClean="0"/>
          </a:p>
          <a:p>
            <a:pPr marL="285750" indent="-285750">
              <a:buClr>
                <a:srgbClr val="317CC1"/>
              </a:buClr>
              <a:buFont typeface="Wingdings" panose="05000000000000000000" pitchFamily="2" charset="2"/>
              <a:buChar char="Ø"/>
            </a:pPr>
            <a:endParaRPr lang="fr-FR" sz="2400" dirty="0" smtClean="0"/>
          </a:p>
          <a:p>
            <a:pPr marL="285750" indent="-285750">
              <a:buClr>
                <a:srgbClr val="317CC1"/>
              </a:buClr>
              <a:buFont typeface="Wingdings" panose="05000000000000000000" pitchFamily="2" charset="2"/>
              <a:buChar char="Ø"/>
            </a:pPr>
            <a:r>
              <a:rPr lang="fr-FR" sz="2400" dirty="0"/>
              <a:t> </a:t>
            </a:r>
            <a:r>
              <a:rPr lang="fr-FR" sz="2400" dirty="0" err="1" smtClean="0"/>
              <a:t>Adding</a:t>
            </a:r>
            <a:r>
              <a:rPr lang="fr-FR" sz="2400" dirty="0" smtClean="0"/>
              <a:t> stop solution</a:t>
            </a:r>
          </a:p>
          <a:p>
            <a:pPr marL="285750" indent="-285750">
              <a:buClr>
                <a:srgbClr val="317CC1"/>
              </a:buClr>
              <a:buFont typeface="Wingdings" panose="05000000000000000000" pitchFamily="2" charset="2"/>
              <a:buChar char="Ø"/>
            </a:pPr>
            <a:endParaRPr lang="fr-FR" sz="2400" dirty="0" smtClean="0"/>
          </a:p>
          <a:p>
            <a:pPr marL="285750" indent="-285750">
              <a:buClr>
                <a:srgbClr val="317CC1"/>
              </a:buClr>
              <a:buFont typeface="Wingdings" panose="05000000000000000000" pitchFamily="2" charset="2"/>
              <a:buChar char="Ø"/>
            </a:pPr>
            <a:r>
              <a:rPr lang="fr-FR" sz="2400" dirty="0"/>
              <a:t> </a:t>
            </a:r>
            <a:r>
              <a:rPr lang="fr-FR" sz="2400" dirty="0" err="1" smtClean="0"/>
              <a:t>Photometric</a:t>
            </a:r>
            <a:r>
              <a:rPr lang="fr-FR" sz="2400" dirty="0" smtClean="0"/>
              <a:t> </a:t>
            </a:r>
            <a:r>
              <a:rPr lang="fr-FR" sz="2400" dirty="0" err="1" smtClean="0"/>
              <a:t>measurement</a:t>
            </a:r>
            <a:endParaRPr lang="fr-FR" sz="2400" dirty="0"/>
          </a:p>
        </p:txBody>
      </p:sp>
    </p:spTree>
    <p:extLst>
      <p:ext uri="{BB962C8B-B14F-4D97-AF65-F5344CB8AC3E}">
        <p14:creationId xmlns:p14="http://schemas.microsoft.com/office/powerpoint/2010/main" val="1487809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5139"/>
          </a:xfrm>
          <a:ln w="28575">
            <a:solidFill>
              <a:schemeClr val="accent1">
                <a:lumMod val="75000"/>
              </a:schemeClr>
            </a:solidFill>
          </a:ln>
        </p:spPr>
        <p:txBody>
          <a:bodyPr/>
          <a:lstStyle/>
          <a:p>
            <a:r>
              <a:rPr lang="fr-FR" dirty="0" err="1" smtClean="0"/>
              <a:t>Methods</a:t>
            </a:r>
            <a:endParaRPr lang="fr-FR" dirty="0"/>
          </a:p>
        </p:txBody>
      </p:sp>
      <p:sp>
        <p:nvSpPr>
          <p:cNvPr id="3" name="Espace réservé du contenu 2"/>
          <p:cNvSpPr>
            <a:spLocks noGrp="1"/>
          </p:cNvSpPr>
          <p:nvPr>
            <p:ph idx="1"/>
          </p:nvPr>
        </p:nvSpPr>
        <p:spPr>
          <a:xfrm>
            <a:off x="838200" y="1409989"/>
            <a:ext cx="10515600" cy="4886902"/>
          </a:xfrm>
        </p:spPr>
        <p:txBody>
          <a:bodyPr/>
          <a:lstStyle/>
          <a:p>
            <a:pPr marL="0" indent="0">
              <a:buClr>
                <a:schemeClr val="accent1">
                  <a:lumMod val="75000"/>
                </a:schemeClr>
              </a:buClr>
              <a:buNone/>
            </a:pPr>
            <a:r>
              <a:rPr lang="fr-FR" dirty="0" smtClean="0">
                <a:solidFill>
                  <a:schemeClr val="accent1">
                    <a:lumMod val="75000"/>
                  </a:schemeClr>
                </a:solidFill>
              </a:rPr>
              <a:t> </a:t>
            </a:r>
            <a:endParaRPr lang="en-US" dirty="0" smtClean="0"/>
          </a:p>
        </p:txBody>
      </p:sp>
      <p:pic>
        <p:nvPicPr>
          <p:cNvPr id="7" name="Image 6" descr="FRETPeptide"/>
          <p:cNvPicPr/>
          <p:nvPr/>
        </p:nvPicPr>
        <p:blipFill>
          <a:blip r:embed="rId3">
            <a:extLst>
              <a:ext uri="{28A0092B-C50C-407E-A947-70E740481C1C}">
                <a14:useLocalDpi xmlns:a14="http://schemas.microsoft.com/office/drawing/2010/main" val="0"/>
              </a:ext>
            </a:extLst>
          </a:blip>
          <a:srcRect/>
          <a:stretch>
            <a:fillRect/>
          </a:stretch>
        </p:blipFill>
        <p:spPr bwMode="auto">
          <a:xfrm>
            <a:off x="7616911" y="2586045"/>
            <a:ext cx="3736889" cy="2534790"/>
          </a:xfrm>
          <a:prstGeom prst="rect">
            <a:avLst/>
          </a:prstGeom>
          <a:noFill/>
          <a:ln>
            <a:noFill/>
          </a:ln>
        </p:spPr>
      </p:pic>
      <p:sp>
        <p:nvSpPr>
          <p:cNvPr id="8" name="Tekstvak 7"/>
          <p:cNvSpPr txBox="1"/>
          <p:nvPr/>
        </p:nvSpPr>
        <p:spPr>
          <a:xfrm>
            <a:off x="838199" y="1409989"/>
            <a:ext cx="1958009" cy="461665"/>
          </a:xfrm>
          <a:prstGeom prst="rect">
            <a:avLst/>
          </a:prstGeom>
          <a:noFill/>
        </p:spPr>
        <p:txBody>
          <a:bodyPr wrap="square" rtlCol="0">
            <a:spAutoFit/>
          </a:bodyPr>
          <a:lstStyle/>
          <a:p>
            <a:r>
              <a:rPr lang="nl-BE" sz="2400" b="1" dirty="0" smtClean="0"/>
              <a:t>FRET-peptide</a:t>
            </a:r>
            <a:endParaRPr lang="nl-BE" b="1" dirty="0"/>
          </a:p>
        </p:txBody>
      </p:sp>
      <p:sp>
        <p:nvSpPr>
          <p:cNvPr id="9" name="ZoneTexte 8"/>
          <p:cNvSpPr txBox="1"/>
          <p:nvPr/>
        </p:nvSpPr>
        <p:spPr>
          <a:xfrm>
            <a:off x="838200" y="1871653"/>
            <a:ext cx="6778711" cy="4216539"/>
          </a:xfrm>
          <a:prstGeom prst="rect">
            <a:avLst/>
          </a:prstGeom>
          <a:noFill/>
        </p:spPr>
        <p:txBody>
          <a:bodyPr wrap="square" rtlCol="0">
            <a:spAutoFit/>
          </a:bodyPr>
          <a:lstStyle/>
          <a:p>
            <a:pPr marL="285750" indent="-285750">
              <a:buClr>
                <a:srgbClr val="317CC1"/>
              </a:buClr>
              <a:buFont typeface="Wingdings" panose="05000000000000000000" pitchFamily="2" charset="2"/>
              <a:buChar char="Ø"/>
            </a:pPr>
            <a:r>
              <a:rPr lang="fr-FR" sz="2400" dirty="0" smtClean="0"/>
              <a:t> </a:t>
            </a:r>
            <a:r>
              <a:rPr lang="fr-FR" sz="2400" dirty="0" err="1" smtClean="0"/>
              <a:t>Fluorophore</a:t>
            </a:r>
            <a:r>
              <a:rPr lang="fr-FR" sz="2400" dirty="0" smtClean="0"/>
              <a:t> = fluorescent </a:t>
            </a:r>
            <a:r>
              <a:rPr lang="fr-FR" sz="2400" dirty="0" err="1" smtClean="0"/>
              <a:t>donor</a:t>
            </a:r>
            <a:endParaRPr lang="fr-FR" sz="2400" dirty="0" smtClean="0"/>
          </a:p>
          <a:p>
            <a:pPr marL="285750" indent="-285750">
              <a:buClr>
                <a:srgbClr val="317CC1"/>
              </a:buClr>
              <a:buFont typeface="Wingdings" panose="05000000000000000000" pitchFamily="2" charset="2"/>
              <a:buChar char="Ø"/>
            </a:pPr>
            <a:endParaRPr lang="fr-FR" sz="2400" dirty="0" smtClean="0"/>
          </a:p>
          <a:p>
            <a:pPr marL="285750" indent="-285750">
              <a:buClr>
                <a:srgbClr val="317CC1"/>
              </a:buClr>
              <a:buFont typeface="Wingdings" panose="05000000000000000000" pitchFamily="2" charset="2"/>
              <a:buChar char="Ø"/>
            </a:pPr>
            <a:r>
              <a:rPr lang="fr-FR" sz="2400" dirty="0"/>
              <a:t> </a:t>
            </a:r>
            <a:r>
              <a:rPr lang="fr-FR" sz="2400" dirty="0" err="1" smtClean="0"/>
              <a:t>Quencher</a:t>
            </a:r>
            <a:r>
              <a:rPr lang="fr-FR" sz="2400" dirty="0" smtClean="0"/>
              <a:t> = non-fluorescent </a:t>
            </a:r>
            <a:r>
              <a:rPr lang="fr-FR" sz="2400" dirty="0" err="1" smtClean="0"/>
              <a:t>acceptor</a:t>
            </a:r>
            <a:endParaRPr lang="fr-FR" sz="2400" dirty="0" smtClean="0"/>
          </a:p>
          <a:p>
            <a:pPr marL="285750" indent="-285750">
              <a:buClr>
                <a:srgbClr val="317CC1"/>
              </a:buClr>
              <a:buFont typeface="Wingdings" panose="05000000000000000000" pitchFamily="2" charset="2"/>
              <a:buChar char="Ø"/>
            </a:pPr>
            <a:endParaRPr lang="fr-FR" sz="2400" dirty="0" smtClean="0"/>
          </a:p>
          <a:p>
            <a:pPr marL="285750" indent="-285750">
              <a:buClr>
                <a:srgbClr val="317CC1"/>
              </a:buClr>
              <a:buFont typeface="Wingdings" panose="05000000000000000000" pitchFamily="2" charset="2"/>
              <a:buChar char="Ø"/>
            </a:pPr>
            <a:r>
              <a:rPr lang="fr-FR" sz="2400" dirty="0" smtClean="0"/>
              <a:t> </a:t>
            </a:r>
            <a:r>
              <a:rPr lang="fr-FR" sz="2400" dirty="0" err="1" smtClean="0"/>
              <a:t>Used</a:t>
            </a:r>
            <a:r>
              <a:rPr lang="fr-FR" sz="2400" dirty="0" smtClean="0"/>
              <a:t> peptides </a:t>
            </a:r>
            <a:r>
              <a:rPr lang="fr-FR" sz="2400" dirty="0" err="1" smtClean="0"/>
              <a:t>contain</a:t>
            </a:r>
            <a:r>
              <a:rPr lang="fr-FR" sz="2400" dirty="0" smtClean="0"/>
              <a:t> </a:t>
            </a:r>
            <a:r>
              <a:rPr lang="fr-FR" sz="2400" dirty="0" err="1" smtClean="0"/>
              <a:t>cleavage</a:t>
            </a:r>
            <a:r>
              <a:rPr lang="fr-FR" sz="2400" dirty="0" smtClean="0"/>
              <a:t> site for TACE or  Cathepsin D </a:t>
            </a:r>
          </a:p>
          <a:p>
            <a:pPr marL="285750" indent="-285750">
              <a:buClr>
                <a:srgbClr val="317CC1"/>
              </a:buClr>
              <a:buFont typeface="Wingdings" panose="05000000000000000000" pitchFamily="2" charset="2"/>
              <a:buChar char="Ø"/>
            </a:pPr>
            <a:endParaRPr lang="fr-FR" sz="2400" dirty="0" smtClean="0"/>
          </a:p>
          <a:p>
            <a:pPr marL="285750" indent="-285750">
              <a:buClr>
                <a:srgbClr val="317CC1"/>
              </a:buClr>
              <a:buFont typeface="Wingdings" panose="05000000000000000000" pitchFamily="2" charset="2"/>
              <a:buChar char="Ø"/>
            </a:pPr>
            <a:r>
              <a:rPr lang="fr-FR" sz="2400" dirty="0"/>
              <a:t> </a:t>
            </a:r>
            <a:r>
              <a:rPr lang="fr-FR" sz="2400" dirty="0" smtClean="0"/>
              <a:t>Peptide </a:t>
            </a:r>
            <a:r>
              <a:rPr lang="fr-FR" sz="2400" dirty="0" err="1" smtClean="0"/>
              <a:t>is</a:t>
            </a:r>
            <a:r>
              <a:rPr lang="fr-FR" sz="2400" dirty="0" smtClean="0"/>
              <a:t> </a:t>
            </a:r>
            <a:r>
              <a:rPr lang="fr-FR" sz="2400" dirty="0" err="1" smtClean="0"/>
              <a:t>fragmented</a:t>
            </a:r>
            <a:r>
              <a:rPr lang="fr-FR" sz="2400" dirty="0" smtClean="0"/>
              <a:t> </a:t>
            </a:r>
            <a:r>
              <a:rPr lang="fr-FR" sz="2400" dirty="0" err="1" smtClean="0"/>
              <a:t>when</a:t>
            </a:r>
            <a:r>
              <a:rPr lang="fr-FR" sz="2400" dirty="0" smtClean="0"/>
              <a:t> </a:t>
            </a:r>
            <a:r>
              <a:rPr lang="fr-FR" sz="2400" dirty="0" err="1" smtClean="0"/>
              <a:t>added</a:t>
            </a:r>
            <a:r>
              <a:rPr lang="fr-FR" sz="2400" dirty="0" smtClean="0"/>
              <a:t> to </a:t>
            </a:r>
            <a:r>
              <a:rPr lang="fr-FR" sz="2400" dirty="0" err="1" smtClean="0"/>
              <a:t>sample</a:t>
            </a:r>
            <a:endParaRPr lang="fr-FR" sz="2400" dirty="0" smtClean="0"/>
          </a:p>
          <a:p>
            <a:pPr marL="285750" indent="-285750">
              <a:buClr>
                <a:srgbClr val="317CC1"/>
              </a:buClr>
              <a:buFont typeface="Wingdings" panose="05000000000000000000" pitchFamily="2" charset="2"/>
              <a:buChar char="Ø"/>
            </a:pPr>
            <a:endParaRPr lang="fr-FR" sz="2400" dirty="0"/>
          </a:p>
          <a:p>
            <a:pPr marL="285750" indent="-285750">
              <a:buClr>
                <a:srgbClr val="317CC1"/>
              </a:buClr>
              <a:buFont typeface="Wingdings" panose="05000000000000000000" pitchFamily="2" charset="2"/>
              <a:buChar char="Ø"/>
            </a:pPr>
            <a:r>
              <a:rPr lang="fr-FR" sz="2400" dirty="0" smtClean="0"/>
              <a:t> Light </a:t>
            </a:r>
            <a:r>
              <a:rPr lang="fr-FR" sz="2400" dirty="0" err="1" smtClean="0"/>
              <a:t>is</a:t>
            </a:r>
            <a:r>
              <a:rPr lang="fr-FR" sz="2400" dirty="0" smtClean="0"/>
              <a:t> </a:t>
            </a:r>
            <a:r>
              <a:rPr lang="fr-FR" sz="2400" dirty="0" err="1" smtClean="0"/>
              <a:t>produced</a:t>
            </a:r>
            <a:r>
              <a:rPr lang="fr-FR" sz="2400" dirty="0" smtClean="0"/>
              <a:t> and </a:t>
            </a:r>
            <a:r>
              <a:rPr lang="fr-FR" sz="2400" dirty="0" err="1" smtClean="0"/>
              <a:t>measured</a:t>
            </a:r>
            <a:endParaRPr lang="fr-FR" sz="2400" dirty="0" smtClean="0"/>
          </a:p>
          <a:p>
            <a:pPr marL="285750" indent="-285750">
              <a:buClr>
                <a:srgbClr val="317CC1"/>
              </a:buClr>
              <a:buFont typeface="Wingdings" panose="05000000000000000000" pitchFamily="2" charset="2"/>
              <a:buChar char="Ø"/>
            </a:pPr>
            <a:endParaRPr lang="fr-FR" sz="2400" dirty="0"/>
          </a:p>
        </p:txBody>
      </p:sp>
    </p:spTree>
    <p:extLst>
      <p:ext uri="{BB962C8B-B14F-4D97-AF65-F5344CB8AC3E}">
        <p14:creationId xmlns:p14="http://schemas.microsoft.com/office/powerpoint/2010/main" val="364105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5139"/>
          </a:xfrm>
          <a:ln w="28575">
            <a:solidFill>
              <a:schemeClr val="accent1">
                <a:lumMod val="75000"/>
              </a:schemeClr>
            </a:solidFill>
          </a:ln>
        </p:spPr>
        <p:txBody>
          <a:bodyPr/>
          <a:lstStyle/>
          <a:p>
            <a:r>
              <a:rPr lang="fr-FR" dirty="0" smtClean="0"/>
              <a:t>Table of contents</a:t>
            </a:r>
            <a:endParaRPr lang="fr-FR" dirty="0"/>
          </a:p>
        </p:txBody>
      </p:sp>
      <p:sp>
        <p:nvSpPr>
          <p:cNvPr id="3" name="Espace réservé du contenu 2"/>
          <p:cNvSpPr>
            <a:spLocks noGrp="1"/>
          </p:cNvSpPr>
          <p:nvPr>
            <p:ph idx="1"/>
          </p:nvPr>
        </p:nvSpPr>
        <p:spPr>
          <a:xfrm>
            <a:off x="838200" y="1409989"/>
            <a:ext cx="10515600" cy="4886902"/>
          </a:xfrm>
        </p:spPr>
        <p:txBody>
          <a:bodyPr/>
          <a:lstStyle/>
          <a:p>
            <a:pPr>
              <a:buFont typeface="Wingdings" panose="05000000000000000000" pitchFamily="2" charset="2"/>
              <a:buChar char="Ø"/>
            </a:pPr>
            <a:r>
              <a:rPr lang="fr-FR" dirty="0" smtClean="0">
                <a:solidFill>
                  <a:schemeClr val="accent1">
                    <a:lumMod val="75000"/>
                  </a:schemeClr>
                </a:solidFill>
              </a:rPr>
              <a:t> </a:t>
            </a:r>
            <a:r>
              <a:rPr lang="fr-FR" dirty="0" smtClean="0"/>
              <a:t>Introduction</a:t>
            </a:r>
          </a:p>
          <a:p>
            <a:pPr lvl="1">
              <a:buClr>
                <a:schemeClr val="accent1">
                  <a:lumMod val="75000"/>
                </a:schemeClr>
              </a:buClr>
              <a:buFont typeface="Wingdings" panose="05000000000000000000" pitchFamily="2" charset="2"/>
              <a:buChar char="ü"/>
            </a:pPr>
            <a:r>
              <a:rPr lang="fr-FR" dirty="0" smtClean="0"/>
              <a:t> BALTAZAR </a:t>
            </a:r>
            <a:r>
              <a:rPr lang="fr-FR" dirty="0" err="1" smtClean="0"/>
              <a:t>project</a:t>
            </a:r>
            <a:endParaRPr lang="fr-FR" dirty="0" smtClean="0"/>
          </a:p>
          <a:p>
            <a:pPr lvl="1">
              <a:buClr>
                <a:schemeClr val="accent1">
                  <a:lumMod val="75000"/>
                </a:schemeClr>
              </a:buClr>
              <a:buFont typeface="Wingdings" panose="05000000000000000000" pitchFamily="2" charset="2"/>
              <a:buChar char="ü"/>
            </a:pPr>
            <a:r>
              <a:rPr lang="fr-FR" dirty="0" smtClean="0"/>
              <a:t> </a:t>
            </a:r>
            <a:r>
              <a:rPr lang="fr-FR" dirty="0" err="1" smtClean="0"/>
              <a:t>Alzheimer’s</a:t>
            </a:r>
            <a:r>
              <a:rPr lang="fr-FR" dirty="0" smtClean="0"/>
              <a:t> </a:t>
            </a:r>
            <a:r>
              <a:rPr lang="fr-FR" dirty="0" err="1" smtClean="0"/>
              <a:t>disease</a:t>
            </a:r>
            <a:r>
              <a:rPr lang="fr-FR" dirty="0"/>
              <a:t> </a:t>
            </a:r>
            <a:r>
              <a:rPr lang="fr-FR" dirty="0" smtClean="0"/>
              <a:t>(AD)</a:t>
            </a:r>
          </a:p>
          <a:p>
            <a:pPr lvl="1">
              <a:buClr>
                <a:schemeClr val="accent1">
                  <a:lumMod val="75000"/>
                </a:schemeClr>
              </a:buClr>
              <a:buFont typeface="Wingdings" panose="05000000000000000000" pitchFamily="2" charset="2"/>
              <a:buChar char="ü"/>
            </a:pPr>
            <a:r>
              <a:rPr lang="fr-FR" dirty="0" smtClean="0"/>
              <a:t> </a:t>
            </a:r>
            <a:r>
              <a:rPr lang="fr-FR" dirty="0" err="1" smtClean="0"/>
              <a:t>Mild</a:t>
            </a:r>
            <a:r>
              <a:rPr lang="fr-FR" dirty="0" smtClean="0"/>
              <a:t> cognitive </a:t>
            </a:r>
            <a:r>
              <a:rPr lang="fr-FR" dirty="0" err="1" smtClean="0"/>
              <a:t>impairment</a:t>
            </a:r>
            <a:r>
              <a:rPr lang="fr-FR" dirty="0" smtClean="0"/>
              <a:t> (MCI)</a:t>
            </a:r>
          </a:p>
          <a:p>
            <a:pPr lvl="1">
              <a:buClr>
                <a:schemeClr val="accent1">
                  <a:lumMod val="75000"/>
                </a:schemeClr>
              </a:buClr>
              <a:buFont typeface="Wingdings" panose="05000000000000000000" pitchFamily="2" charset="2"/>
              <a:buChar char="ü"/>
            </a:pPr>
            <a:r>
              <a:rPr lang="fr-FR" dirty="0" smtClean="0"/>
              <a:t> Formation of </a:t>
            </a:r>
            <a:r>
              <a:rPr lang="fr-FR" dirty="0" err="1" smtClean="0"/>
              <a:t>amyloid</a:t>
            </a:r>
            <a:r>
              <a:rPr lang="fr-FR" dirty="0" smtClean="0"/>
              <a:t> </a:t>
            </a:r>
            <a:r>
              <a:rPr lang="fr-FR" i="1" dirty="0" smtClean="0"/>
              <a:t>beta</a:t>
            </a:r>
            <a:r>
              <a:rPr lang="fr-FR" dirty="0" smtClean="0"/>
              <a:t> (A</a:t>
            </a:r>
            <a:r>
              <a:rPr lang="el-GR" dirty="0" smtClean="0">
                <a:latin typeface="Calibri" panose="020F0502020204030204" pitchFamily="34" charset="0"/>
              </a:rPr>
              <a:t>β</a:t>
            </a:r>
            <a:r>
              <a:rPr lang="fr-FR" dirty="0" smtClean="0">
                <a:latin typeface="Calibri" panose="020F0502020204030204" pitchFamily="34" charset="0"/>
              </a:rPr>
              <a:t>)</a:t>
            </a:r>
          </a:p>
          <a:p>
            <a:pPr lvl="1">
              <a:buClr>
                <a:schemeClr val="accent1">
                  <a:lumMod val="75000"/>
                </a:schemeClr>
              </a:buClr>
              <a:buFont typeface="Wingdings" panose="05000000000000000000" pitchFamily="2" charset="2"/>
              <a:buChar char="ü"/>
            </a:pPr>
            <a:r>
              <a:rPr lang="fr-FR" dirty="0">
                <a:latin typeface="Calibri" panose="020F0502020204030204" pitchFamily="34" charset="0"/>
              </a:rPr>
              <a:t> </a:t>
            </a:r>
            <a:r>
              <a:rPr lang="en-GB" dirty="0"/>
              <a:t>Different</a:t>
            </a:r>
            <a:r>
              <a:rPr lang="fr-FR" dirty="0"/>
              <a:t> types of </a:t>
            </a:r>
            <a:r>
              <a:rPr lang="fr-FR" dirty="0" err="1"/>
              <a:t>amyloid</a:t>
            </a:r>
            <a:r>
              <a:rPr lang="fr-FR" dirty="0"/>
              <a:t> </a:t>
            </a:r>
            <a:r>
              <a:rPr lang="fr-FR" i="1" dirty="0"/>
              <a:t>beta </a:t>
            </a:r>
            <a:r>
              <a:rPr lang="fr-FR" dirty="0"/>
              <a:t>(A</a:t>
            </a:r>
            <a:r>
              <a:rPr lang="el-GR" dirty="0"/>
              <a:t>β</a:t>
            </a:r>
            <a:r>
              <a:rPr lang="fr-FR" dirty="0"/>
              <a:t>)</a:t>
            </a:r>
            <a:endParaRPr lang="fr-FR" dirty="0" smtClean="0">
              <a:latin typeface="Calibri" panose="020F0502020204030204" pitchFamily="34" charset="0"/>
            </a:endParaRPr>
          </a:p>
          <a:p>
            <a:pPr>
              <a:buClr>
                <a:schemeClr val="accent1">
                  <a:lumMod val="75000"/>
                </a:schemeClr>
              </a:buClr>
              <a:buFont typeface="Wingdings" panose="05000000000000000000" pitchFamily="2" charset="2"/>
              <a:buChar char="Ø"/>
            </a:pPr>
            <a:r>
              <a:rPr lang="fr-FR" dirty="0" smtClean="0"/>
              <a:t> </a:t>
            </a:r>
            <a:r>
              <a:rPr lang="fr-FR" dirty="0" err="1" smtClean="0"/>
              <a:t>Methods</a:t>
            </a:r>
            <a:endParaRPr lang="fr-FR" dirty="0" smtClean="0"/>
          </a:p>
          <a:p>
            <a:pPr>
              <a:buClr>
                <a:schemeClr val="accent1">
                  <a:lumMod val="75000"/>
                </a:schemeClr>
              </a:buClr>
              <a:buFont typeface="Wingdings" panose="05000000000000000000" pitchFamily="2" charset="2"/>
              <a:buChar char="Ø"/>
            </a:pPr>
            <a:r>
              <a:rPr lang="fr-FR" dirty="0" smtClean="0"/>
              <a:t> </a:t>
            </a:r>
            <a:r>
              <a:rPr lang="fr-FR" b="1" dirty="0" err="1" smtClean="0"/>
              <a:t>Results</a:t>
            </a:r>
            <a:r>
              <a:rPr lang="fr-FR" b="1" dirty="0" smtClean="0"/>
              <a:t> and discussion</a:t>
            </a:r>
          </a:p>
          <a:p>
            <a:pPr>
              <a:buClr>
                <a:schemeClr val="accent1">
                  <a:lumMod val="75000"/>
                </a:schemeClr>
              </a:buClr>
              <a:buFont typeface="Wingdings" panose="05000000000000000000" pitchFamily="2" charset="2"/>
              <a:buChar char="Ø"/>
            </a:pPr>
            <a:r>
              <a:rPr lang="fr-FR" dirty="0" smtClean="0"/>
              <a:t> Conclusion and future perspectives</a:t>
            </a:r>
          </a:p>
          <a:p>
            <a:pPr marL="0" indent="0">
              <a:buClr>
                <a:schemeClr val="accent1">
                  <a:lumMod val="75000"/>
                </a:schemeClr>
              </a:buClr>
              <a:buNone/>
            </a:pPr>
            <a:endParaRPr lang="fr-FR" dirty="0" smtClean="0"/>
          </a:p>
        </p:txBody>
      </p:sp>
    </p:spTree>
    <p:extLst>
      <p:ext uri="{BB962C8B-B14F-4D97-AF65-F5344CB8AC3E}">
        <p14:creationId xmlns:p14="http://schemas.microsoft.com/office/powerpoint/2010/main" val="133704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5139"/>
          </a:xfrm>
          <a:ln w="28575">
            <a:solidFill>
              <a:schemeClr val="accent1">
                <a:lumMod val="75000"/>
              </a:schemeClr>
            </a:solidFill>
          </a:ln>
        </p:spPr>
        <p:txBody>
          <a:bodyPr/>
          <a:lstStyle/>
          <a:p>
            <a:r>
              <a:rPr lang="fr-FR" dirty="0" err="1" smtClean="0"/>
              <a:t>Results</a:t>
            </a:r>
            <a:r>
              <a:rPr lang="fr-FR" dirty="0" smtClean="0"/>
              <a:t> and discussion: TACE (90 </a:t>
            </a:r>
            <a:r>
              <a:rPr lang="fr-FR" dirty="0" err="1" smtClean="0"/>
              <a:t>samples</a:t>
            </a:r>
            <a:r>
              <a:rPr lang="fr-FR" dirty="0" smtClean="0"/>
              <a:t>)</a:t>
            </a:r>
            <a:endParaRPr lang="fr-FR" dirty="0"/>
          </a:p>
        </p:txBody>
      </p:sp>
      <p:sp>
        <p:nvSpPr>
          <p:cNvPr id="3" name="Espace réservé du contenu 2"/>
          <p:cNvSpPr>
            <a:spLocks noGrp="1"/>
          </p:cNvSpPr>
          <p:nvPr>
            <p:ph idx="1"/>
          </p:nvPr>
        </p:nvSpPr>
        <p:spPr>
          <a:xfrm>
            <a:off x="838200" y="1409989"/>
            <a:ext cx="10515600" cy="4886902"/>
          </a:xfrm>
        </p:spPr>
        <p:txBody>
          <a:bodyPr/>
          <a:lstStyle/>
          <a:p>
            <a:pPr>
              <a:buClr>
                <a:schemeClr val="accent1">
                  <a:lumMod val="75000"/>
                </a:schemeClr>
              </a:buClr>
              <a:buFont typeface="Wingdings" panose="05000000000000000000" pitchFamily="2" charset="2"/>
              <a:buChar char="Ø"/>
            </a:pPr>
            <a:r>
              <a:rPr lang="fr-FR" dirty="0" smtClean="0">
                <a:solidFill>
                  <a:schemeClr val="accent1">
                    <a:lumMod val="75000"/>
                  </a:schemeClr>
                </a:solidFill>
              </a:rPr>
              <a:t> </a:t>
            </a:r>
            <a:r>
              <a:rPr lang="fr-FR" dirty="0" err="1" smtClean="0"/>
              <a:t>Higher</a:t>
            </a:r>
            <a:r>
              <a:rPr lang="fr-FR" dirty="0" smtClean="0"/>
              <a:t> values for MCI </a:t>
            </a:r>
            <a:r>
              <a:rPr lang="fr-FR" dirty="0" err="1" smtClean="0"/>
              <a:t>with</a:t>
            </a:r>
            <a:r>
              <a:rPr lang="fr-FR" dirty="0" smtClean="0"/>
              <a:t> conversion and AD</a:t>
            </a:r>
          </a:p>
          <a:p>
            <a:pPr marL="0" indent="0">
              <a:buClr>
                <a:schemeClr val="accent1">
                  <a:lumMod val="75000"/>
                </a:schemeClr>
              </a:buClr>
              <a:buNone/>
            </a:pPr>
            <a:endParaRPr lang="fr-FR" dirty="0" smtClean="0"/>
          </a:p>
          <a:p>
            <a:pPr>
              <a:buClr>
                <a:schemeClr val="accent1">
                  <a:lumMod val="75000"/>
                </a:schemeClr>
              </a:buClr>
              <a:buFont typeface="Wingdings" panose="05000000000000000000" pitchFamily="2" charset="2"/>
              <a:buChar char="Ø"/>
            </a:pPr>
            <a:endParaRPr lang="en-US" dirty="0" smtClean="0"/>
          </a:p>
          <a:p>
            <a:pPr>
              <a:buClr>
                <a:schemeClr val="accent1">
                  <a:lumMod val="75000"/>
                </a:schemeClr>
              </a:buClr>
              <a:buFont typeface="Wingdings" panose="05000000000000000000" pitchFamily="2" charset="2"/>
              <a:buChar char="Ø"/>
            </a:pPr>
            <a:r>
              <a:rPr lang="en-US" dirty="0" smtClean="0"/>
              <a:t> Hypothesis: feedback mechanism?</a:t>
            </a:r>
          </a:p>
        </p:txBody>
      </p:sp>
      <p:sp>
        <p:nvSpPr>
          <p:cNvPr id="7" name="Flèche droite 6"/>
          <p:cNvSpPr/>
          <p:nvPr/>
        </p:nvSpPr>
        <p:spPr>
          <a:xfrm>
            <a:off x="1719248" y="2159985"/>
            <a:ext cx="737755" cy="4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2457003" y="2159985"/>
            <a:ext cx="5460870" cy="461665"/>
          </a:xfrm>
          <a:prstGeom prst="rect">
            <a:avLst/>
          </a:prstGeom>
          <a:noFill/>
        </p:spPr>
        <p:txBody>
          <a:bodyPr wrap="square" rtlCol="0">
            <a:spAutoFit/>
          </a:bodyPr>
          <a:lstStyle/>
          <a:p>
            <a:r>
              <a:rPr lang="fr-FR" sz="2400" dirty="0" smtClean="0"/>
              <a:t>Contradiction to </a:t>
            </a:r>
            <a:r>
              <a:rPr lang="fr-FR" sz="2400" dirty="0" err="1" smtClean="0"/>
              <a:t>what</a:t>
            </a:r>
            <a:r>
              <a:rPr lang="fr-FR" sz="2400" dirty="0" smtClean="0"/>
              <a:t> </a:t>
            </a:r>
            <a:r>
              <a:rPr lang="fr-FR" sz="2400" dirty="0" err="1" smtClean="0"/>
              <a:t>is</a:t>
            </a:r>
            <a:r>
              <a:rPr lang="fr-FR" sz="2400" dirty="0" smtClean="0"/>
              <a:t> </a:t>
            </a:r>
            <a:r>
              <a:rPr lang="fr-FR" sz="2400" dirty="0" err="1" smtClean="0"/>
              <a:t>found</a:t>
            </a:r>
            <a:r>
              <a:rPr lang="fr-FR" sz="2400" dirty="0" smtClean="0"/>
              <a:t> in </a:t>
            </a:r>
            <a:r>
              <a:rPr lang="fr-FR" sz="2400" dirty="0" err="1" smtClean="0"/>
              <a:t>literature</a:t>
            </a:r>
            <a:endParaRPr lang="fr-FR" sz="2400" dirty="0"/>
          </a:p>
        </p:txBody>
      </p:sp>
      <p:pic>
        <p:nvPicPr>
          <p:cNvPr id="9" name="Image 8"/>
          <p:cNvPicPr/>
          <p:nvPr/>
        </p:nvPicPr>
        <p:blipFill>
          <a:blip r:embed="rId3">
            <a:extLst>
              <a:ext uri="{28A0092B-C50C-407E-A947-70E740481C1C}">
                <a14:useLocalDpi xmlns:a14="http://schemas.microsoft.com/office/drawing/2010/main" val="0"/>
              </a:ext>
            </a:extLst>
          </a:blip>
          <a:stretch>
            <a:fillRect/>
          </a:stretch>
        </p:blipFill>
        <p:spPr>
          <a:xfrm>
            <a:off x="2898240" y="3371646"/>
            <a:ext cx="6395519" cy="3108667"/>
          </a:xfrm>
          <a:prstGeom prst="rect">
            <a:avLst/>
          </a:prstGeom>
        </p:spPr>
      </p:pic>
    </p:spTree>
    <p:extLst>
      <p:ext uri="{BB962C8B-B14F-4D97-AF65-F5344CB8AC3E}">
        <p14:creationId xmlns:p14="http://schemas.microsoft.com/office/powerpoint/2010/main" val="336627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5139"/>
          </a:xfrm>
          <a:ln w="28575">
            <a:solidFill>
              <a:schemeClr val="accent1">
                <a:lumMod val="75000"/>
              </a:schemeClr>
            </a:solidFill>
          </a:ln>
        </p:spPr>
        <p:txBody>
          <a:bodyPr/>
          <a:lstStyle/>
          <a:p>
            <a:r>
              <a:rPr lang="fr-FR" dirty="0" err="1" smtClean="0"/>
              <a:t>Results</a:t>
            </a:r>
            <a:r>
              <a:rPr lang="fr-FR" dirty="0" smtClean="0"/>
              <a:t> and discussion: TACE (all </a:t>
            </a:r>
            <a:r>
              <a:rPr lang="fr-FR" dirty="0" err="1" smtClean="0"/>
              <a:t>samples</a:t>
            </a:r>
            <a:r>
              <a:rPr lang="fr-FR" dirty="0" smtClean="0"/>
              <a:t>)</a:t>
            </a:r>
            <a:endParaRPr lang="fr-FR" dirty="0"/>
          </a:p>
        </p:txBody>
      </p:sp>
      <p:sp>
        <p:nvSpPr>
          <p:cNvPr id="3" name="Espace réservé du contenu 2"/>
          <p:cNvSpPr>
            <a:spLocks noGrp="1"/>
          </p:cNvSpPr>
          <p:nvPr>
            <p:ph idx="1"/>
          </p:nvPr>
        </p:nvSpPr>
        <p:spPr>
          <a:xfrm>
            <a:off x="838200" y="1409989"/>
            <a:ext cx="10515600" cy="4886902"/>
          </a:xfrm>
        </p:spPr>
        <p:txBody>
          <a:bodyPr/>
          <a:lstStyle/>
          <a:p>
            <a:pPr>
              <a:buClr>
                <a:schemeClr val="accent1">
                  <a:lumMod val="75000"/>
                </a:schemeClr>
              </a:buClr>
              <a:buFont typeface="Wingdings" panose="05000000000000000000" pitchFamily="2" charset="2"/>
              <a:buChar char="Ø"/>
            </a:pPr>
            <a:r>
              <a:rPr lang="fr-FR" dirty="0">
                <a:solidFill>
                  <a:schemeClr val="accent1">
                    <a:lumMod val="75000"/>
                  </a:schemeClr>
                </a:solidFill>
              </a:rPr>
              <a:t> </a:t>
            </a:r>
            <a:r>
              <a:rPr lang="fr-FR" dirty="0" err="1" smtClean="0"/>
              <a:t>Slightly</a:t>
            </a:r>
            <a:r>
              <a:rPr lang="fr-FR" dirty="0" smtClean="0"/>
              <a:t> </a:t>
            </a:r>
            <a:r>
              <a:rPr lang="fr-FR" dirty="0" err="1" smtClean="0"/>
              <a:t>higher</a:t>
            </a:r>
            <a:r>
              <a:rPr lang="fr-FR" dirty="0" smtClean="0"/>
              <a:t> values for AD and MCI </a:t>
            </a:r>
            <a:r>
              <a:rPr lang="fr-FR" dirty="0" err="1" smtClean="0"/>
              <a:t>with</a:t>
            </a:r>
            <a:r>
              <a:rPr lang="fr-FR" dirty="0" smtClean="0"/>
              <a:t> conversion</a:t>
            </a:r>
          </a:p>
          <a:p>
            <a:pPr>
              <a:buClr>
                <a:schemeClr val="accent1">
                  <a:lumMod val="75000"/>
                </a:schemeClr>
              </a:buClr>
              <a:buFont typeface="Wingdings" panose="05000000000000000000" pitchFamily="2" charset="2"/>
              <a:buChar char="Ø"/>
            </a:pPr>
            <a:endParaRPr lang="fr-FR" dirty="0"/>
          </a:p>
          <a:p>
            <a:pPr>
              <a:buClr>
                <a:schemeClr val="accent1">
                  <a:lumMod val="75000"/>
                </a:schemeClr>
              </a:buClr>
              <a:buFont typeface="Wingdings" panose="05000000000000000000" pitchFamily="2" charset="2"/>
              <a:buChar char="Ø"/>
            </a:pPr>
            <a:endParaRPr lang="fr-FR" dirty="0" smtClean="0"/>
          </a:p>
          <a:p>
            <a:pPr>
              <a:buClr>
                <a:schemeClr val="accent1">
                  <a:lumMod val="75000"/>
                </a:schemeClr>
              </a:buClr>
              <a:buFont typeface="Wingdings" panose="05000000000000000000" pitchFamily="2" charset="2"/>
              <a:buChar char="Ø"/>
            </a:pPr>
            <a:r>
              <a:rPr lang="en-US" dirty="0"/>
              <a:t> </a:t>
            </a:r>
            <a:r>
              <a:rPr lang="en-US" dirty="0" smtClean="0"/>
              <a:t>TACE can be used as biomarker to predict the risk of conversion</a:t>
            </a:r>
            <a:endParaRPr lang="fr-FR" dirty="0"/>
          </a:p>
        </p:txBody>
      </p:sp>
      <p:sp>
        <p:nvSpPr>
          <p:cNvPr id="9" name="Flèche droite 8"/>
          <p:cNvSpPr/>
          <p:nvPr/>
        </p:nvSpPr>
        <p:spPr>
          <a:xfrm>
            <a:off x="1719248" y="2159985"/>
            <a:ext cx="737755" cy="4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457002" y="2159985"/>
            <a:ext cx="6770125" cy="461665"/>
          </a:xfrm>
          <a:prstGeom prst="rect">
            <a:avLst/>
          </a:prstGeom>
          <a:noFill/>
        </p:spPr>
        <p:txBody>
          <a:bodyPr wrap="square" rtlCol="0">
            <a:spAutoFit/>
          </a:bodyPr>
          <a:lstStyle/>
          <a:p>
            <a:r>
              <a:rPr lang="fr-FR" sz="2400" dirty="0" smtClean="0"/>
              <a:t>TACE has an influence on the </a:t>
            </a:r>
            <a:r>
              <a:rPr lang="fr-FR" sz="2400" dirty="0" err="1" smtClean="0"/>
              <a:t>risk</a:t>
            </a:r>
            <a:r>
              <a:rPr lang="fr-FR" sz="2400" dirty="0" smtClean="0"/>
              <a:t> of conversion to AD</a:t>
            </a:r>
            <a:endParaRPr lang="fr-FR" sz="2400" dirty="0"/>
          </a:p>
        </p:txBody>
      </p:sp>
      <p:sp>
        <p:nvSpPr>
          <p:cNvPr id="4" name="ZoneTexte 3"/>
          <p:cNvSpPr txBox="1"/>
          <p:nvPr/>
        </p:nvSpPr>
        <p:spPr>
          <a:xfrm>
            <a:off x="1881357" y="5261113"/>
            <a:ext cx="199234" cy="369332"/>
          </a:xfrm>
          <a:prstGeom prst="rect">
            <a:avLst/>
          </a:prstGeom>
          <a:solidFill>
            <a:schemeClr val="bg1"/>
          </a:solidFill>
        </p:spPr>
        <p:txBody>
          <a:bodyPr wrap="square" rtlCol="0">
            <a:spAutoFit/>
          </a:bodyPr>
          <a:lstStyle/>
          <a:p>
            <a:endParaRPr lang="fr-FR" dirty="0"/>
          </a:p>
        </p:txBody>
      </p:sp>
      <p:sp>
        <p:nvSpPr>
          <p:cNvPr id="11" name="ZoneTexte 10"/>
          <p:cNvSpPr txBox="1"/>
          <p:nvPr/>
        </p:nvSpPr>
        <p:spPr>
          <a:xfrm>
            <a:off x="6023263" y="5198530"/>
            <a:ext cx="218511" cy="431915"/>
          </a:xfrm>
          <a:prstGeom prst="rect">
            <a:avLst/>
          </a:prstGeom>
          <a:solidFill>
            <a:schemeClr val="bg1"/>
          </a:solidFill>
        </p:spPr>
        <p:txBody>
          <a:bodyPr wrap="square" rtlCol="0">
            <a:spAutoFit/>
          </a:bodyPr>
          <a:lstStyle/>
          <a:p>
            <a:endParaRPr lang="fr-FR" dirty="0"/>
          </a:p>
        </p:txBody>
      </p:sp>
      <p:pic>
        <p:nvPicPr>
          <p:cNvPr id="12" name="Image 11"/>
          <p:cNvPicPr/>
          <p:nvPr/>
        </p:nvPicPr>
        <p:blipFill>
          <a:blip r:embed="rId3">
            <a:extLst>
              <a:ext uri="{28A0092B-C50C-407E-A947-70E740481C1C}">
                <a14:useLocalDpi xmlns:a14="http://schemas.microsoft.com/office/drawing/2010/main" val="0"/>
              </a:ext>
            </a:extLst>
          </a:blip>
          <a:stretch>
            <a:fillRect/>
          </a:stretch>
        </p:blipFill>
        <p:spPr>
          <a:xfrm>
            <a:off x="2749722" y="3374609"/>
            <a:ext cx="6184684" cy="2925245"/>
          </a:xfrm>
          <a:prstGeom prst="rect">
            <a:avLst/>
          </a:prstGeom>
        </p:spPr>
      </p:pic>
    </p:spTree>
    <p:extLst>
      <p:ext uri="{BB962C8B-B14F-4D97-AF65-F5344CB8AC3E}">
        <p14:creationId xmlns:p14="http://schemas.microsoft.com/office/powerpoint/2010/main" val="1254335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8" y="365125"/>
            <a:ext cx="11163301" cy="705139"/>
          </a:xfrm>
          <a:ln w="28575">
            <a:solidFill>
              <a:schemeClr val="accent1">
                <a:lumMod val="75000"/>
              </a:schemeClr>
            </a:solidFill>
          </a:ln>
        </p:spPr>
        <p:txBody>
          <a:bodyPr>
            <a:noAutofit/>
          </a:bodyPr>
          <a:lstStyle/>
          <a:p>
            <a:r>
              <a:rPr lang="fr-FR" dirty="0" err="1" smtClean="0"/>
              <a:t>Results</a:t>
            </a:r>
            <a:r>
              <a:rPr lang="fr-FR" dirty="0" smtClean="0"/>
              <a:t> and discussion: Cathepsin D (87 </a:t>
            </a:r>
            <a:r>
              <a:rPr lang="fr-FR" dirty="0" err="1" smtClean="0"/>
              <a:t>samples</a:t>
            </a:r>
            <a:r>
              <a:rPr lang="fr-FR" dirty="0" smtClean="0"/>
              <a:t>)</a:t>
            </a:r>
            <a:endParaRPr lang="fr-FR" dirty="0"/>
          </a:p>
        </p:txBody>
      </p:sp>
      <p:sp>
        <p:nvSpPr>
          <p:cNvPr id="3" name="Espace réservé du contenu 2"/>
          <p:cNvSpPr>
            <a:spLocks noGrp="1"/>
          </p:cNvSpPr>
          <p:nvPr>
            <p:ph idx="1"/>
          </p:nvPr>
        </p:nvSpPr>
        <p:spPr>
          <a:xfrm>
            <a:off x="838200" y="1409989"/>
            <a:ext cx="10515600" cy="4886902"/>
          </a:xfrm>
        </p:spPr>
        <p:txBody>
          <a:bodyPr/>
          <a:lstStyle/>
          <a:p>
            <a:pPr>
              <a:buClr>
                <a:schemeClr val="accent1">
                  <a:lumMod val="75000"/>
                </a:schemeClr>
              </a:buClr>
              <a:buFont typeface="Wingdings" panose="05000000000000000000" pitchFamily="2" charset="2"/>
              <a:buChar char="Ø"/>
            </a:pPr>
            <a:r>
              <a:rPr lang="fr-FR" dirty="0" smtClean="0">
                <a:solidFill>
                  <a:schemeClr val="accent1">
                    <a:lumMod val="75000"/>
                  </a:schemeClr>
                </a:solidFill>
              </a:rPr>
              <a:t> </a:t>
            </a:r>
            <a:r>
              <a:rPr lang="fr-FR" dirty="0" err="1" smtClean="0"/>
              <a:t>Higher</a:t>
            </a:r>
            <a:r>
              <a:rPr lang="fr-FR" dirty="0" smtClean="0"/>
              <a:t> values for AD</a:t>
            </a:r>
          </a:p>
          <a:p>
            <a:pPr>
              <a:buClr>
                <a:schemeClr val="accent1">
                  <a:lumMod val="75000"/>
                </a:schemeClr>
              </a:buClr>
              <a:buFont typeface="Wingdings" panose="05000000000000000000" pitchFamily="2" charset="2"/>
              <a:buChar char="Ø"/>
            </a:pPr>
            <a:r>
              <a:rPr lang="fr-FR" dirty="0"/>
              <a:t> </a:t>
            </a:r>
            <a:r>
              <a:rPr lang="fr-FR" dirty="0" err="1"/>
              <a:t>A</a:t>
            </a:r>
            <a:r>
              <a:rPr lang="fr-FR" dirty="0" err="1" smtClean="0"/>
              <a:t>lmost</a:t>
            </a:r>
            <a:r>
              <a:rPr lang="fr-FR" dirty="0" smtClean="0"/>
              <a:t> </a:t>
            </a:r>
            <a:r>
              <a:rPr lang="fr-FR" dirty="0" err="1" smtClean="0"/>
              <a:t>identical</a:t>
            </a:r>
            <a:r>
              <a:rPr lang="fr-FR" dirty="0" smtClean="0"/>
              <a:t> for MCI </a:t>
            </a:r>
            <a:r>
              <a:rPr lang="fr-FR" dirty="0" err="1" smtClean="0"/>
              <a:t>with</a:t>
            </a:r>
            <a:r>
              <a:rPr lang="fr-FR" dirty="0" smtClean="0"/>
              <a:t> and </a:t>
            </a:r>
            <a:r>
              <a:rPr lang="fr-FR" dirty="0" err="1" smtClean="0"/>
              <a:t>without</a:t>
            </a:r>
            <a:r>
              <a:rPr lang="fr-FR" dirty="0" smtClean="0"/>
              <a:t> conversion</a:t>
            </a:r>
          </a:p>
          <a:p>
            <a:pPr marL="0" indent="0">
              <a:buClr>
                <a:schemeClr val="accent1">
                  <a:lumMod val="75000"/>
                </a:schemeClr>
              </a:buClr>
              <a:buNone/>
            </a:pPr>
            <a:endParaRPr lang="fr-FR" dirty="0" smtClean="0"/>
          </a:p>
          <a:p>
            <a:pPr>
              <a:buClr>
                <a:schemeClr val="accent1">
                  <a:lumMod val="75000"/>
                </a:schemeClr>
              </a:buClr>
              <a:buFont typeface="Wingdings" panose="05000000000000000000" pitchFamily="2" charset="2"/>
              <a:buChar char="Ø"/>
            </a:pPr>
            <a:endParaRPr lang="en-US" dirty="0" smtClean="0"/>
          </a:p>
          <a:p>
            <a:pPr>
              <a:buClr>
                <a:schemeClr val="accent1">
                  <a:lumMod val="75000"/>
                </a:schemeClr>
              </a:buClr>
              <a:buFont typeface="Wingdings" panose="05000000000000000000" pitchFamily="2" charset="2"/>
              <a:buChar char="Ø"/>
            </a:pPr>
            <a:r>
              <a:rPr lang="en-US" dirty="0" smtClean="0"/>
              <a:t> Hypothesis: plays a role in development of AD, but not in MCI?</a:t>
            </a:r>
          </a:p>
        </p:txBody>
      </p:sp>
      <p:sp>
        <p:nvSpPr>
          <p:cNvPr id="7" name="Flèche droite 6"/>
          <p:cNvSpPr/>
          <p:nvPr/>
        </p:nvSpPr>
        <p:spPr>
          <a:xfrm>
            <a:off x="1620979" y="2638241"/>
            <a:ext cx="737755" cy="4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2358734" y="2638241"/>
            <a:ext cx="6286499" cy="461665"/>
          </a:xfrm>
          <a:prstGeom prst="rect">
            <a:avLst/>
          </a:prstGeom>
          <a:noFill/>
        </p:spPr>
        <p:txBody>
          <a:bodyPr wrap="square" rtlCol="0">
            <a:spAutoFit/>
          </a:bodyPr>
          <a:lstStyle/>
          <a:p>
            <a:r>
              <a:rPr lang="fr-FR" sz="2400" dirty="0" smtClean="0"/>
              <a:t>Corresponds to </a:t>
            </a:r>
            <a:r>
              <a:rPr lang="fr-FR" sz="2400" dirty="0" err="1" smtClean="0"/>
              <a:t>what</a:t>
            </a:r>
            <a:r>
              <a:rPr lang="fr-FR" sz="2400" dirty="0" smtClean="0"/>
              <a:t> </a:t>
            </a:r>
            <a:r>
              <a:rPr lang="fr-FR" sz="2400" dirty="0" err="1" smtClean="0"/>
              <a:t>is</a:t>
            </a:r>
            <a:r>
              <a:rPr lang="fr-FR" sz="2400" dirty="0" smtClean="0"/>
              <a:t> </a:t>
            </a:r>
            <a:r>
              <a:rPr lang="fr-FR" sz="2400" dirty="0" err="1" smtClean="0"/>
              <a:t>found</a:t>
            </a:r>
            <a:r>
              <a:rPr lang="fr-FR" sz="2400" dirty="0" smtClean="0"/>
              <a:t> in </a:t>
            </a:r>
            <a:r>
              <a:rPr lang="fr-FR" sz="2400" dirty="0" err="1" smtClean="0"/>
              <a:t>literature</a:t>
            </a:r>
            <a:r>
              <a:rPr lang="fr-FR" sz="2400" dirty="0" smtClean="0"/>
              <a:t> for AD</a:t>
            </a:r>
            <a:endParaRPr lang="fr-FR" sz="2400" dirty="0"/>
          </a:p>
        </p:txBody>
      </p:sp>
      <p:pic>
        <p:nvPicPr>
          <p:cNvPr id="8" name="Image 7"/>
          <p:cNvPicPr/>
          <p:nvPr/>
        </p:nvPicPr>
        <p:blipFill>
          <a:blip r:embed="rId3">
            <a:extLst>
              <a:ext uri="{28A0092B-C50C-407E-A947-70E740481C1C}">
                <a14:useLocalDpi xmlns:a14="http://schemas.microsoft.com/office/drawing/2010/main" val="0"/>
              </a:ext>
            </a:extLst>
          </a:blip>
          <a:stretch>
            <a:fillRect/>
          </a:stretch>
        </p:blipFill>
        <p:spPr>
          <a:xfrm>
            <a:off x="3134191" y="3991941"/>
            <a:ext cx="5923618" cy="2644675"/>
          </a:xfrm>
          <a:prstGeom prst="rect">
            <a:avLst/>
          </a:prstGeom>
        </p:spPr>
      </p:pic>
    </p:spTree>
    <p:extLst>
      <p:ext uri="{BB962C8B-B14F-4D97-AF65-F5344CB8AC3E}">
        <p14:creationId xmlns:p14="http://schemas.microsoft.com/office/powerpoint/2010/main" val="1836533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8" y="365125"/>
            <a:ext cx="11163301" cy="705139"/>
          </a:xfrm>
          <a:ln w="28575">
            <a:solidFill>
              <a:schemeClr val="accent1">
                <a:lumMod val="75000"/>
              </a:schemeClr>
            </a:solidFill>
          </a:ln>
        </p:spPr>
        <p:txBody>
          <a:bodyPr>
            <a:noAutofit/>
          </a:bodyPr>
          <a:lstStyle/>
          <a:p>
            <a:r>
              <a:rPr lang="fr-FR" dirty="0" err="1" smtClean="0"/>
              <a:t>Results</a:t>
            </a:r>
            <a:r>
              <a:rPr lang="fr-FR" dirty="0" smtClean="0"/>
              <a:t> and discussion: Cathepsin D (all </a:t>
            </a:r>
            <a:r>
              <a:rPr lang="fr-FR" dirty="0" err="1" smtClean="0"/>
              <a:t>samples</a:t>
            </a:r>
            <a:r>
              <a:rPr lang="fr-FR" dirty="0" smtClean="0"/>
              <a:t>)</a:t>
            </a:r>
            <a:endParaRPr lang="fr-FR" dirty="0"/>
          </a:p>
        </p:txBody>
      </p:sp>
      <p:sp>
        <p:nvSpPr>
          <p:cNvPr id="3" name="Espace réservé du contenu 2"/>
          <p:cNvSpPr>
            <a:spLocks noGrp="1"/>
          </p:cNvSpPr>
          <p:nvPr>
            <p:ph idx="1"/>
          </p:nvPr>
        </p:nvSpPr>
        <p:spPr>
          <a:xfrm>
            <a:off x="838200" y="1409989"/>
            <a:ext cx="10515600" cy="4886902"/>
          </a:xfrm>
        </p:spPr>
        <p:txBody>
          <a:bodyPr/>
          <a:lstStyle/>
          <a:p>
            <a:pPr>
              <a:buClr>
                <a:schemeClr val="accent1">
                  <a:lumMod val="75000"/>
                </a:schemeClr>
              </a:buClr>
              <a:buFont typeface="Wingdings" panose="05000000000000000000" pitchFamily="2" charset="2"/>
              <a:buChar char="Ø"/>
            </a:pPr>
            <a:r>
              <a:rPr lang="fr-FR" dirty="0" smtClean="0"/>
              <a:t> </a:t>
            </a:r>
            <a:r>
              <a:rPr lang="fr-FR" dirty="0" err="1" smtClean="0"/>
              <a:t>Slightly</a:t>
            </a:r>
            <a:r>
              <a:rPr lang="fr-FR" dirty="0" smtClean="0"/>
              <a:t> </a:t>
            </a:r>
            <a:r>
              <a:rPr lang="fr-FR" dirty="0" err="1" smtClean="0"/>
              <a:t>higher</a:t>
            </a:r>
            <a:r>
              <a:rPr lang="fr-FR" dirty="0" smtClean="0"/>
              <a:t> values for AD and MCI </a:t>
            </a:r>
            <a:r>
              <a:rPr lang="fr-FR" dirty="0" err="1" smtClean="0"/>
              <a:t>with</a:t>
            </a:r>
            <a:r>
              <a:rPr lang="fr-FR" dirty="0" smtClean="0"/>
              <a:t> conversion</a:t>
            </a:r>
          </a:p>
          <a:p>
            <a:pPr>
              <a:buClr>
                <a:schemeClr val="accent1">
                  <a:lumMod val="75000"/>
                </a:schemeClr>
              </a:buClr>
              <a:buFont typeface="Wingdings" panose="05000000000000000000" pitchFamily="2" charset="2"/>
              <a:buChar char="Ø"/>
            </a:pPr>
            <a:endParaRPr lang="fr-FR" dirty="0"/>
          </a:p>
          <a:p>
            <a:pPr>
              <a:buClr>
                <a:schemeClr val="accent1">
                  <a:lumMod val="75000"/>
                </a:schemeClr>
              </a:buClr>
              <a:buFont typeface="Wingdings" panose="05000000000000000000" pitchFamily="2" charset="2"/>
              <a:buChar char="Ø"/>
            </a:pPr>
            <a:endParaRPr lang="fr-FR" dirty="0" smtClean="0"/>
          </a:p>
          <a:p>
            <a:pPr>
              <a:buClr>
                <a:schemeClr val="accent1">
                  <a:lumMod val="75000"/>
                </a:schemeClr>
              </a:buClr>
              <a:buFont typeface="Wingdings" panose="05000000000000000000" pitchFamily="2" charset="2"/>
              <a:buChar char="Ø"/>
            </a:pPr>
            <a:r>
              <a:rPr lang="fr-FR" dirty="0"/>
              <a:t> </a:t>
            </a:r>
            <a:r>
              <a:rPr lang="fr-FR" dirty="0" smtClean="0"/>
              <a:t>Cathepsin D</a:t>
            </a:r>
            <a:r>
              <a:rPr lang="en-US" dirty="0" smtClean="0"/>
              <a:t> </a:t>
            </a:r>
            <a:r>
              <a:rPr lang="en-US" dirty="0"/>
              <a:t>can be used as biomarker to predict the risk of conversion</a:t>
            </a:r>
            <a:endParaRPr lang="fr-FR" dirty="0"/>
          </a:p>
          <a:p>
            <a:pPr marL="0" indent="0">
              <a:buClr>
                <a:schemeClr val="accent1">
                  <a:lumMod val="75000"/>
                </a:schemeClr>
              </a:buClr>
              <a:buNone/>
            </a:pPr>
            <a:endParaRPr lang="fr-FR" dirty="0"/>
          </a:p>
        </p:txBody>
      </p:sp>
      <p:sp>
        <p:nvSpPr>
          <p:cNvPr id="10" name="Flèche droite 9"/>
          <p:cNvSpPr/>
          <p:nvPr/>
        </p:nvSpPr>
        <p:spPr>
          <a:xfrm>
            <a:off x="1719248" y="2159985"/>
            <a:ext cx="737755" cy="4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457002" y="2159985"/>
            <a:ext cx="7705307" cy="461665"/>
          </a:xfrm>
          <a:prstGeom prst="rect">
            <a:avLst/>
          </a:prstGeom>
          <a:noFill/>
        </p:spPr>
        <p:txBody>
          <a:bodyPr wrap="square" rtlCol="0">
            <a:spAutoFit/>
          </a:bodyPr>
          <a:lstStyle/>
          <a:p>
            <a:r>
              <a:rPr lang="fr-FR" sz="2400" dirty="0" smtClean="0"/>
              <a:t>Cathepsin D has an influence on the </a:t>
            </a:r>
            <a:r>
              <a:rPr lang="fr-FR" sz="2400" dirty="0" err="1" smtClean="0"/>
              <a:t>risk</a:t>
            </a:r>
            <a:r>
              <a:rPr lang="fr-FR" sz="2400" dirty="0" smtClean="0"/>
              <a:t> of conversion to AD</a:t>
            </a:r>
            <a:endParaRPr lang="fr-FR" sz="2400" dirty="0"/>
          </a:p>
        </p:txBody>
      </p:sp>
      <p:sp>
        <p:nvSpPr>
          <p:cNvPr id="8" name="ZoneTexte 7"/>
          <p:cNvSpPr txBox="1"/>
          <p:nvPr/>
        </p:nvSpPr>
        <p:spPr>
          <a:xfrm>
            <a:off x="2357385" y="5512904"/>
            <a:ext cx="199234" cy="369332"/>
          </a:xfrm>
          <a:prstGeom prst="rect">
            <a:avLst/>
          </a:prstGeom>
          <a:solidFill>
            <a:schemeClr val="bg1"/>
          </a:solidFill>
        </p:spPr>
        <p:txBody>
          <a:bodyPr wrap="square" rtlCol="0">
            <a:spAutoFit/>
          </a:bodyPr>
          <a:lstStyle/>
          <a:p>
            <a:endParaRPr lang="fr-FR" dirty="0"/>
          </a:p>
        </p:txBody>
      </p:sp>
      <p:sp>
        <p:nvSpPr>
          <p:cNvPr id="9" name="ZoneTexte 8"/>
          <p:cNvSpPr txBox="1"/>
          <p:nvPr/>
        </p:nvSpPr>
        <p:spPr>
          <a:xfrm>
            <a:off x="6210038" y="5459031"/>
            <a:ext cx="199234" cy="369332"/>
          </a:xfrm>
          <a:prstGeom prst="rect">
            <a:avLst/>
          </a:prstGeom>
          <a:solidFill>
            <a:schemeClr val="bg1"/>
          </a:solidFill>
        </p:spPr>
        <p:txBody>
          <a:bodyPr wrap="square" rtlCol="0">
            <a:spAutoFit/>
          </a:bodyPr>
          <a:lstStyle/>
          <a:p>
            <a:endParaRPr lang="fr-FR" dirty="0"/>
          </a:p>
        </p:txBody>
      </p:sp>
      <p:pic>
        <p:nvPicPr>
          <p:cNvPr id="12" name="Image 11"/>
          <p:cNvPicPr/>
          <p:nvPr/>
        </p:nvPicPr>
        <p:blipFill>
          <a:blip r:embed="rId3">
            <a:extLst>
              <a:ext uri="{28A0092B-C50C-407E-A947-70E740481C1C}">
                <a14:useLocalDpi xmlns:a14="http://schemas.microsoft.com/office/drawing/2010/main" val="0"/>
              </a:ext>
            </a:extLst>
          </a:blip>
          <a:stretch>
            <a:fillRect/>
          </a:stretch>
        </p:blipFill>
        <p:spPr>
          <a:xfrm>
            <a:off x="2972835" y="3801362"/>
            <a:ext cx="6246329" cy="2888766"/>
          </a:xfrm>
          <a:prstGeom prst="rect">
            <a:avLst/>
          </a:prstGeom>
        </p:spPr>
      </p:pic>
    </p:spTree>
    <p:extLst>
      <p:ext uri="{BB962C8B-B14F-4D97-AF65-F5344CB8AC3E}">
        <p14:creationId xmlns:p14="http://schemas.microsoft.com/office/powerpoint/2010/main" val="244553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8" y="365125"/>
            <a:ext cx="11163301" cy="705139"/>
          </a:xfrm>
          <a:ln w="28575">
            <a:solidFill>
              <a:schemeClr val="accent1">
                <a:lumMod val="75000"/>
              </a:schemeClr>
            </a:solidFill>
          </a:ln>
        </p:spPr>
        <p:txBody>
          <a:bodyPr>
            <a:noAutofit/>
          </a:bodyPr>
          <a:lstStyle/>
          <a:p>
            <a:r>
              <a:rPr lang="en-GB" dirty="0" smtClean="0"/>
              <a:t>Results</a:t>
            </a:r>
            <a:r>
              <a:rPr lang="fr-FR" dirty="0" smtClean="0"/>
              <a:t> and discussion: A</a:t>
            </a:r>
            <a:r>
              <a:rPr lang="el-GR" dirty="0"/>
              <a:t>β</a:t>
            </a:r>
            <a:r>
              <a:rPr lang="nl-BE" dirty="0" smtClean="0"/>
              <a:t>-40 (152 samples)</a:t>
            </a:r>
            <a:endParaRPr lang="fr-FR" dirty="0"/>
          </a:p>
        </p:txBody>
      </p:sp>
      <p:sp>
        <p:nvSpPr>
          <p:cNvPr id="3" name="Espace réservé du contenu 2"/>
          <p:cNvSpPr>
            <a:spLocks noGrp="1"/>
          </p:cNvSpPr>
          <p:nvPr>
            <p:ph idx="1"/>
          </p:nvPr>
        </p:nvSpPr>
        <p:spPr>
          <a:xfrm>
            <a:off x="838200" y="1409989"/>
            <a:ext cx="10515600" cy="4886902"/>
          </a:xfrm>
        </p:spPr>
        <p:txBody>
          <a:bodyPr/>
          <a:lstStyle/>
          <a:p>
            <a:pPr>
              <a:buClr>
                <a:schemeClr val="accent1">
                  <a:lumMod val="75000"/>
                </a:schemeClr>
              </a:buClr>
              <a:buFont typeface="Wingdings" panose="05000000000000000000" pitchFamily="2" charset="2"/>
              <a:buChar char="Ø"/>
            </a:pPr>
            <a:r>
              <a:rPr lang="fr-FR" dirty="0" smtClean="0">
                <a:solidFill>
                  <a:schemeClr val="accent1">
                    <a:lumMod val="75000"/>
                  </a:schemeClr>
                </a:solidFill>
              </a:rPr>
              <a:t> </a:t>
            </a:r>
            <a:r>
              <a:rPr lang="fr-FR" dirty="0" err="1" smtClean="0"/>
              <a:t>Lower</a:t>
            </a:r>
            <a:r>
              <a:rPr lang="fr-FR" dirty="0" smtClean="0"/>
              <a:t> values for AD</a:t>
            </a:r>
          </a:p>
          <a:p>
            <a:pPr marL="0" indent="0">
              <a:buClr>
                <a:schemeClr val="accent1">
                  <a:lumMod val="75000"/>
                </a:schemeClr>
              </a:buClr>
              <a:buNone/>
            </a:pPr>
            <a:endParaRPr lang="fr-FR" dirty="0" smtClean="0"/>
          </a:p>
          <a:p>
            <a:pPr>
              <a:buClr>
                <a:schemeClr val="accent1">
                  <a:lumMod val="75000"/>
                </a:schemeClr>
              </a:buClr>
              <a:buFont typeface="Wingdings" panose="05000000000000000000" pitchFamily="2" charset="2"/>
              <a:buChar char="Ø"/>
            </a:pPr>
            <a:endParaRPr lang="fr-FR" dirty="0" smtClean="0"/>
          </a:p>
          <a:p>
            <a:pPr>
              <a:buClr>
                <a:schemeClr val="accent1">
                  <a:lumMod val="75000"/>
                </a:schemeClr>
              </a:buClr>
              <a:buFont typeface="Wingdings" panose="05000000000000000000" pitchFamily="2" charset="2"/>
              <a:buChar char="Ø"/>
            </a:pPr>
            <a:r>
              <a:rPr lang="fr-FR" dirty="0" smtClean="0"/>
              <a:t> No </a:t>
            </a:r>
            <a:r>
              <a:rPr lang="fr-FR" dirty="0" err="1" smtClean="0"/>
              <a:t>difference</a:t>
            </a:r>
            <a:r>
              <a:rPr lang="fr-FR" dirty="0" smtClean="0"/>
              <a:t> </a:t>
            </a:r>
            <a:r>
              <a:rPr lang="fr-FR" dirty="0" err="1" smtClean="0"/>
              <a:t>between</a:t>
            </a:r>
            <a:r>
              <a:rPr lang="fr-FR" dirty="0" smtClean="0"/>
              <a:t> MCI </a:t>
            </a:r>
            <a:r>
              <a:rPr lang="fr-FR" dirty="0" err="1" smtClean="0"/>
              <a:t>with</a:t>
            </a:r>
            <a:r>
              <a:rPr lang="fr-FR" dirty="0" smtClean="0"/>
              <a:t> conversion and MCI </a:t>
            </a:r>
            <a:r>
              <a:rPr lang="fr-FR" dirty="0" err="1" smtClean="0"/>
              <a:t>without</a:t>
            </a:r>
            <a:r>
              <a:rPr lang="fr-FR" dirty="0" smtClean="0"/>
              <a:t> conversion</a:t>
            </a:r>
          </a:p>
        </p:txBody>
      </p:sp>
      <p:pic>
        <p:nvPicPr>
          <p:cNvPr id="5" name="Image 4"/>
          <p:cNvPicPr>
            <a:picLocks noChangeAspect="1"/>
          </p:cNvPicPr>
          <p:nvPr/>
        </p:nvPicPr>
        <p:blipFill>
          <a:blip r:embed="rId3"/>
          <a:stretch>
            <a:fillRect/>
          </a:stretch>
        </p:blipFill>
        <p:spPr>
          <a:xfrm>
            <a:off x="6419848" y="3743585"/>
            <a:ext cx="3829050" cy="2838450"/>
          </a:xfrm>
          <a:prstGeom prst="rect">
            <a:avLst/>
          </a:prstGeom>
        </p:spPr>
      </p:pic>
      <p:sp>
        <p:nvSpPr>
          <p:cNvPr id="6" name="Flèche droite 5"/>
          <p:cNvSpPr/>
          <p:nvPr/>
        </p:nvSpPr>
        <p:spPr>
          <a:xfrm>
            <a:off x="1963879" y="2164123"/>
            <a:ext cx="737755" cy="4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701634" y="2170049"/>
            <a:ext cx="6286499" cy="461665"/>
          </a:xfrm>
          <a:prstGeom prst="rect">
            <a:avLst/>
          </a:prstGeom>
          <a:noFill/>
        </p:spPr>
        <p:txBody>
          <a:bodyPr wrap="square" rtlCol="0">
            <a:spAutoFit/>
          </a:bodyPr>
          <a:lstStyle/>
          <a:p>
            <a:r>
              <a:rPr lang="fr-FR" sz="2400" dirty="0" smtClean="0"/>
              <a:t>Corresponds to </a:t>
            </a:r>
            <a:r>
              <a:rPr lang="fr-FR" sz="2400" dirty="0" err="1" smtClean="0"/>
              <a:t>what</a:t>
            </a:r>
            <a:r>
              <a:rPr lang="fr-FR" sz="2400" dirty="0" smtClean="0"/>
              <a:t> </a:t>
            </a:r>
            <a:r>
              <a:rPr lang="fr-FR" sz="2400" dirty="0" err="1" smtClean="0"/>
              <a:t>is</a:t>
            </a:r>
            <a:r>
              <a:rPr lang="fr-FR" sz="2400" dirty="0" smtClean="0"/>
              <a:t> </a:t>
            </a:r>
            <a:r>
              <a:rPr lang="fr-FR" sz="2400" dirty="0" err="1" smtClean="0"/>
              <a:t>found</a:t>
            </a:r>
            <a:r>
              <a:rPr lang="fr-FR" sz="2400" dirty="0" smtClean="0"/>
              <a:t> in </a:t>
            </a:r>
            <a:r>
              <a:rPr lang="fr-FR" sz="2400" dirty="0" err="1" smtClean="0"/>
              <a:t>literature</a:t>
            </a:r>
            <a:endParaRPr lang="fr-FR" sz="2400" dirty="0"/>
          </a:p>
        </p:txBody>
      </p:sp>
      <p:pic>
        <p:nvPicPr>
          <p:cNvPr id="8" name="Image 7"/>
          <p:cNvPicPr/>
          <p:nvPr/>
        </p:nvPicPr>
        <p:blipFill>
          <a:blip r:embed="rId4">
            <a:extLst>
              <a:ext uri="{28A0092B-C50C-407E-A947-70E740481C1C}">
                <a14:useLocalDpi xmlns:a14="http://schemas.microsoft.com/office/drawing/2010/main" val="0"/>
              </a:ext>
            </a:extLst>
          </a:blip>
          <a:stretch>
            <a:fillRect/>
          </a:stretch>
        </p:blipFill>
        <p:spPr>
          <a:xfrm>
            <a:off x="2447925" y="3853440"/>
            <a:ext cx="3648075" cy="2618740"/>
          </a:xfrm>
          <a:prstGeom prst="rect">
            <a:avLst/>
          </a:prstGeom>
        </p:spPr>
      </p:pic>
      <p:sp>
        <p:nvSpPr>
          <p:cNvPr id="9" name="ZoneTexte 8"/>
          <p:cNvSpPr txBox="1"/>
          <p:nvPr/>
        </p:nvSpPr>
        <p:spPr>
          <a:xfrm>
            <a:off x="6242876" y="3863593"/>
            <a:ext cx="353943" cy="2105366"/>
          </a:xfrm>
          <a:prstGeom prst="rect">
            <a:avLst/>
          </a:prstGeom>
          <a:solidFill>
            <a:schemeClr val="bg1"/>
          </a:solidFill>
        </p:spPr>
        <p:txBody>
          <a:bodyPr vert="vert270" wrap="square" rtlCol="0">
            <a:spAutoFit/>
          </a:bodyPr>
          <a:lstStyle/>
          <a:p>
            <a:r>
              <a:rPr lang="fr-FR" sz="1100" dirty="0" smtClean="0"/>
              <a:t>Concentration A</a:t>
            </a:r>
            <a:r>
              <a:rPr lang="el-GR" sz="1100" dirty="0" smtClean="0">
                <a:latin typeface="Calibri" panose="020F0502020204030204" pitchFamily="34" charset="0"/>
              </a:rPr>
              <a:t>β</a:t>
            </a:r>
            <a:r>
              <a:rPr lang="fr-FR" sz="1100" dirty="0" smtClean="0">
                <a:latin typeface="Calibri" panose="020F0502020204030204" pitchFamily="34" charset="0"/>
              </a:rPr>
              <a:t>-40 (pg/mL)</a:t>
            </a:r>
            <a:endParaRPr lang="fr-FR" sz="1100" dirty="0"/>
          </a:p>
        </p:txBody>
      </p:sp>
    </p:spTree>
    <p:extLst>
      <p:ext uri="{BB962C8B-B14F-4D97-AF65-F5344CB8AC3E}">
        <p14:creationId xmlns:p14="http://schemas.microsoft.com/office/powerpoint/2010/main" val="501828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8" y="365125"/>
            <a:ext cx="11163301" cy="705139"/>
          </a:xfrm>
          <a:ln w="28575">
            <a:solidFill>
              <a:schemeClr val="accent1">
                <a:lumMod val="75000"/>
              </a:schemeClr>
            </a:solidFill>
          </a:ln>
        </p:spPr>
        <p:txBody>
          <a:bodyPr>
            <a:noAutofit/>
          </a:bodyPr>
          <a:lstStyle/>
          <a:p>
            <a:r>
              <a:rPr lang="en-GB" dirty="0" smtClean="0"/>
              <a:t>Results</a:t>
            </a:r>
            <a:r>
              <a:rPr lang="fr-FR" dirty="0" smtClean="0"/>
              <a:t> and discussion: A</a:t>
            </a:r>
            <a:r>
              <a:rPr lang="el-GR" dirty="0"/>
              <a:t>β</a:t>
            </a:r>
            <a:r>
              <a:rPr lang="nl-BE" dirty="0" smtClean="0"/>
              <a:t>-42 (152 samples)</a:t>
            </a:r>
            <a:endParaRPr lang="fr-FR" dirty="0"/>
          </a:p>
        </p:txBody>
      </p:sp>
      <p:sp>
        <p:nvSpPr>
          <p:cNvPr id="3" name="Espace réservé du contenu 2"/>
          <p:cNvSpPr>
            <a:spLocks noGrp="1"/>
          </p:cNvSpPr>
          <p:nvPr>
            <p:ph idx="1"/>
          </p:nvPr>
        </p:nvSpPr>
        <p:spPr>
          <a:xfrm>
            <a:off x="838200" y="1409989"/>
            <a:ext cx="10515600" cy="4886902"/>
          </a:xfrm>
        </p:spPr>
        <p:txBody>
          <a:bodyPr/>
          <a:lstStyle/>
          <a:p>
            <a:pPr>
              <a:buClr>
                <a:schemeClr val="accent1">
                  <a:lumMod val="75000"/>
                </a:schemeClr>
              </a:buClr>
              <a:buFont typeface="Wingdings" panose="05000000000000000000" pitchFamily="2" charset="2"/>
              <a:buChar char="Ø"/>
            </a:pPr>
            <a:r>
              <a:rPr lang="fr-FR" dirty="0" smtClean="0">
                <a:solidFill>
                  <a:schemeClr val="accent1">
                    <a:lumMod val="75000"/>
                  </a:schemeClr>
                </a:solidFill>
              </a:rPr>
              <a:t> </a:t>
            </a:r>
            <a:r>
              <a:rPr lang="fr-FR" dirty="0" err="1"/>
              <a:t>Lower</a:t>
            </a:r>
            <a:r>
              <a:rPr lang="fr-FR" dirty="0"/>
              <a:t> values for </a:t>
            </a:r>
            <a:r>
              <a:rPr lang="fr-FR" dirty="0" smtClean="0"/>
              <a:t>AD and </a:t>
            </a:r>
            <a:r>
              <a:rPr lang="fr-FR" dirty="0" err="1" smtClean="0"/>
              <a:t>especially</a:t>
            </a:r>
            <a:r>
              <a:rPr lang="fr-FR" dirty="0" smtClean="0"/>
              <a:t> for MCI </a:t>
            </a:r>
            <a:r>
              <a:rPr lang="fr-FR" dirty="0" err="1" smtClean="0"/>
              <a:t>with</a:t>
            </a:r>
            <a:r>
              <a:rPr lang="fr-FR" dirty="0" smtClean="0"/>
              <a:t> conversion</a:t>
            </a:r>
            <a:endParaRPr lang="fr-FR" dirty="0"/>
          </a:p>
          <a:p>
            <a:pPr marL="0" indent="0">
              <a:buClr>
                <a:schemeClr val="accent1">
                  <a:lumMod val="75000"/>
                </a:schemeClr>
              </a:buClr>
              <a:buNone/>
            </a:pPr>
            <a:endParaRPr lang="fr-FR" dirty="0"/>
          </a:p>
          <a:p>
            <a:pPr>
              <a:buClr>
                <a:schemeClr val="accent1">
                  <a:lumMod val="75000"/>
                </a:schemeClr>
              </a:buClr>
              <a:buFont typeface="Wingdings" panose="05000000000000000000" pitchFamily="2" charset="2"/>
              <a:buChar char="Ø"/>
            </a:pPr>
            <a:endParaRPr lang="fr-FR" dirty="0" smtClean="0"/>
          </a:p>
          <a:p>
            <a:pPr>
              <a:buClr>
                <a:schemeClr val="accent1">
                  <a:lumMod val="75000"/>
                </a:schemeClr>
              </a:buClr>
              <a:buFont typeface="Wingdings" panose="05000000000000000000" pitchFamily="2" charset="2"/>
              <a:buChar char="Ø"/>
            </a:pPr>
            <a:r>
              <a:rPr lang="fr-FR" dirty="0"/>
              <a:t> </a:t>
            </a:r>
            <a:r>
              <a:rPr lang="fr-FR" dirty="0" smtClean="0"/>
              <a:t>A</a:t>
            </a:r>
            <a:r>
              <a:rPr lang="el-GR" dirty="0" smtClean="0">
                <a:latin typeface="Calibri" panose="020F0502020204030204" pitchFamily="34" charset="0"/>
              </a:rPr>
              <a:t>β</a:t>
            </a:r>
            <a:r>
              <a:rPr lang="fr-FR" dirty="0" smtClean="0">
                <a:latin typeface="Calibri" panose="020F0502020204030204" pitchFamily="34" charset="0"/>
              </a:rPr>
              <a:t>-42 </a:t>
            </a:r>
            <a:r>
              <a:rPr lang="en-US" dirty="0" smtClean="0">
                <a:latin typeface="Calibri" panose="020F0502020204030204" pitchFamily="34" charset="0"/>
              </a:rPr>
              <a:t>is a very interesting biomarker to predict the risk </a:t>
            </a:r>
            <a:r>
              <a:rPr lang="fr-FR" dirty="0" smtClean="0">
                <a:latin typeface="Calibri" panose="020F0502020204030204" pitchFamily="34" charset="0"/>
              </a:rPr>
              <a:t>of conversion to AD</a:t>
            </a:r>
            <a:endParaRPr lang="fr-FR" dirty="0" smtClean="0"/>
          </a:p>
        </p:txBody>
      </p:sp>
      <p:pic>
        <p:nvPicPr>
          <p:cNvPr id="6" name="Image 5"/>
          <p:cNvPicPr>
            <a:picLocks noChangeAspect="1"/>
          </p:cNvPicPr>
          <p:nvPr/>
        </p:nvPicPr>
        <p:blipFill>
          <a:blip r:embed="rId3"/>
          <a:stretch>
            <a:fillRect/>
          </a:stretch>
        </p:blipFill>
        <p:spPr>
          <a:xfrm>
            <a:off x="6176615" y="3771177"/>
            <a:ext cx="3914775" cy="2695575"/>
          </a:xfrm>
          <a:prstGeom prst="rect">
            <a:avLst/>
          </a:prstGeom>
        </p:spPr>
      </p:pic>
      <p:sp>
        <p:nvSpPr>
          <p:cNvPr id="7" name="Flèche droite 6"/>
          <p:cNvSpPr/>
          <p:nvPr/>
        </p:nvSpPr>
        <p:spPr>
          <a:xfrm>
            <a:off x="1991590" y="2178695"/>
            <a:ext cx="737755" cy="4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802081" y="2184621"/>
            <a:ext cx="6286499" cy="461665"/>
          </a:xfrm>
          <a:prstGeom prst="rect">
            <a:avLst/>
          </a:prstGeom>
          <a:noFill/>
        </p:spPr>
        <p:txBody>
          <a:bodyPr wrap="square" rtlCol="0">
            <a:spAutoFit/>
          </a:bodyPr>
          <a:lstStyle/>
          <a:p>
            <a:r>
              <a:rPr lang="fr-FR" sz="2400" dirty="0" smtClean="0"/>
              <a:t>Corresponds to </a:t>
            </a:r>
            <a:r>
              <a:rPr lang="fr-FR" sz="2400" dirty="0" err="1" smtClean="0"/>
              <a:t>what</a:t>
            </a:r>
            <a:r>
              <a:rPr lang="fr-FR" sz="2400" dirty="0" smtClean="0"/>
              <a:t> </a:t>
            </a:r>
            <a:r>
              <a:rPr lang="fr-FR" sz="2400" dirty="0" err="1" smtClean="0"/>
              <a:t>is</a:t>
            </a:r>
            <a:r>
              <a:rPr lang="fr-FR" sz="2400" dirty="0" smtClean="0"/>
              <a:t> </a:t>
            </a:r>
            <a:r>
              <a:rPr lang="fr-FR" sz="2400" dirty="0" err="1" smtClean="0"/>
              <a:t>found</a:t>
            </a:r>
            <a:r>
              <a:rPr lang="fr-FR" sz="2400" dirty="0" smtClean="0"/>
              <a:t> in </a:t>
            </a:r>
            <a:r>
              <a:rPr lang="fr-FR" sz="2400" dirty="0" err="1" smtClean="0"/>
              <a:t>literature</a:t>
            </a:r>
            <a:endParaRPr lang="fr-FR" sz="2400" dirty="0"/>
          </a:p>
        </p:txBody>
      </p:sp>
      <p:pic>
        <p:nvPicPr>
          <p:cNvPr id="9" name="Image 8"/>
          <p:cNvPicPr/>
          <p:nvPr/>
        </p:nvPicPr>
        <p:blipFill>
          <a:blip r:embed="rId4">
            <a:extLst>
              <a:ext uri="{28A0092B-C50C-407E-A947-70E740481C1C}">
                <a14:useLocalDpi xmlns:a14="http://schemas.microsoft.com/office/drawing/2010/main" val="0"/>
              </a:ext>
            </a:extLst>
          </a:blip>
          <a:stretch>
            <a:fillRect/>
          </a:stretch>
        </p:blipFill>
        <p:spPr>
          <a:xfrm>
            <a:off x="2438400" y="3690215"/>
            <a:ext cx="3657600" cy="2857500"/>
          </a:xfrm>
          <a:prstGeom prst="rect">
            <a:avLst/>
          </a:prstGeom>
        </p:spPr>
      </p:pic>
      <p:sp>
        <p:nvSpPr>
          <p:cNvPr id="10" name="ZoneTexte 9"/>
          <p:cNvSpPr txBox="1"/>
          <p:nvPr/>
        </p:nvSpPr>
        <p:spPr>
          <a:xfrm>
            <a:off x="6061763" y="3954791"/>
            <a:ext cx="353943" cy="2105366"/>
          </a:xfrm>
          <a:prstGeom prst="rect">
            <a:avLst/>
          </a:prstGeom>
          <a:solidFill>
            <a:schemeClr val="bg1"/>
          </a:solidFill>
        </p:spPr>
        <p:txBody>
          <a:bodyPr vert="vert270" wrap="square" rtlCol="0">
            <a:spAutoFit/>
          </a:bodyPr>
          <a:lstStyle/>
          <a:p>
            <a:r>
              <a:rPr lang="fr-FR" sz="1100" dirty="0" smtClean="0"/>
              <a:t>Concentration A</a:t>
            </a:r>
            <a:r>
              <a:rPr lang="el-GR" sz="1100" dirty="0" smtClean="0">
                <a:latin typeface="Calibri" panose="020F0502020204030204" pitchFamily="34" charset="0"/>
              </a:rPr>
              <a:t>β</a:t>
            </a:r>
            <a:r>
              <a:rPr lang="fr-FR" sz="1100" dirty="0" smtClean="0">
                <a:latin typeface="Calibri" panose="020F0502020204030204" pitchFamily="34" charset="0"/>
              </a:rPr>
              <a:t>-42 (pg/mL)</a:t>
            </a:r>
            <a:endParaRPr lang="fr-FR" sz="1100" dirty="0"/>
          </a:p>
        </p:txBody>
      </p:sp>
    </p:spTree>
    <p:extLst>
      <p:ext uri="{BB962C8B-B14F-4D97-AF65-F5344CB8AC3E}">
        <p14:creationId xmlns:p14="http://schemas.microsoft.com/office/powerpoint/2010/main" val="197963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5139"/>
          </a:xfrm>
          <a:ln w="28575">
            <a:solidFill>
              <a:schemeClr val="accent1">
                <a:lumMod val="75000"/>
              </a:schemeClr>
            </a:solidFill>
          </a:ln>
        </p:spPr>
        <p:txBody>
          <a:bodyPr/>
          <a:lstStyle/>
          <a:p>
            <a:r>
              <a:rPr lang="fr-FR" dirty="0" smtClean="0"/>
              <a:t>Table of contents</a:t>
            </a:r>
            <a:endParaRPr lang="fr-FR" dirty="0"/>
          </a:p>
        </p:txBody>
      </p:sp>
      <p:sp>
        <p:nvSpPr>
          <p:cNvPr id="3" name="Espace réservé du contenu 2"/>
          <p:cNvSpPr>
            <a:spLocks noGrp="1"/>
          </p:cNvSpPr>
          <p:nvPr>
            <p:ph idx="1"/>
          </p:nvPr>
        </p:nvSpPr>
        <p:spPr>
          <a:xfrm>
            <a:off x="838200" y="1409989"/>
            <a:ext cx="10515600" cy="4886902"/>
          </a:xfrm>
        </p:spPr>
        <p:txBody>
          <a:bodyPr/>
          <a:lstStyle/>
          <a:p>
            <a:pPr>
              <a:buFont typeface="Wingdings" panose="05000000000000000000" pitchFamily="2" charset="2"/>
              <a:buChar char="Ø"/>
            </a:pPr>
            <a:r>
              <a:rPr lang="fr-FR" dirty="0" smtClean="0">
                <a:solidFill>
                  <a:schemeClr val="accent1">
                    <a:lumMod val="75000"/>
                  </a:schemeClr>
                </a:solidFill>
              </a:rPr>
              <a:t> </a:t>
            </a:r>
            <a:r>
              <a:rPr lang="fr-FR" dirty="0" smtClean="0"/>
              <a:t>Introduction</a:t>
            </a:r>
          </a:p>
          <a:p>
            <a:pPr lvl="1">
              <a:buClr>
                <a:schemeClr val="accent1">
                  <a:lumMod val="75000"/>
                </a:schemeClr>
              </a:buClr>
              <a:buFont typeface="Wingdings" panose="05000000000000000000" pitchFamily="2" charset="2"/>
              <a:buChar char="ü"/>
            </a:pPr>
            <a:r>
              <a:rPr lang="fr-FR" dirty="0" smtClean="0"/>
              <a:t> BALTAZAR </a:t>
            </a:r>
            <a:r>
              <a:rPr lang="fr-FR" dirty="0" err="1" smtClean="0"/>
              <a:t>project</a:t>
            </a:r>
            <a:endParaRPr lang="fr-FR" dirty="0" smtClean="0"/>
          </a:p>
          <a:p>
            <a:pPr lvl="1">
              <a:buClr>
                <a:schemeClr val="accent1">
                  <a:lumMod val="75000"/>
                </a:schemeClr>
              </a:buClr>
              <a:buFont typeface="Wingdings" panose="05000000000000000000" pitchFamily="2" charset="2"/>
              <a:buChar char="ü"/>
            </a:pPr>
            <a:r>
              <a:rPr lang="fr-FR" dirty="0" smtClean="0"/>
              <a:t> </a:t>
            </a:r>
            <a:r>
              <a:rPr lang="fr-FR" dirty="0" err="1" smtClean="0"/>
              <a:t>Alzheimer’s</a:t>
            </a:r>
            <a:r>
              <a:rPr lang="fr-FR" dirty="0" smtClean="0"/>
              <a:t> </a:t>
            </a:r>
            <a:r>
              <a:rPr lang="fr-FR" dirty="0" err="1" smtClean="0"/>
              <a:t>disease</a:t>
            </a:r>
            <a:r>
              <a:rPr lang="fr-FR" dirty="0"/>
              <a:t> </a:t>
            </a:r>
            <a:r>
              <a:rPr lang="fr-FR" dirty="0" smtClean="0"/>
              <a:t>(AD)</a:t>
            </a:r>
          </a:p>
          <a:p>
            <a:pPr lvl="1">
              <a:buClr>
                <a:schemeClr val="accent1">
                  <a:lumMod val="75000"/>
                </a:schemeClr>
              </a:buClr>
              <a:buFont typeface="Wingdings" panose="05000000000000000000" pitchFamily="2" charset="2"/>
              <a:buChar char="ü"/>
            </a:pPr>
            <a:r>
              <a:rPr lang="fr-FR" dirty="0" smtClean="0"/>
              <a:t> </a:t>
            </a:r>
            <a:r>
              <a:rPr lang="fr-FR" dirty="0" err="1" smtClean="0"/>
              <a:t>Mild</a:t>
            </a:r>
            <a:r>
              <a:rPr lang="fr-FR" dirty="0" smtClean="0"/>
              <a:t> cognitive </a:t>
            </a:r>
            <a:r>
              <a:rPr lang="fr-FR" dirty="0" err="1" smtClean="0"/>
              <a:t>impairment</a:t>
            </a:r>
            <a:r>
              <a:rPr lang="fr-FR" dirty="0" smtClean="0"/>
              <a:t> (MCI)</a:t>
            </a:r>
          </a:p>
          <a:p>
            <a:pPr lvl="1">
              <a:buClr>
                <a:schemeClr val="accent1">
                  <a:lumMod val="75000"/>
                </a:schemeClr>
              </a:buClr>
              <a:buFont typeface="Wingdings" panose="05000000000000000000" pitchFamily="2" charset="2"/>
              <a:buChar char="ü"/>
            </a:pPr>
            <a:r>
              <a:rPr lang="fr-FR" dirty="0" smtClean="0"/>
              <a:t> Formation of </a:t>
            </a:r>
            <a:r>
              <a:rPr lang="fr-FR" dirty="0" err="1" smtClean="0"/>
              <a:t>amyloid</a:t>
            </a:r>
            <a:r>
              <a:rPr lang="fr-FR" dirty="0" smtClean="0"/>
              <a:t> </a:t>
            </a:r>
            <a:r>
              <a:rPr lang="fr-FR" i="1" dirty="0" smtClean="0"/>
              <a:t>beta</a:t>
            </a:r>
            <a:r>
              <a:rPr lang="fr-FR" dirty="0" smtClean="0"/>
              <a:t> (A</a:t>
            </a:r>
            <a:r>
              <a:rPr lang="el-GR" dirty="0" smtClean="0">
                <a:latin typeface="Calibri" panose="020F0502020204030204" pitchFamily="34" charset="0"/>
              </a:rPr>
              <a:t>β</a:t>
            </a:r>
            <a:r>
              <a:rPr lang="fr-FR" dirty="0" smtClean="0">
                <a:latin typeface="Calibri" panose="020F0502020204030204" pitchFamily="34" charset="0"/>
              </a:rPr>
              <a:t>)</a:t>
            </a:r>
          </a:p>
          <a:p>
            <a:pPr lvl="1">
              <a:buClr>
                <a:schemeClr val="accent1">
                  <a:lumMod val="75000"/>
                </a:schemeClr>
              </a:buClr>
              <a:buFont typeface="Wingdings" panose="05000000000000000000" pitchFamily="2" charset="2"/>
              <a:buChar char="ü"/>
            </a:pPr>
            <a:r>
              <a:rPr lang="fr-FR" dirty="0">
                <a:latin typeface="Calibri" panose="020F0502020204030204" pitchFamily="34" charset="0"/>
              </a:rPr>
              <a:t> </a:t>
            </a:r>
            <a:r>
              <a:rPr lang="en-GB" dirty="0"/>
              <a:t>Different</a:t>
            </a:r>
            <a:r>
              <a:rPr lang="fr-FR" dirty="0"/>
              <a:t> types of </a:t>
            </a:r>
            <a:r>
              <a:rPr lang="fr-FR" dirty="0" err="1"/>
              <a:t>amyloid</a:t>
            </a:r>
            <a:r>
              <a:rPr lang="fr-FR" dirty="0"/>
              <a:t> </a:t>
            </a:r>
            <a:r>
              <a:rPr lang="fr-FR" i="1" dirty="0"/>
              <a:t>beta </a:t>
            </a:r>
            <a:r>
              <a:rPr lang="fr-FR" dirty="0"/>
              <a:t>(A</a:t>
            </a:r>
            <a:r>
              <a:rPr lang="el-GR" dirty="0"/>
              <a:t>β</a:t>
            </a:r>
            <a:r>
              <a:rPr lang="fr-FR" dirty="0"/>
              <a:t>)</a:t>
            </a:r>
            <a:endParaRPr lang="fr-FR" dirty="0" smtClean="0">
              <a:latin typeface="Calibri" panose="020F0502020204030204" pitchFamily="34" charset="0"/>
            </a:endParaRPr>
          </a:p>
          <a:p>
            <a:pPr>
              <a:buClr>
                <a:schemeClr val="accent1">
                  <a:lumMod val="75000"/>
                </a:schemeClr>
              </a:buClr>
              <a:buFont typeface="Wingdings" panose="05000000000000000000" pitchFamily="2" charset="2"/>
              <a:buChar char="Ø"/>
            </a:pPr>
            <a:r>
              <a:rPr lang="fr-FR" dirty="0" smtClean="0"/>
              <a:t> </a:t>
            </a:r>
            <a:r>
              <a:rPr lang="fr-FR" dirty="0" err="1" smtClean="0"/>
              <a:t>Methods</a:t>
            </a:r>
            <a:endParaRPr lang="fr-FR" dirty="0" smtClean="0"/>
          </a:p>
          <a:p>
            <a:pPr>
              <a:buClr>
                <a:schemeClr val="accent1">
                  <a:lumMod val="75000"/>
                </a:schemeClr>
              </a:buClr>
              <a:buFont typeface="Wingdings" panose="05000000000000000000" pitchFamily="2" charset="2"/>
              <a:buChar char="Ø"/>
            </a:pPr>
            <a:r>
              <a:rPr lang="fr-FR" dirty="0" smtClean="0"/>
              <a:t> </a:t>
            </a:r>
            <a:r>
              <a:rPr lang="fr-FR" dirty="0" err="1" smtClean="0"/>
              <a:t>Results</a:t>
            </a:r>
            <a:r>
              <a:rPr lang="fr-FR" dirty="0" smtClean="0"/>
              <a:t> and discussion</a:t>
            </a:r>
          </a:p>
          <a:p>
            <a:pPr>
              <a:buClr>
                <a:schemeClr val="accent1">
                  <a:lumMod val="75000"/>
                </a:schemeClr>
              </a:buClr>
              <a:buFont typeface="Wingdings" panose="05000000000000000000" pitchFamily="2" charset="2"/>
              <a:buChar char="Ø"/>
            </a:pPr>
            <a:r>
              <a:rPr lang="fr-FR" dirty="0" smtClean="0"/>
              <a:t> </a:t>
            </a:r>
            <a:r>
              <a:rPr lang="fr-FR" b="1" dirty="0" smtClean="0"/>
              <a:t>Conclusion and future perspectives</a:t>
            </a:r>
          </a:p>
          <a:p>
            <a:pPr marL="0" indent="0">
              <a:buClr>
                <a:schemeClr val="accent1">
                  <a:lumMod val="75000"/>
                </a:schemeClr>
              </a:buClr>
              <a:buNone/>
            </a:pPr>
            <a:endParaRPr lang="fr-FR" dirty="0" smtClean="0"/>
          </a:p>
        </p:txBody>
      </p:sp>
    </p:spTree>
    <p:extLst>
      <p:ext uri="{BB962C8B-B14F-4D97-AF65-F5344CB8AC3E}">
        <p14:creationId xmlns:p14="http://schemas.microsoft.com/office/powerpoint/2010/main" val="3153806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5139"/>
          </a:xfrm>
          <a:ln w="28575">
            <a:solidFill>
              <a:schemeClr val="accent1">
                <a:lumMod val="75000"/>
              </a:schemeClr>
            </a:solidFill>
          </a:ln>
        </p:spPr>
        <p:txBody>
          <a:bodyPr/>
          <a:lstStyle/>
          <a:p>
            <a:r>
              <a:rPr lang="fr-FR" dirty="0" smtClean="0"/>
              <a:t>Table of contents</a:t>
            </a:r>
            <a:endParaRPr lang="fr-FR" dirty="0"/>
          </a:p>
        </p:txBody>
      </p:sp>
      <p:sp>
        <p:nvSpPr>
          <p:cNvPr id="3" name="Espace réservé du contenu 2"/>
          <p:cNvSpPr>
            <a:spLocks noGrp="1"/>
          </p:cNvSpPr>
          <p:nvPr>
            <p:ph idx="1"/>
          </p:nvPr>
        </p:nvSpPr>
        <p:spPr>
          <a:xfrm>
            <a:off x="838200" y="1409989"/>
            <a:ext cx="10515600" cy="4886902"/>
          </a:xfrm>
        </p:spPr>
        <p:txBody>
          <a:bodyPr/>
          <a:lstStyle/>
          <a:p>
            <a:pPr>
              <a:buFont typeface="Wingdings" panose="05000000000000000000" pitchFamily="2" charset="2"/>
              <a:buChar char="Ø"/>
            </a:pPr>
            <a:r>
              <a:rPr lang="fr-FR" dirty="0" smtClean="0">
                <a:solidFill>
                  <a:schemeClr val="accent1">
                    <a:lumMod val="75000"/>
                  </a:schemeClr>
                </a:solidFill>
              </a:rPr>
              <a:t> </a:t>
            </a:r>
            <a:r>
              <a:rPr lang="fr-FR" b="1" dirty="0" smtClean="0"/>
              <a:t>Introduction</a:t>
            </a:r>
          </a:p>
          <a:p>
            <a:pPr lvl="1">
              <a:buClr>
                <a:schemeClr val="accent1">
                  <a:lumMod val="75000"/>
                </a:schemeClr>
              </a:buClr>
              <a:buFont typeface="Wingdings" panose="05000000000000000000" pitchFamily="2" charset="2"/>
              <a:buChar char="ü"/>
            </a:pPr>
            <a:r>
              <a:rPr lang="fr-FR" dirty="0" smtClean="0"/>
              <a:t> BALTAZAR </a:t>
            </a:r>
            <a:r>
              <a:rPr lang="fr-FR" dirty="0" err="1" smtClean="0"/>
              <a:t>project</a:t>
            </a:r>
            <a:r>
              <a:rPr lang="fr-FR" dirty="0" smtClean="0"/>
              <a:t> </a:t>
            </a:r>
          </a:p>
          <a:p>
            <a:pPr lvl="1">
              <a:buClr>
                <a:schemeClr val="accent1">
                  <a:lumMod val="75000"/>
                </a:schemeClr>
              </a:buClr>
              <a:buFont typeface="Wingdings" panose="05000000000000000000" pitchFamily="2" charset="2"/>
              <a:buChar char="ü"/>
            </a:pPr>
            <a:r>
              <a:rPr lang="fr-FR" dirty="0" smtClean="0"/>
              <a:t> </a:t>
            </a:r>
            <a:r>
              <a:rPr lang="fr-FR" dirty="0" err="1" smtClean="0"/>
              <a:t>Alzheimer’s</a:t>
            </a:r>
            <a:r>
              <a:rPr lang="fr-FR" dirty="0" smtClean="0"/>
              <a:t> </a:t>
            </a:r>
            <a:r>
              <a:rPr lang="fr-FR" dirty="0" err="1" smtClean="0"/>
              <a:t>disease</a:t>
            </a:r>
            <a:r>
              <a:rPr lang="fr-FR" dirty="0"/>
              <a:t> </a:t>
            </a:r>
            <a:r>
              <a:rPr lang="fr-FR" dirty="0" smtClean="0"/>
              <a:t>(AD)</a:t>
            </a:r>
          </a:p>
          <a:p>
            <a:pPr lvl="1">
              <a:buClr>
                <a:schemeClr val="accent1">
                  <a:lumMod val="75000"/>
                </a:schemeClr>
              </a:buClr>
              <a:buFont typeface="Wingdings" panose="05000000000000000000" pitchFamily="2" charset="2"/>
              <a:buChar char="ü"/>
            </a:pPr>
            <a:r>
              <a:rPr lang="fr-FR" dirty="0" smtClean="0"/>
              <a:t> </a:t>
            </a:r>
            <a:r>
              <a:rPr lang="fr-FR" dirty="0" err="1" smtClean="0"/>
              <a:t>Mild</a:t>
            </a:r>
            <a:r>
              <a:rPr lang="fr-FR" dirty="0" smtClean="0"/>
              <a:t> cognitive </a:t>
            </a:r>
            <a:r>
              <a:rPr lang="fr-FR" dirty="0" err="1" smtClean="0"/>
              <a:t>impairment</a:t>
            </a:r>
            <a:r>
              <a:rPr lang="fr-FR" dirty="0" smtClean="0"/>
              <a:t> (MCI)</a:t>
            </a:r>
          </a:p>
          <a:p>
            <a:pPr lvl="1">
              <a:buClr>
                <a:schemeClr val="accent1">
                  <a:lumMod val="75000"/>
                </a:schemeClr>
              </a:buClr>
              <a:buFont typeface="Wingdings" panose="05000000000000000000" pitchFamily="2" charset="2"/>
              <a:buChar char="ü"/>
            </a:pPr>
            <a:r>
              <a:rPr lang="fr-FR" dirty="0" smtClean="0"/>
              <a:t> Formation of </a:t>
            </a:r>
            <a:r>
              <a:rPr lang="fr-FR" dirty="0" err="1" smtClean="0"/>
              <a:t>amyloid</a:t>
            </a:r>
            <a:r>
              <a:rPr lang="fr-FR" dirty="0" smtClean="0"/>
              <a:t> </a:t>
            </a:r>
            <a:r>
              <a:rPr lang="fr-FR" i="1" dirty="0" smtClean="0"/>
              <a:t>beta</a:t>
            </a:r>
            <a:r>
              <a:rPr lang="fr-FR" dirty="0" smtClean="0"/>
              <a:t> (A</a:t>
            </a:r>
            <a:r>
              <a:rPr lang="el-GR" dirty="0" smtClean="0">
                <a:latin typeface="Calibri" panose="020F0502020204030204" pitchFamily="34" charset="0"/>
              </a:rPr>
              <a:t>β</a:t>
            </a:r>
            <a:r>
              <a:rPr lang="fr-FR" dirty="0" smtClean="0">
                <a:latin typeface="Calibri" panose="020F0502020204030204" pitchFamily="34" charset="0"/>
              </a:rPr>
              <a:t>)</a:t>
            </a:r>
          </a:p>
          <a:p>
            <a:pPr lvl="1">
              <a:buClr>
                <a:schemeClr val="accent1">
                  <a:lumMod val="75000"/>
                </a:schemeClr>
              </a:buClr>
              <a:buFont typeface="Wingdings" panose="05000000000000000000" pitchFamily="2" charset="2"/>
              <a:buChar char="ü"/>
            </a:pPr>
            <a:r>
              <a:rPr lang="fr-FR" dirty="0">
                <a:latin typeface="Calibri" panose="020F0502020204030204" pitchFamily="34" charset="0"/>
              </a:rPr>
              <a:t> </a:t>
            </a:r>
            <a:r>
              <a:rPr lang="en-GB" dirty="0"/>
              <a:t>Different</a:t>
            </a:r>
            <a:r>
              <a:rPr lang="fr-FR" dirty="0"/>
              <a:t> types of </a:t>
            </a:r>
            <a:r>
              <a:rPr lang="fr-FR" dirty="0" err="1"/>
              <a:t>amyloid</a:t>
            </a:r>
            <a:r>
              <a:rPr lang="fr-FR" dirty="0"/>
              <a:t> </a:t>
            </a:r>
            <a:r>
              <a:rPr lang="fr-FR" i="1" dirty="0"/>
              <a:t>beta </a:t>
            </a:r>
            <a:r>
              <a:rPr lang="fr-FR" dirty="0"/>
              <a:t>(A</a:t>
            </a:r>
            <a:r>
              <a:rPr lang="el-GR" dirty="0"/>
              <a:t>β</a:t>
            </a:r>
            <a:r>
              <a:rPr lang="fr-FR" dirty="0"/>
              <a:t>)</a:t>
            </a:r>
            <a:endParaRPr lang="fr-FR" dirty="0" smtClean="0">
              <a:latin typeface="Calibri" panose="020F0502020204030204" pitchFamily="34" charset="0"/>
            </a:endParaRPr>
          </a:p>
          <a:p>
            <a:pPr>
              <a:buClr>
                <a:schemeClr val="accent1">
                  <a:lumMod val="75000"/>
                </a:schemeClr>
              </a:buClr>
              <a:buFont typeface="Wingdings" panose="05000000000000000000" pitchFamily="2" charset="2"/>
              <a:buChar char="Ø"/>
            </a:pPr>
            <a:r>
              <a:rPr lang="fr-FR" dirty="0" smtClean="0"/>
              <a:t> </a:t>
            </a:r>
            <a:r>
              <a:rPr lang="fr-FR" dirty="0" err="1" smtClean="0"/>
              <a:t>Methods</a:t>
            </a:r>
            <a:endParaRPr lang="fr-FR" dirty="0" smtClean="0"/>
          </a:p>
          <a:p>
            <a:pPr>
              <a:buClr>
                <a:schemeClr val="accent1">
                  <a:lumMod val="75000"/>
                </a:schemeClr>
              </a:buClr>
              <a:buFont typeface="Wingdings" panose="05000000000000000000" pitchFamily="2" charset="2"/>
              <a:buChar char="Ø"/>
            </a:pPr>
            <a:r>
              <a:rPr lang="fr-FR" dirty="0" smtClean="0"/>
              <a:t> </a:t>
            </a:r>
            <a:r>
              <a:rPr lang="fr-FR" dirty="0" err="1" smtClean="0"/>
              <a:t>Results</a:t>
            </a:r>
            <a:r>
              <a:rPr lang="fr-FR" dirty="0" smtClean="0"/>
              <a:t> and discussion</a:t>
            </a:r>
          </a:p>
          <a:p>
            <a:pPr>
              <a:buClr>
                <a:schemeClr val="accent1">
                  <a:lumMod val="75000"/>
                </a:schemeClr>
              </a:buClr>
              <a:buFont typeface="Wingdings" panose="05000000000000000000" pitchFamily="2" charset="2"/>
              <a:buChar char="Ø"/>
            </a:pPr>
            <a:r>
              <a:rPr lang="fr-FR" dirty="0" smtClean="0"/>
              <a:t> Conclusion and future perspectives</a:t>
            </a:r>
          </a:p>
          <a:p>
            <a:pPr marL="0" indent="0">
              <a:buClr>
                <a:schemeClr val="accent1">
                  <a:lumMod val="75000"/>
                </a:schemeClr>
              </a:buClr>
              <a:buNone/>
            </a:pPr>
            <a:endParaRPr lang="fr-FR" dirty="0" smtClean="0"/>
          </a:p>
        </p:txBody>
      </p:sp>
    </p:spTree>
    <p:extLst>
      <p:ext uri="{BB962C8B-B14F-4D97-AF65-F5344CB8AC3E}">
        <p14:creationId xmlns:p14="http://schemas.microsoft.com/office/powerpoint/2010/main" val="1092469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5139"/>
          </a:xfrm>
          <a:ln w="28575">
            <a:solidFill>
              <a:schemeClr val="accent1">
                <a:lumMod val="75000"/>
              </a:schemeClr>
            </a:solidFill>
          </a:ln>
        </p:spPr>
        <p:txBody>
          <a:bodyPr/>
          <a:lstStyle/>
          <a:p>
            <a:r>
              <a:rPr lang="fr-FR" dirty="0" smtClean="0"/>
              <a:t>Conclusion and future perspectives</a:t>
            </a:r>
            <a:endParaRPr lang="fr-FR" dirty="0"/>
          </a:p>
        </p:txBody>
      </p:sp>
      <p:sp>
        <p:nvSpPr>
          <p:cNvPr id="3" name="Espace réservé du contenu 2"/>
          <p:cNvSpPr>
            <a:spLocks noGrp="1"/>
          </p:cNvSpPr>
          <p:nvPr>
            <p:ph idx="1"/>
          </p:nvPr>
        </p:nvSpPr>
        <p:spPr>
          <a:xfrm>
            <a:off x="838200" y="1409989"/>
            <a:ext cx="10515600" cy="4886902"/>
          </a:xfrm>
        </p:spPr>
        <p:txBody>
          <a:bodyPr>
            <a:normAutofit/>
          </a:bodyPr>
          <a:lstStyle/>
          <a:p>
            <a:pPr>
              <a:buClr>
                <a:schemeClr val="accent1">
                  <a:lumMod val="75000"/>
                </a:schemeClr>
              </a:buClr>
              <a:buFont typeface="Wingdings" panose="05000000000000000000" pitchFamily="2" charset="2"/>
              <a:buChar char="Ø"/>
            </a:pPr>
            <a:r>
              <a:rPr lang="en-US" dirty="0"/>
              <a:t> </a:t>
            </a:r>
            <a:r>
              <a:rPr lang="en-US" dirty="0" smtClean="0"/>
              <a:t>Potential biomarkers to predict the risk of conversion to AD:</a:t>
            </a:r>
          </a:p>
          <a:p>
            <a:pPr lvl="1">
              <a:buClr>
                <a:schemeClr val="accent1">
                  <a:lumMod val="75000"/>
                </a:schemeClr>
              </a:buClr>
              <a:buFont typeface="Wingdings" panose="05000000000000000000" pitchFamily="2" charset="2"/>
              <a:buChar char="ü"/>
            </a:pPr>
            <a:r>
              <a:rPr lang="en-US" dirty="0" smtClean="0"/>
              <a:t> TACE</a:t>
            </a:r>
          </a:p>
          <a:p>
            <a:pPr lvl="1">
              <a:buClr>
                <a:schemeClr val="accent1">
                  <a:lumMod val="75000"/>
                </a:schemeClr>
              </a:buClr>
              <a:buFont typeface="Wingdings" panose="05000000000000000000" pitchFamily="2" charset="2"/>
              <a:buChar char="ü"/>
            </a:pPr>
            <a:r>
              <a:rPr lang="en-US" dirty="0" smtClean="0"/>
              <a:t> Cathepsin D</a:t>
            </a:r>
          </a:p>
          <a:p>
            <a:pPr lvl="1">
              <a:buClr>
                <a:schemeClr val="accent1">
                  <a:lumMod val="75000"/>
                </a:schemeClr>
              </a:buClr>
              <a:buFont typeface="Wingdings" panose="05000000000000000000" pitchFamily="2" charset="2"/>
              <a:buChar char="ü"/>
            </a:pPr>
            <a:r>
              <a:rPr lang="fr-FR" dirty="0" smtClean="0">
                <a:solidFill>
                  <a:srgbClr val="FF0000"/>
                </a:solidFill>
              </a:rPr>
              <a:t> A</a:t>
            </a:r>
            <a:r>
              <a:rPr lang="el-GR" dirty="0" smtClean="0">
                <a:solidFill>
                  <a:srgbClr val="FF0000"/>
                </a:solidFill>
                <a:latin typeface="Calibri" panose="020F0502020204030204" pitchFamily="34" charset="0"/>
              </a:rPr>
              <a:t>β</a:t>
            </a:r>
            <a:r>
              <a:rPr lang="fr-FR" dirty="0" smtClean="0">
                <a:solidFill>
                  <a:srgbClr val="FF0000"/>
                </a:solidFill>
                <a:latin typeface="Calibri" panose="020F0502020204030204" pitchFamily="34" charset="0"/>
              </a:rPr>
              <a:t>-42!!!</a:t>
            </a:r>
          </a:p>
          <a:p>
            <a:pPr marL="457200" lvl="1" indent="0">
              <a:buClr>
                <a:schemeClr val="accent1">
                  <a:lumMod val="75000"/>
                </a:schemeClr>
              </a:buClr>
              <a:buNone/>
            </a:pPr>
            <a:endParaRPr lang="en-US" dirty="0">
              <a:solidFill>
                <a:srgbClr val="FF0000"/>
              </a:solidFill>
              <a:latin typeface="Calibri" panose="020F0502020204030204" pitchFamily="34" charset="0"/>
            </a:endParaRPr>
          </a:p>
          <a:p>
            <a:pPr>
              <a:buClr>
                <a:schemeClr val="accent1">
                  <a:lumMod val="75000"/>
                </a:schemeClr>
              </a:buClr>
              <a:buFont typeface="Wingdings" panose="05000000000000000000" pitchFamily="2" charset="2"/>
              <a:buChar char="Ø"/>
            </a:pPr>
            <a:r>
              <a:rPr lang="en-US" dirty="0" smtClean="0"/>
              <a:t> TACE and Cathepsin D can not be used as a single biomarker, a panel of biomarkers needs to be made</a:t>
            </a:r>
          </a:p>
          <a:p>
            <a:pPr marL="0" indent="0">
              <a:buClr>
                <a:schemeClr val="accent1">
                  <a:lumMod val="75000"/>
                </a:schemeClr>
              </a:buClr>
              <a:buNone/>
            </a:pPr>
            <a:endParaRPr lang="en-US" dirty="0" smtClean="0"/>
          </a:p>
          <a:p>
            <a:pPr>
              <a:buClr>
                <a:schemeClr val="accent1">
                  <a:lumMod val="75000"/>
                </a:schemeClr>
              </a:buClr>
              <a:buFont typeface="Wingdings" panose="05000000000000000000" pitchFamily="2" charset="2"/>
              <a:buChar char="Ø"/>
            </a:pPr>
            <a:r>
              <a:rPr lang="en-US" dirty="0" smtClean="0"/>
              <a:t> Future perspectives:</a:t>
            </a:r>
          </a:p>
          <a:p>
            <a:pPr lvl="1">
              <a:buClr>
                <a:schemeClr val="accent1">
                  <a:lumMod val="75000"/>
                </a:schemeClr>
              </a:buClr>
              <a:buFont typeface="Wingdings" panose="05000000000000000000" pitchFamily="2" charset="2"/>
              <a:buChar char="ü"/>
            </a:pPr>
            <a:r>
              <a:rPr lang="en-US" dirty="0" smtClean="0"/>
              <a:t> Test all samples for A</a:t>
            </a:r>
            <a:r>
              <a:rPr lang="el-GR" dirty="0" smtClean="0">
                <a:latin typeface="Calibri" panose="020F0502020204030204" pitchFamily="34" charset="0"/>
              </a:rPr>
              <a:t>β</a:t>
            </a:r>
            <a:r>
              <a:rPr lang="fr-FR" dirty="0" smtClean="0">
                <a:latin typeface="Calibri" panose="020F0502020204030204" pitchFamily="34" charset="0"/>
              </a:rPr>
              <a:t>-40 and</a:t>
            </a:r>
            <a:r>
              <a:rPr lang="en-US" dirty="0"/>
              <a:t> A</a:t>
            </a:r>
            <a:r>
              <a:rPr lang="el-GR" dirty="0">
                <a:latin typeface="Calibri" panose="020F0502020204030204" pitchFamily="34" charset="0"/>
              </a:rPr>
              <a:t>β</a:t>
            </a:r>
            <a:r>
              <a:rPr lang="fr-FR" dirty="0" smtClean="0">
                <a:latin typeface="Calibri" panose="020F0502020204030204" pitchFamily="34" charset="0"/>
              </a:rPr>
              <a:t>-42</a:t>
            </a:r>
          </a:p>
          <a:p>
            <a:pPr lvl="1">
              <a:buClr>
                <a:schemeClr val="accent1">
                  <a:lumMod val="75000"/>
                </a:schemeClr>
              </a:buClr>
              <a:buFont typeface="Wingdings" panose="05000000000000000000" pitchFamily="2" charset="2"/>
              <a:buChar char="ü"/>
            </a:pPr>
            <a:r>
              <a:rPr lang="fr-FR" dirty="0">
                <a:latin typeface="Calibri" panose="020F0502020204030204" pitchFamily="34" charset="0"/>
              </a:rPr>
              <a:t> </a:t>
            </a:r>
            <a:r>
              <a:rPr lang="fr-FR" dirty="0" smtClean="0">
                <a:latin typeface="Calibri" panose="020F0502020204030204" pitchFamily="34" charset="0"/>
              </a:rPr>
              <a:t>Test all </a:t>
            </a:r>
            <a:r>
              <a:rPr lang="en-US" dirty="0" smtClean="0">
                <a:latin typeface="Calibri" panose="020F0502020204030204" pitchFamily="34" charset="0"/>
              </a:rPr>
              <a:t>samples</a:t>
            </a:r>
            <a:r>
              <a:rPr lang="fr-FR" dirty="0" smtClean="0">
                <a:latin typeface="Calibri" panose="020F0502020204030204" pitchFamily="34" charset="0"/>
              </a:rPr>
              <a:t> for BACE1 </a:t>
            </a:r>
            <a:endParaRPr lang="en-US" dirty="0" smtClean="0"/>
          </a:p>
        </p:txBody>
      </p:sp>
    </p:spTree>
    <p:extLst>
      <p:ext uri="{BB962C8B-B14F-4D97-AF65-F5344CB8AC3E}">
        <p14:creationId xmlns:p14="http://schemas.microsoft.com/office/powerpoint/2010/main" val="3420982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hthoek 3"/>
          <p:cNvSpPr/>
          <p:nvPr/>
        </p:nvSpPr>
        <p:spPr>
          <a:xfrm>
            <a:off x="2691685" y="6053071"/>
            <a:ext cx="9375819" cy="656822"/>
          </a:xfrm>
          <a:prstGeom prst="rect">
            <a:avLst/>
          </a:prstGeom>
          <a:solidFill>
            <a:srgbClr val="317CC1"/>
          </a:solidFill>
          <a:ln>
            <a:solidFill>
              <a:srgbClr val="317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98237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5139"/>
          </a:xfrm>
          <a:ln w="28575">
            <a:solidFill>
              <a:schemeClr val="accent1">
                <a:lumMod val="75000"/>
              </a:schemeClr>
            </a:solidFill>
          </a:ln>
        </p:spPr>
        <p:txBody>
          <a:bodyPr/>
          <a:lstStyle/>
          <a:p>
            <a:r>
              <a:rPr lang="fr-FR" dirty="0" smtClean="0"/>
              <a:t>BALTAZAR </a:t>
            </a:r>
            <a:r>
              <a:rPr lang="fr-FR" dirty="0" err="1" smtClean="0"/>
              <a:t>project</a:t>
            </a:r>
            <a:endParaRPr lang="fr-FR" dirty="0"/>
          </a:p>
        </p:txBody>
      </p:sp>
      <p:sp>
        <p:nvSpPr>
          <p:cNvPr id="3" name="Espace réservé du contenu 2"/>
          <p:cNvSpPr>
            <a:spLocks noGrp="1"/>
          </p:cNvSpPr>
          <p:nvPr>
            <p:ph idx="1"/>
          </p:nvPr>
        </p:nvSpPr>
        <p:spPr>
          <a:xfrm>
            <a:off x="838200" y="1409989"/>
            <a:ext cx="10515600" cy="4886902"/>
          </a:xfrm>
        </p:spPr>
        <p:txBody>
          <a:bodyPr/>
          <a:lstStyle/>
          <a:p>
            <a:pPr>
              <a:buFont typeface="Wingdings" panose="05000000000000000000" pitchFamily="2" charset="2"/>
              <a:buChar char="Ø"/>
            </a:pPr>
            <a:r>
              <a:rPr lang="fr-FR" dirty="0" smtClean="0">
                <a:solidFill>
                  <a:schemeClr val="accent1">
                    <a:lumMod val="75000"/>
                  </a:schemeClr>
                </a:solidFill>
              </a:rPr>
              <a:t> </a:t>
            </a:r>
            <a:r>
              <a:rPr lang="fr-FR" dirty="0" smtClean="0"/>
              <a:t>=</a:t>
            </a:r>
            <a:r>
              <a:rPr lang="fr-FR" dirty="0" smtClean="0">
                <a:solidFill>
                  <a:schemeClr val="accent1">
                    <a:lumMod val="75000"/>
                  </a:schemeClr>
                </a:solidFill>
              </a:rPr>
              <a:t> </a:t>
            </a:r>
            <a:r>
              <a:rPr lang="en-US" dirty="0" smtClean="0"/>
              <a:t>Biomarker of </a:t>
            </a:r>
            <a:r>
              <a:rPr lang="en-US" dirty="0" err="1"/>
              <a:t>AmyLoid</a:t>
            </a:r>
            <a:r>
              <a:rPr lang="en-US" dirty="0"/>
              <a:t> </a:t>
            </a:r>
            <a:r>
              <a:rPr lang="en-US" dirty="0" smtClean="0"/>
              <a:t>peptide and </a:t>
            </a:r>
            <a:r>
              <a:rPr lang="en-US" dirty="0" err="1"/>
              <a:t>AlZheimer’s</a:t>
            </a:r>
            <a:r>
              <a:rPr lang="en-US" dirty="0"/>
              <a:t> </a:t>
            </a:r>
            <a:r>
              <a:rPr lang="en-US" dirty="0" err="1"/>
              <a:t>diseAse</a:t>
            </a:r>
            <a:r>
              <a:rPr lang="en-US" dirty="0"/>
              <a:t> </a:t>
            </a:r>
            <a:r>
              <a:rPr lang="en-US" dirty="0" smtClean="0"/>
              <a:t>Risk</a:t>
            </a:r>
          </a:p>
          <a:p>
            <a:pPr marL="0" indent="0">
              <a:buNone/>
            </a:pPr>
            <a:endParaRPr lang="en-US" dirty="0" smtClean="0"/>
          </a:p>
          <a:p>
            <a:pPr>
              <a:buClr>
                <a:schemeClr val="accent1">
                  <a:lumMod val="75000"/>
                </a:schemeClr>
              </a:buClr>
              <a:buFont typeface="Wingdings" panose="05000000000000000000" pitchFamily="2" charset="2"/>
              <a:buChar char="Ø"/>
            </a:pPr>
            <a:r>
              <a:rPr lang="en-US" dirty="0" smtClean="0"/>
              <a:t> </a:t>
            </a:r>
            <a:r>
              <a:rPr lang="en-US" dirty="0" smtClean="0">
                <a:sym typeface="Wingdings" panose="05000000000000000000" pitchFamily="2" charset="2"/>
              </a:rPr>
              <a:t>R</a:t>
            </a:r>
            <a:r>
              <a:rPr lang="en-US" dirty="0" smtClean="0"/>
              <a:t>elationship between </a:t>
            </a:r>
            <a:r>
              <a:rPr lang="en-US" dirty="0"/>
              <a:t>biomarkers and the risk of conversion </a:t>
            </a:r>
            <a:r>
              <a:rPr lang="en-US" dirty="0" smtClean="0"/>
              <a:t>from  MCI </a:t>
            </a:r>
            <a:r>
              <a:rPr lang="en-US" dirty="0"/>
              <a:t>to AD is examined in </a:t>
            </a:r>
            <a:r>
              <a:rPr lang="en-US" dirty="0" smtClean="0"/>
              <a:t>more than 1000 subjects</a:t>
            </a:r>
          </a:p>
          <a:p>
            <a:pPr marL="0" indent="0">
              <a:buClr>
                <a:schemeClr val="accent1">
                  <a:lumMod val="75000"/>
                </a:schemeClr>
              </a:buClr>
              <a:buNone/>
            </a:pPr>
            <a:endParaRPr lang="en-US" dirty="0" smtClean="0"/>
          </a:p>
          <a:p>
            <a:pPr>
              <a:buClr>
                <a:schemeClr val="accent1">
                  <a:lumMod val="75000"/>
                </a:schemeClr>
              </a:buClr>
              <a:buFont typeface="Wingdings" panose="05000000000000000000" pitchFamily="2" charset="2"/>
              <a:buChar char="Ø"/>
            </a:pPr>
            <a:r>
              <a:rPr lang="en-US" dirty="0"/>
              <a:t> </a:t>
            </a:r>
            <a:r>
              <a:rPr lang="en-US" dirty="0" smtClean="0"/>
              <a:t>Biomarkers that are tested in this bachelor project:</a:t>
            </a:r>
          </a:p>
          <a:p>
            <a:pPr lvl="1">
              <a:buClr>
                <a:schemeClr val="accent1">
                  <a:lumMod val="75000"/>
                </a:schemeClr>
              </a:buClr>
              <a:buFont typeface="Wingdings" panose="05000000000000000000" pitchFamily="2" charset="2"/>
              <a:buChar char="ü"/>
            </a:pPr>
            <a:r>
              <a:rPr lang="en-US" dirty="0" smtClean="0"/>
              <a:t> BACE1</a:t>
            </a:r>
          </a:p>
          <a:p>
            <a:pPr lvl="1">
              <a:buClr>
                <a:schemeClr val="accent1">
                  <a:lumMod val="75000"/>
                </a:schemeClr>
              </a:buClr>
              <a:buFont typeface="Wingdings" panose="05000000000000000000" pitchFamily="2" charset="2"/>
              <a:buChar char="ü"/>
            </a:pPr>
            <a:r>
              <a:rPr lang="en-US" dirty="0"/>
              <a:t> </a:t>
            </a:r>
            <a:r>
              <a:rPr lang="en-US" dirty="0" smtClean="0"/>
              <a:t>TACE</a:t>
            </a:r>
          </a:p>
          <a:p>
            <a:pPr lvl="1">
              <a:buClr>
                <a:schemeClr val="accent1">
                  <a:lumMod val="75000"/>
                </a:schemeClr>
              </a:buClr>
              <a:buFont typeface="Wingdings" panose="05000000000000000000" pitchFamily="2" charset="2"/>
              <a:buChar char="ü"/>
            </a:pPr>
            <a:r>
              <a:rPr lang="en-US" dirty="0" smtClean="0"/>
              <a:t> Cathepsin D</a:t>
            </a:r>
          </a:p>
          <a:p>
            <a:pPr lvl="1">
              <a:buClr>
                <a:schemeClr val="accent1">
                  <a:lumMod val="75000"/>
                </a:schemeClr>
              </a:buClr>
              <a:buFont typeface="Wingdings" panose="05000000000000000000" pitchFamily="2" charset="2"/>
              <a:buChar char="ü"/>
            </a:pPr>
            <a:r>
              <a:rPr lang="en-US" dirty="0"/>
              <a:t> </a:t>
            </a:r>
            <a:r>
              <a:rPr lang="en-US" dirty="0" smtClean="0"/>
              <a:t>A</a:t>
            </a:r>
            <a:r>
              <a:rPr lang="el-GR" dirty="0" smtClean="0">
                <a:latin typeface="Calibri" panose="020F0502020204030204" pitchFamily="34" charset="0"/>
              </a:rPr>
              <a:t>β</a:t>
            </a:r>
            <a:r>
              <a:rPr lang="fr-FR" dirty="0" smtClean="0">
                <a:latin typeface="Calibri" panose="020F0502020204030204" pitchFamily="34" charset="0"/>
              </a:rPr>
              <a:t>-40</a:t>
            </a:r>
          </a:p>
          <a:p>
            <a:pPr lvl="1">
              <a:buClr>
                <a:schemeClr val="accent1">
                  <a:lumMod val="75000"/>
                </a:schemeClr>
              </a:buClr>
              <a:buFont typeface="Wingdings" panose="05000000000000000000" pitchFamily="2" charset="2"/>
              <a:buChar char="ü"/>
            </a:pPr>
            <a:r>
              <a:rPr lang="fr-FR" dirty="0" smtClean="0">
                <a:latin typeface="Calibri" panose="020F0502020204030204" pitchFamily="34" charset="0"/>
              </a:rPr>
              <a:t> A</a:t>
            </a:r>
            <a:r>
              <a:rPr lang="el-GR" dirty="0" smtClean="0">
                <a:latin typeface="Calibri" panose="020F0502020204030204" pitchFamily="34" charset="0"/>
              </a:rPr>
              <a:t>β</a:t>
            </a:r>
            <a:r>
              <a:rPr lang="fr-FR" dirty="0" smtClean="0">
                <a:latin typeface="Calibri" panose="020F0502020204030204" pitchFamily="34" charset="0"/>
              </a:rPr>
              <a:t>-42</a:t>
            </a:r>
            <a:endParaRPr lang="en-US" dirty="0" smtClean="0"/>
          </a:p>
        </p:txBody>
      </p:sp>
    </p:spTree>
    <p:extLst>
      <p:ext uri="{BB962C8B-B14F-4D97-AF65-F5344CB8AC3E}">
        <p14:creationId xmlns:p14="http://schemas.microsoft.com/office/powerpoint/2010/main" val="1309844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5139"/>
          </a:xfrm>
          <a:ln w="28575">
            <a:solidFill>
              <a:schemeClr val="accent1">
                <a:lumMod val="75000"/>
              </a:schemeClr>
            </a:solidFill>
          </a:ln>
        </p:spPr>
        <p:txBody>
          <a:bodyPr/>
          <a:lstStyle/>
          <a:p>
            <a:r>
              <a:rPr lang="fr-FR" dirty="0" err="1" smtClean="0"/>
              <a:t>Alzheimer’s</a:t>
            </a:r>
            <a:r>
              <a:rPr lang="fr-FR" dirty="0" smtClean="0"/>
              <a:t> </a:t>
            </a:r>
            <a:r>
              <a:rPr lang="fr-FR" dirty="0" err="1" smtClean="0"/>
              <a:t>disease</a:t>
            </a:r>
            <a:r>
              <a:rPr lang="fr-FR" dirty="0" smtClean="0"/>
              <a:t> (AD)</a:t>
            </a:r>
            <a:endParaRPr lang="fr-FR" dirty="0"/>
          </a:p>
        </p:txBody>
      </p:sp>
      <p:sp>
        <p:nvSpPr>
          <p:cNvPr id="3" name="Espace réservé du contenu 2"/>
          <p:cNvSpPr>
            <a:spLocks noGrp="1"/>
          </p:cNvSpPr>
          <p:nvPr>
            <p:ph idx="1"/>
          </p:nvPr>
        </p:nvSpPr>
        <p:spPr>
          <a:xfrm>
            <a:off x="838200" y="1409989"/>
            <a:ext cx="10515600" cy="4886902"/>
          </a:xfrm>
        </p:spPr>
        <p:txBody>
          <a:bodyPr/>
          <a:lstStyle/>
          <a:p>
            <a:pPr>
              <a:buFont typeface="Wingdings" panose="05000000000000000000" pitchFamily="2" charset="2"/>
              <a:buChar char="Ø"/>
            </a:pPr>
            <a:r>
              <a:rPr lang="fr-FR" dirty="0" smtClean="0">
                <a:solidFill>
                  <a:schemeClr val="accent1">
                    <a:lumMod val="75000"/>
                  </a:schemeClr>
                </a:solidFill>
              </a:rPr>
              <a:t> </a:t>
            </a:r>
            <a:r>
              <a:rPr lang="en-US" dirty="0" smtClean="0"/>
              <a:t>Most </a:t>
            </a:r>
            <a:r>
              <a:rPr lang="en-US" dirty="0"/>
              <a:t>common neurodegenerative disorder resulting in </a:t>
            </a:r>
            <a:r>
              <a:rPr lang="en-US" dirty="0" smtClean="0"/>
              <a:t>dementia</a:t>
            </a:r>
          </a:p>
          <a:p>
            <a:pPr>
              <a:buClr>
                <a:schemeClr val="accent1">
                  <a:lumMod val="75000"/>
                </a:schemeClr>
              </a:buClr>
              <a:buFont typeface="Wingdings" panose="05000000000000000000" pitchFamily="2" charset="2"/>
              <a:buChar char="Ø"/>
            </a:pPr>
            <a:r>
              <a:rPr lang="en-US" dirty="0" smtClean="0"/>
              <a:t> Difficulties </a:t>
            </a:r>
            <a:r>
              <a:rPr lang="en-US" dirty="0"/>
              <a:t>in performing basic tasks and short term </a:t>
            </a:r>
            <a:r>
              <a:rPr lang="en-US" dirty="0" smtClean="0"/>
              <a:t>memory + </a:t>
            </a:r>
            <a:r>
              <a:rPr lang="en-US" dirty="0"/>
              <a:t> </a:t>
            </a:r>
            <a:r>
              <a:rPr lang="en-US" dirty="0" smtClean="0"/>
              <a:t> psychological </a:t>
            </a:r>
            <a:r>
              <a:rPr lang="en-US" dirty="0"/>
              <a:t>alterations</a:t>
            </a:r>
            <a:r>
              <a:rPr lang="en-US" dirty="0" smtClean="0"/>
              <a:t> </a:t>
            </a:r>
          </a:p>
          <a:p>
            <a:pPr>
              <a:buClr>
                <a:schemeClr val="accent1">
                  <a:lumMod val="75000"/>
                </a:schemeClr>
              </a:buClr>
              <a:buFont typeface="Wingdings" panose="05000000000000000000" pitchFamily="2" charset="2"/>
              <a:buChar char="Ø"/>
            </a:pPr>
            <a:r>
              <a:rPr lang="en-US" dirty="0" smtClean="0"/>
              <a:t> Typical </a:t>
            </a:r>
            <a:r>
              <a:rPr lang="en-US" dirty="0"/>
              <a:t>hallmarks of </a:t>
            </a:r>
            <a:r>
              <a:rPr lang="en-US" dirty="0" smtClean="0"/>
              <a:t>AD:</a:t>
            </a:r>
          </a:p>
          <a:p>
            <a:pPr lvl="1">
              <a:buClr>
                <a:schemeClr val="accent1">
                  <a:lumMod val="75000"/>
                </a:schemeClr>
              </a:buClr>
              <a:buFont typeface="Wingdings" panose="05000000000000000000" pitchFamily="2" charset="2"/>
              <a:buChar char="ü"/>
            </a:pPr>
            <a:r>
              <a:rPr lang="en-US" dirty="0" smtClean="0"/>
              <a:t> Extracellular </a:t>
            </a:r>
            <a:r>
              <a:rPr lang="en-US" dirty="0"/>
              <a:t>aggregations of amyloid </a:t>
            </a:r>
            <a:r>
              <a:rPr lang="en-US" i="1" dirty="0"/>
              <a:t>beta</a:t>
            </a:r>
            <a:r>
              <a:rPr lang="en-US" dirty="0"/>
              <a:t> (Aβ) </a:t>
            </a:r>
            <a:r>
              <a:rPr lang="en-US" dirty="0" smtClean="0"/>
              <a:t>peptides = plaques</a:t>
            </a:r>
          </a:p>
          <a:p>
            <a:pPr lvl="1">
              <a:buClr>
                <a:schemeClr val="accent1">
                  <a:lumMod val="75000"/>
                </a:schemeClr>
              </a:buClr>
              <a:buFont typeface="Wingdings" panose="05000000000000000000" pitchFamily="2" charset="2"/>
              <a:buChar char="ü"/>
            </a:pPr>
            <a:r>
              <a:rPr lang="en-US" dirty="0" smtClean="0"/>
              <a:t> Intracellular </a:t>
            </a:r>
            <a:r>
              <a:rPr lang="en-US" dirty="0"/>
              <a:t>interwoven fibers of abnormally hyper-phosphorylated protein </a:t>
            </a:r>
            <a:r>
              <a:rPr lang="en-US" dirty="0" smtClean="0"/>
              <a:t> tau = tangles</a:t>
            </a:r>
          </a:p>
          <a:p>
            <a:pPr lvl="1">
              <a:buClr>
                <a:schemeClr val="accent1">
                  <a:lumMod val="75000"/>
                </a:schemeClr>
              </a:buClr>
              <a:buFont typeface="Wingdings" panose="05000000000000000000" pitchFamily="2" charset="2"/>
              <a:buChar char="ü"/>
            </a:pPr>
            <a:r>
              <a:rPr lang="en-US" dirty="0" smtClean="0"/>
              <a:t> General </a:t>
            </a:r>
            <a:r>
              <a:rPr lang="en-US" dirty="0"/>
              <a:t>brain atrophy </a:t>
            </a:r>
            <a:endParaRPr lang="en-US" dirty="0" smtClean="0"/>
          </a:p>
          <a:p>
            <a:pPr lvl="1">
              <a:buClr>
                <a:schemeClr val="accent1">
                  <a:lumMod val="75000"/>
                </a:schemeClr>
              </a:buClr>
              <a:buFont typeface="Wingdings" panose="05000000000000000000" pitchFamily="2" charset="2"/>
              <a:buChar char="ü"/>
            </a:pPr>
            <a:endParaRPr lang="en-US" dirty="0"/>
          </a:p>
          <a:p>
            <a:pPr marL="457200" lvl="1" indent="0">
              <a:buClr>
                <a:schemeClr val="accent1">
                  <a:lumMod val="75000"/>
                </a:schemeClr>
              </a:buClr>
              <a:buNone/>
            </a:pPr>
            <a:endParaRPr lang="en-US" dirty="0" smtClean="0"/>
          </a:p>
        </p:txBody>
      </p:sp>
      <p:sp>
        <p:nvSpPr>
          <p:cNvPr id="4" name="Flèche droite 3"/>
          <p:cNvSpPr/>
          <p:nvPr/>
        </p:nvSpPr>
        <p:spPr>
          <a:xfrm>
            <a:off x="1226127" y="5382491"/>
            <a:ext cx="737755" cy="4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213262" y="5382491"/>
            <a:ext cx="4353792" cy="461665"/>
          </a:xfrm>
          <a:prstGeom prst="rect">
            <a:avLst/>
          </a:prstGeom>
          <a:noFill/>
        </p:spPr>
        <p:txBody>
          <a:bodyPr wrap="square" rtlCol="0">
            <a:spAutoFit/>
          </a:bodyPr>
          <a:lstStyle/>
          <a:p>
            <a:r>
              <a:rPr lang="fr-FR" sz="2400" dirty="0" smtClean="0"/>
              <a:t>Brain volume </a:t>
            </a:r>
            <a:r>
              <a:rPr lang="fr-FR" sz="2400" dirty="0" err="1" smtClean="0"/>
              <a:t>shrinks</a:t>
            </a:r>
            <a:r>
              <a:rPr lang="fr-FR" sz="2400" dirty="0" smtClean="0"/>
              <a:t> </a:t>
            </a:r>
            <a:r>
              <a:rPr lang="fr-FR" sz="2400" dirty="0" err="1" smtClean="0"/>
              <a:t>significantly</a:t>
            </a:r>
            <a:endParaRPr lang="fr-FR" sz="2400" dirty="0"/>
          </a:p>
        </p:txBody>
      </p:sp>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7769802" y="4713127"/>
            <a:ext cx="2381250" cy="1898650"/>
          </a:xfrm>
          <a:prstGeom prst="rect">
            <a:avLst/>
          </a:prstGeom>
          <a:noFill/>
          <a:ln>
            <a:noFill/>
          </a:ln>
        </p:spPr>
      </p:pic>
    </p:spTree>
    <p:extLst>
      <p:ext uri="{BB962C8B-B14F-4D97-AF65-F5344CB8AC3E}">
        <p14:creationId xmlns:p14="http://schemas.microsoft.com/office/powerpoint/2010/main" val="880178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5139"/>
          </a:xfrm>
          <a:ln w="28575">
            <a:solidFill>
              <a:schemeClr val="accent1">
                <a:lumMod val="75000"/>
              </a:schemeClr>
            </a:solidFill>
          </a:ln>
        </p:spPr>
        <p:txBody>
          <a:bodyPr/>
          <a:lstStyle/>
          <a:p>
            <a:r>
              <a:rPr lang="fr-FR" dirty="0" err="1" smtClean="0"/>
              <a:t>Mild</a:t>
            </a:r>
            <a:r>
              <a:rPr lang="fr-FR" dirty="0" smtClean="0"/>
              <a:t> cognitive </a:t>
            </a:r>
            <a:r>
              <a:rPr lang="fr-FR" dirty="0" err="1" smtClean="0"/>
              <a:t>impairment</a:t>
            </a:r>
            <a:r>
              <a:rPr lang="fr-FR" dirty="0" smtClean="0"/>
              <a:t> (MCI)</a:t>
            </a:r>
            <a:endParaRPr lang="fr-FR" dirty="0"/>
          </a:p>
        </p:txBody>
      </p:sp>
      <p:sp>
        <p:nvSpPr>
          <p:cNvPr id="3" name="Espace réservé du contenu 2"/>
          <p:cNvSpPr>
            <a:spLocks noGrp="1"/>
          </p:cNvSpPr>
          <p:nvPr>
            <p:ph idx="1"/>
          </p:nvPr>
        </p:nvSpPr>
        <p:spPr>
          <a:xfrm>
            <a:off x="838200" y="1409989"/>
            <a:ext cx="10515600" cy="4886902"/>
          </a:xfrm>
        </p:spPr>
        <p:txBody>
          <a:bodyPr/>
          <a:lstStyle/>
          <a:p>
            <a:pPr>
              <a:buClr>
                <a:schemeClr val="accent1">
                  <a:lumMod val="75000"/>
                </a:schemeClr>
              </a:buClr>
              <a:buFont typeface="Wingdings" panose="05000000000000000000" pitchFamily="2" charset="2"/>
              <a:buChar char="Ø"/>
            </a:pPr>
            <a:r>
              <a:rPr lang="fr-FR" dirty="0" smtClean="0">
                <a:solidFill>
                  <a:schemeClr val="accent1">
                    <a:lumMod val="75000"/>
                  </a:schemeClr>
                </a:solidFill>
              </a:rPr>
              <a:t> </a:t>
            </a:r>
            <a:r>
              <a:rPr lang="fr-FR" dirty="0" smtClean="0"/>
              <a:t>More </a:t>
            </a:r>
            <a:r>
              <a:rPr lang="fr-FR" dirty="0" err="1" smtClean="0"/>
              <a:t>problems</a:t>
            </a:r>
            <a:r>
              <a:rPr lang="fr-FR" dirty="0" smtClean="0"/>
              <a:t> </a:t>
            </a:r>
            <a:r>
              <a:rPr lang="fr-FR" dirty="0" err="1" smtClean="0"/>
              <a:t>with</a:t>
            </a:r>
            <a:r>
              <a:rPr lang="fr-FR" dirty="0" smtClean="0"/>
              <a:t> memory </a:t>
            </a:r>
            <a:r>
              <a:rPr lang="fr-FR" dirty="0" err="1" smtClean="0"/>
              <a:t>than</a:t>
            </a:r>
            <a:r>
              <a:rPr lang="fr-FR" dirty="0" smtClean="0"/>
              <a:t> </a:t>
            </a:r>
            <a:r>
              <a:rPr lang="fr-FR" dirty="0" err="1" smtClean="0"/>
              <a:t>normally</a:t>
            </a:r>
            <a:r>
              <a:rPr lang="fr-FR" dirty="0" smtClean="0"/>
              <a:t> </a:t>
            </a:r>
            <a:r>
              <a:rPr lang="fr-FR" dirty="0" err="1" smtClean="0"/>
              <a:t>seen</a:t>
            </a:r>
            <a:r>
              <a:rPr lang="fr-FR" dirty="0" smtClean="0"/>
              <a:t> at </a:t>
            </a:r>
            <a:r>
              <a:rPr lang="fr-FR" dirty="0" err="1" smtClean="0"/>
              <a:t>that</a:t>
            </a:r>
            <a:r>
              <a:rPr lang="fr-FR" dirty="0" smtClean="0"/>
              <a:t> </a:t>
            </a:r>
            <a:r>
              <a:rPr lang="fr-FR" dirty="0" err="1" smtClean="0"/>
              <a:t>age</a:t>
            </a:r>
            <a:endParaRPr lang="fr-FR" dirty="0"/>
          </a:p>
          <a:p>
            <a:pPr>
              <a:buClr>
                <a:schemeClr val="accent1">
                  <a:lumMod val="75000"/>
                </a:schemeClr>
              </a:buClr>
              <a:buFont typeface="Wingdings" panose="05000000000000000000" pitchFamily="2" charset="2"/>
              <a:buChar char="Ø"/>
            </a:pPr>
            <a:r>
              <a:rPr lang="fr-FR" dirty="0" smtClean="0"/>
              <a:t> Evolution MCI:</a:t>
            </a:r>
          </a:p>
          <a:p>
            <a:pPr lvl="1">
              <a:buClr>
                <a:schemeClr val="accent1">
                  <a:lumMod val="75000"/>
                </a:schemeClr>
              </a:buClr>
              <a:buFont typeface="Wingdings" panose="05000000000000000000" pitchFamily="2" charset="2"/>
              <a:buChar char="ü"/>
            </a:pPr>
            <a:r>
              <a:rPr lang="en-US" dirty="0" smtClean="0"/>
              <a:t> Stay stable for many years</a:t>
            </a:r>
          </a:p>
          <a:p>
            <a:pPr lvl="1">
              <a:buClr>
                <a:schemeClr val="accent1">
                  <a:lumMod val="75000"/>
                </a:schemeClr>
              </a:buClr>
              <a:buFont typeface="Wingdings" panose="05000000000000000000" pitchFamily="2" charset="2"/>
              <a:buChar char="ü"/>
            </a:pPr>
            <a:r>
              <a:rPr lang="en-US" dirty="0"/>
              <a:t> </a:t>
            </a:r>
            <a:r>
              <a:rPr lang="en-US" dirty="0" smtClean="0"/>
              <a:t>Improvement</a:t>
            </a:r>
          </a:p>
          <a:p>
            <a:pPr lvl="1">
              <a:buClr>
                <a:schemeClr val="accent1">
                  <a:lumMod val="75000"/>
                </a:schemeClr>
              </a:buClr>
              <a:buFont typeface="Wingdings" panose="05000000000000000000" pitchFamily="2" charset="2"/>
              <a:buChar char="ü"/>
            </a:pPr>
            <a:r>
              <a:rPr lang="en-US" dirty="0"/>
              <a:t> </a:t>
            </a:r>
            <a:r>
              <a:rPr lang="en-US" dirty="0" smtClean="0"/>
              <a:t>Conversion to AD</a:t>
            </a:r>
          </a:p>
          <a:p>
            <a:pPr>
              <a:buClr>
                <a:schemeClr val="accent1">
                  <a:lumMod val="75000"/>
                </a:schemeClr>
              </a:buClr>
              <a:buFont typeface="Wingdings" panose="05000000000000000000" pitchFamily="2" charset="2"/>
              <a:buChar char="Ø"/>
            </a:pPr>
            <a:r>
              <a:rPr lang="en-US" dirty="0" smtClean="0"/>
              <a:t> Also plaques and tangles present in brain</a:t>
            </a:r>
          </a:p>
          <a:p>
            <a:pPr marL="0" indent="0">
              <a:buClr>
                <a:schemeClr val="accent1">
                  <a:lumMod val="75000"/>
                </a:schemeClr>
              </a:buClr>
              <a:buNone/>
            </a:pPr>
            <a:endParaRPr lang="en-US" dirty="0"/>
          </a:p>
          <a:p>
            <a:pPr marL="457200" lvl="1" indent="0">
              <a:buClr>
                <a:schemeClr val="accent1">
                  <a:lumMod val="75000"/>
                </a:schemeClr>
              </a:buClr>
              <a:buNone/>
            </a:pPr>
            <a:endParaRPr lang="en-US" dirty="0" smtClean="0"/>
          </a:p>
        </p:txBody>
      </p:sp>
      <p:sp>
        <p:nvSpPr>
          <p:cNvPr id="7" name="Flèche droite 6"/>
          <p:cNvSpPr/>
          <p:nvPr/>
        </p:nvSpPr>
        <p:spPr>
          <a:xfrm>
            <a:off x="1226127" y="5382491"/>
            <a:ext cx="737755" cy="4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223654" y="5388417"/>
            <a:ext cx="7284028" cy="461665"/>
          </a:xfrm>
          <a:prstGeom prst="rect">
            <a:avLst/>
          </a:prstGeom>
          <a:noFill/>
        </p:spPr>
        <p:txBody>
          <a:bodyPr wrap="square" rtlCol="0">
            <a:spAutoFit/>
          </a:bodyPr>
          <a:lstStyle/>
          <a:p>
            <a:r>
              <a:rPr lang="en-GB" sz="2400" dirty="0" smtClean="0"/>
              <a:t>Is MCI an early phase of AD or an independent disease?</a:t>
            </a:r>
            <a:endParaRPr lang="en-GB" sz="2400" dirty="0"/>
          </a:p>
        </p:txBody>
      </p:sp>
    </p:spTree>
    <p:extLst>
      <p:ext uri="{BB962C8B-B14F-4D97-AF65-F5344CB8AC3E}">
        <p14:creationId xmlns:p14="http://schemas.microsoft.com/office/powerpoint/2010/main" val="704122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5139"/>
          </a:xfrm>
          <a:ln w="28575">
            <a:solidFill>
              <a:schemeClr val="accent1">
                <a:lumMod val="75000"/>
              </a:schemeClr>
            </a:solidFill>
          </a:ln>
        </p:spPr>
        <p:txBody>
          <a:bodyPr/>
          <a:lstStyle/>
          <a:p>
            <a:r>
              <a:rPr lang="fr-FR" dirty="0" smtClean="0"/>
              <a:t>Formation of </a:t>
            </a:r>
            <a:r>
              <a:rPr lang="fr-FR" dirty="0" err="1" smtClean="0"/>
              <a:t>amyloid</a:t>
            </a:r>
            <a:r>
              <a:rPr lang="fr-FR" dirty="0" smtClean="0"/>
              <a:t> </a:t>
            </a:r>
            <a:r>
              <a:rPr lang="fr-FR" i="1" dirty="0" smtClean="0"/>
              <a:t>beta </a:t>
            </a:r>
            <a:r>
              <a:rPr lang="fr-FR" dirty="0" smtClean="0"/>
              <a:t>(A</a:t>
            </a:r>
            <a:r>
              <a:rPr lang="el-GR" dirty="0" smtClean="0"/>
              <a:t>β</a:t>
            </a:r>
            <a:r>
              <a:rPr lang="fr-FR" dirty="0" smtClean="0"/>
              <a:t>)</a:t>
            </a:r>
            <a:endParaRPr lang="fr-FR" i="1" dirty="0"/>
          </a:p>
        </p:txBody>
      </p:sp>
      <p:sp>
        <p:nvSpPr>
          <p:cNvPr id="3" name="Espace réservé du contenu 2"/>
          <p:cNvSpPr>
            <a:spLocks noGrp="1"/>
          </p:cNvSpPr>
          <p:nvPr>
            <p:ph idx="1"/>
          </p:nvPr>
        </p:nvSpPr>
        <p:spPr>
          <a:xfrm>
            <a:off x="838200" y="1409989"/>
            <a:ext cx="10515600" cy="4886902"/>
          </a:xfrm>
        </p:spPr>
        <p:txBody>
          <a:bodyPr/>
          <a:lstStyle/>
          <a:p>
            <a:pPr>
              <a:buClr>
                <a:schemeClr val="accent1">
                  <a:lumMod val="75000"/>
                </a:schemeClr>
              </a:buClr>
              <a:buFont typeface="Wingdings" panose="05000000000000000000" pitchFamily="2" charset="2"/>
              <a:buChar char="Ø"/>
            </a:pPr>
            <a:r>
              <a:rPr lang="fr-FR" dirty="0">
                <a:solidFill>
                  <a:schemeClr val="accent1">
                    <a:lumMod val="75000"/>
                  </a:schemeClr>
                </a:solidFill>
              </a:rPr>
              <a:t> </a:t>
            </a:r>
            <a:r>
              <a:rPr lang="fr-FR" dirty="0" smtClean="0"/>
              <a:t>Amyloidogenic </a:t>
            </a:r>
            <a:r>
              <a:rPr lang="fr-FR" dirty="0" err="1" smtClean="0"/>
              <a:t>pathway</a:t>
            </a:r>
            <a:r>
              <a:rPr lang="fr-FR" dirty="0" smtClean="0"/>
              <a:t> (</a:t>
            </a:r>
            <a:r>
              <a:rPr lang="el-GR" dirty="0" smtClean="0">
                <a:latin typeface="Calibri" panose="020F0502020204030204" pitchFamily="34" charset="0"/>
              </a:rPr>
              <a:t>β</a:t>
            </a:r>
            <a:r>
              <a:rPr lang="fr-FR" dirty="0" smtClean="0">
                <a:latin typeface="Calibri" panose="020F0502020204030204" pitchFamily="34" charset="0"/>
              </a:rPr>
              <a:t>-</a:t>
            </a:r>
            <a:r>
              <a:rPr lang="fr-FR" dirty="0" err="1" smtClean="0">
                <a:latin typeface="Calibri" panose="020F0502020204030204" pitchFamily="34" charset="0"/>
              </a:rPr>
              <a:t>secretase</a:t>
            </a:r>
            <a:r>
              <a:rPr lang="fr-FR" dirty="0" smtClean="0">
                <a:latin typeface="Calibri" panose="020F0502020204030204" pitchFamily="34" charset="0"/>
              </a:rPr>
              <a:t> and </a:t>
            </a:r>
            <a:r>
              <a:rPr lang="el-GR" dirty="0" smtClean="0">
                <a:latin typeface="Calibri" panose="020F0502020204030204" pitchFamily="34" charset="0"/>
              </a:rPr>
              <a:t>γ</a:t>
            </a:r>
            <a:r>
              <a:rPr lang="fr-FR" dirty="0" smtClean="0">
                <a:latin typeface="Calibri" panose="020F0502020204030204" pitchFamily="34" charset="0"/>
              </a:rPr>
              <a:t>-</a:t>
            </a:r>
            <a:r>
              <a:rPr lang="fr-FR" dirty="0" err="1" smtClean="0">
                <a:latin typeface="Calibri" panose="020F0502020204030204" pitchFamily="34" charset="0"/>
              </a:rPr>
              <a:t>secretase</a:t>
            </a:r>
            <a:r>
              <a:rPr lang="fr-FR" dirty="0" smtClean="0">
                <a:latin typeface="Calibri" panose="020F0502020204030204" pitchFamily="34" charset="0"/>
              </a:rPr>
              <a:t>) </a:t>
            </a:r>
          </a:p>
          <a:p>
            <a:pPr marL="0" indent="0">
              <a:buClr>
                <a:schemeClr val="accent1">
                  <a:lumMod val="75000"/>
                </a:schemeClr>
              </a:buClr>
              <a:buNone/>
            </a:pPr>
            <a:r>
              <a:rPr lang="fr-FR" dirty="0">
                <a:latin typeface="Calibri" panose="020F0502020204030204" pitchFamily="34" charset="0"/>
                <a:sym typeface="Wingdings" panose="05000000000000000000" pitchFamily="2" charset="2"/>
              </a:rPr>
              <a:t>	</a:t>
            </a:r>
            <a:r>
              <a:rPr lang="fr-FR" dirty="0" smtClean="0">
                <a:latin typeface="Calibri" panose="020F0502020204030204" pitchFamily="34" charset="0"/>
                <a:sym typeface="Wingdings" panose="05000000000000000000" pitchFamily="2" charset="2"/>
              </a:rPr>
              <a:t> Formation of A</a:t>
            </a:r>
            <a:r>
              <a:rPr lang="el-GR" dirty="0" smtClean="0">
                <a:latin typeface="Calibri" panose="020F0502020204030204" pitchFamily="34" charset="0"/>
                <a:sym typeface="Wingdings" panose="05000000000000000000" pitchFamily="2" charset="2"/>
              </a:rPr>
              <a:t>β</a:t>
            </a:r>
            <a:r>
              <a:rPr lang="fr-FR" dirty="0" smtClean="0">
                <a:solidFill>
                  <a:schemeClr val="accent1">
                    <a:lumMod val="75000"/>
                  </a:schemeClr>
                </a:solidFill>
              </a:rPr>
              <a:t> </a:t>
            </a:r>
          </a:p>
          <a:p>
            <a:pPr>
              <a:buClr>
                <a:schemeClr val="accent1">
                  <a:lumMod val="75000"/>
                </a:schemeClr>
              </a:buClr>
              <a:buFont typeface="Wingdings" panose="05000000000000000000" pitchFamily="2" charset="2"/>
              <a:buChar char="Ø"/>
            </a:pPr>
            <a:r>
              <a:rPr lang="fr-FR" dirty="0">
                <a:solidFill>
                  <a:schemeClr val="accent1">
                    <a:lumMod val="75000"/>
                  </a:schemeClr>
                </a:solidFill>
              </a:rPr>
              <a:t> </a:t>
            </a:r>
            <a:r>
              <a:rPr lang="fr-FR" dirty="0" smtClean="0"/>
              <a:t>Non-amyloidogenic </a:t>
            </a:r>
            <a:r>
              <a:rPr lang="fr-FR" dirty="0" err="1" smtClean="0"/>
              <a:t>pathway</a:t>
            </a:r>
            <a:r>
              <a:rPr lang="fr-FR" dirty="0" smtClean="0"/>
              <a:t> (</a:t>
            </a:r>
            <a:r>
              <a:rPr lang="el-GR" dirty="0" smtClean="0">
                <a:latin typeface="Calibri" panose="020F0502020204030204" pitchFamily="34" charset="0"/>
              </a:rPr>
              <a:t>α</a:t>
            </a:r>
            <a:r>
              <a:rPr lang="fr-FR" dirty="0" smtClean="0">
                <a:latin typeface="Calibri" panose="020F0502020204030204" pitchFamily="34" charset="0"/>
              </a:rPr>
              <a:t>-</a:t>
            </a:r>
            <a:r>
              <a:rPr lang="fr-FR" dirty="0" err="1" smtClean="0">
                <a:latin typeface="Calibri" panose="020F0502020204030204" pitchFamily="34" charset="0"/>
              </a:rPr>
              <a:t>secretase</a:t>
            </a:r>
            <a:r>
              <a:rPr lang="fr-FR" dirty="0" smtClean="0">
                <a:latin typeface="Calibri" panose="020F0502020204030204" pitchFamily="34" charset="0"/>
              </a:rPr>
              <a:t> and </a:t>
            </a:r>
            <a:r>
              <a:rPr lang="el-GR" dirty="0">
                <a:latin typeface="Calibri" panose="020F0502020204030204" pitchFamily="34" charset="0"/>
              </a:rPr>
              <a:t>γ</a:t>
            </a:r>
            <a:r>
              <a:rPr lang="fr-FR" dirty="0">
                <a:latin typeface="Calibri" panose="020F0502020204030204" pitchFamily="34" charset="0"/>
              </a:rPr>
              <a:t>-</a:t>
            </a:r>
            <a:r>
              <a:rPr lang="fr-FR" dirty="0" err="1">
                <a:latin typeface="Calibri" panose="020F0502020204030204" pitchFamily="34" charset="0"/>
              </a:rPr>
              <a:t>secretase</a:t>
            </a:r>
            <a:r>
              <a:rPr lang="fr-FR" dirty="0" smtClean="0">
                <a:latin typeface="Calibri" panose="020F0502020204030204" pitchFamily="34" charset="0"/>
              </a:rPr>
              <a:t>)</a:t>
            </a:r>
          </a:p>
          <a:p>
            <a:pPr marL="0" indent="0">
              <a:buClr>
                <a:schemeClr val="accent1">
                  <a:lumMod val="75000"/>
                </a:schemeClr>
              </a:buClr>
              <a:buNone/>
            </a:pPr>
            <a:r>
              <a:rPr lang="fr-FR" dirty="0">
                <a:latin typeface="Calibri" panose="020F0502020204030204" pitchFamily="34" charset="0"/>
              </a:rPr>
              <a:t>	</a:t>
            </a:r>
            <a:r>
              <a:rPr lang="fr-FR" dirty="0" smtClean="0">
                <a:latin typeface="Calibri" panose="020F0502020204030204" pitchFamily="34" charset="0"/>
                <a:sym typeface="Wingdings" panose="05000000000000000000" pitchFamily="2" charset="2"/>
              </a:rPr>
              <a:t> No formation of A</a:t>
            </a:r>
            <a:r>
              <a:rPr lang="el-GR" dirty="0" smtClean="0">
                <a:latin typeface="Calibri" panose="020F0502020204030204" pitchFamily="34" charset="0"/>
                <a:sym typeface="Wingdings" panose="05000000000000000000" pitchFamily="2" charset="2"/>
              </a:rPr>
              <a:t>β</a:t>
            </a:r>
            <a:endParaRPr lang="fr-FR" dirty="0" smtClean="0">
              <a:latin typeface="Calibri" panose="020F0502020204030204" pitchFamily="34" charset="0"/>
              <a:sym typeface="Wingdings" panose="05000000000000000000" pitchFamily="2" charset="2"/>
            </a:endParaRPr>
          </a:p>
          <a:p>
            <a:pPr marL="0" indent="0">
              <a:buClr>
                <a:schemeClr val="accent1">
                  <a:lumMod val="75000"/>
                </a:schemeClr>
              </a:buClr>
              <a:buNone/>
            </a:pPr>
            <a:endParaRPr lang="fr-FR" dirty="0">
              <a:latin typeface="Calibri" panose="020F0502020204030204" pitchFamily="34" charset="0"/>
              <a:sym typeface="Wingdings" panose="05000000000000000000" pitchFamily="2" charset="2"/>
            </a:endParaRPr>
          </a:p>
          <a:p>
            <a:pPr>
              <a:buClr>
                <a:schemeClr val="accent1">
                  <a:lumMod val="75000"/>
                </a:schemeClr>
              </a:buClr>
              <a:buFont typeface="Wingdings" panose="05000000000000000000" pitchFamily="2" charset="2"/>
              <a:buChar char="Ø"/>
            </a:pPr>
            <a:r>
              <a:rPr lang="fr-FR" dirty="0" smtClean="0">
                <a:latin typeface="Calibri" panose="020F0502020204030204" pitchFamily="34" charset="0"/>
                <a:sym typeface="Wingdings" panose="05000000000000000000" pitchFamily="2" charset="2"/>
              </a:rPr>
              <a:t> BACE1 = </a:t>
            </a:r>
            <a:r>
              <a:rPr lang="el-GR" dirty="0">
                <a:latin typeface="Calibri" panose="020F0502020204030204" pitchFamily="34" charset="0"/>
              </a:rPr>
              <a:t>β</a:t>
            </a:r>
            <a:r>
              <a:rPr lang="fr-FR" dirty="0">
                <a:latin typeface="Calibri" panose="020F0502020204030204" pitchFamily="34" charset="0"/>
              </a:rPr>
              <a:t>-</a:t>
            </a:r>
            <a:r>
              <a:rPr lang="fr-FR" dirty="0" err="1">
                <a:latin typeface="Calibri" panose="020F0502020204030204" pitchFamily="34" charset="0"/>
              </a:rPr>
              <a:t>secretase</a:t>
            </a:r>
            <a:r>
              <a:rPr lang="fr-FR" dirty="0">
                <a:latin typeface="Calibri" panose="020F0502020204030204" pitchFamily="34" charset="0"/>
              </a:rPr>
              <a:t> </a:t>
            </a:r>
            <a:endParaRPr lang="fr-FR" dirty="0" smtClean="0">
              <a:latin typeface="Calibri" panose="020F0502020204030204" pitchFamily="34" charset="0"/>
            </a:endParaRPr>
          </a:p>
          <a:p>
            <a:pPr>
              <a:buClr>
                <a:schemeClr val="accent1">
                  <a:lumMod val="75000"/>
                </a:schemeClr>
              </a:buClr>
              <a:buFont typeface="Wingdings" panose="05000000000000000000" pitchFamily="2" charset="2"/>
              <a:buChar char="Ø"/>
            </a:pPr>
            <a:r>
              <a:rPr lang="fr-FR" dirty="0">
                <a:latin typeface="Calibri" panose="020F0502020204030204" pitchFamily="34" charset="0"/>
              </a:rPr>
              <a:t> </a:t>
            </a:r>
            <a:r>
              <a:rPr lang="fr-FR" dirty="0" smtClean="0">
                <a:latin typeface="Calibri" panose="020F0502020204030204" pitchFamily="34" charset="0"/>
              </a:rPr>
              <a:t>Cathepsin </a:t>
            </a:r>
            <a:r>
              <a:rPr lang="fr-FR" dirty="0">
                <a:latin typeface="Calibri" panose="020F0502020204030204" pitchFamily="34" charset="0"/>
              </a:rPr>
              <a:t>D =</a:t>
            </a:r>
            <a:r>
              <a:rPr lang="el-GR" dirty="0">
                <a:latin typeface="Calibri" panose="020F0502020204030204" pitchFamily="34" charset="0"/>
              </a:rPr>
              <a:t> β</a:t>
            </a:r>
            <a:r>
              <a:rPr lang="fr-FR" dirty="0">
                <a:latin typeface="Calibri" panose="020F0502020204030204" pitchFamily="34" charset="0"/>
              </a:rPr>
              <a:t>-</a:t>
            </a:r>
            <a:r>
              <a:rPr lang="fr-FR" dirty="0" err="1">
                <a:latin typeface="Calibri" panose="020F0502020204030204" pitchFamily="34" charset="0"/>
              </a:rPr>
              <a:t>secretase</a:t>
            </a:r>
            <a:r>
              <a:rPr lang="fr-FR" dirty="0">
                <a:latin typeface="Calibri" panose="020F0502020204030204" pitchFamily="34" charset="0"/>
              </a:rPr>
              <a:t> </a:t>
            </a:r>
            <a:endParaRPr lang="en-US" dirty="0"/>
          </a:p>
          <a:p>
            <a:pPr>
              <a:buClr>
                <a:schemeClr val="accent1">
                  <a:lumMod val="75000"/>
                </a:schemeClr>
              </a:buClr>
              <a:buFont typeface="Wingdings" panose="05000000000000000000" pitchFamily="2" charset="2"/>
              <a:buChar char="Ø"/>
            </a:pPr>
            <a:r>
              <a:rPr lang="fr-FR" dirty="0" smtClean="0">
                <a:latin typeface="Calibri" panose="020F0502020204030204" pitchFamily="34" charset="0"/>
              </a:rPr>
              <a:t> TACE =</a:t>
            </a:r>
            <a:r>
              <a:rPr lang="el-GR" dirty="0">
                <a:latin typeface="Calibri" panose="020F0502020204030204" pitchFamily="34" charset="0"/>
              </a:rPr>
              <a:t> α</a:t>
            </a:r>
            <a:r>
              <a:rPr lang="fr-FR" dirty="0">
                <a:latin typeface="Calibri" panose="020F0502020204030204" pitchFamily="34" charset="0"/>
              </a:rPr>
              <a:t>-</a:t>
            </a:r>
            <a:r>
              <a:rPr lang="fr-FR" dirty="0" err="1">
                <a:latin typeface="Calibri" panose="020F0502020204030204" pitchFamily="34" charset="0"/>
              </a:rPr>
              <a:t>secretase</a:t>
            </a:r>
            <a:r>
              <a:rPr lang="fr-FR" dirty="0">
                <a:latin typeface="Calibri" panose="020F0502020204030204" pitchFamily="34" charset="0"/>
              </a:rPr>
              <a:t> </a:t>
            </a:r>
            <a:endParaRPr lang="fr-FR" dirty="0" smtClean="0">
              <a:latin typeface="Calibri" panose="020F0502020204030204" pitchFamily="34" charset="0"/>
            </a:endParaRPr>
          </a:p>
        </p:txBody>
      </p:sp>
      <p:pic>
        <p:nvPicPr>
          <p:cNvPr id="4" name="Image 3"/>
          <p:cNvPicPr/>
          <p:nvPr/>
        </p:nvPicPr>
        <p:blipFill>
          <a:blip r:embed="rId3">
            <a:extLst>
              <a:ext uri="{28A0092B-C50C-407E-A947-70E740481C1C}">
                <a14:useLocalDpi xmlns:a14="http://schemas.microsoft.com/office/drawing/2010/main" val="0"/>
              </a:ext>
            </a:extLst>
          </a:blip>
          <a:srcRect/>
          <a:stretch>
            <a:fillRect/>
          </a:stretch>
        </p:blipFill>
        <p:spPr bwMode="auto">
          <a:xfrm>
            <a:off x="5773565" y="2950874"/>
            <a:ext cx="5580235" cy="3685742"/>
          </a:xfrm>
          <a:prstGeom prst="rect">
            <a:avLst/>
          </a:prstGeom>
          <a:noFill/>
          <a:ln>
            <a:noFill/>
          </a:ln>
        </p:spPr>
      </p:pic>
    </p:spTree>
    <p:extLst>
      <p:ext uri="{BB962C8B-B14F-4D97-AF65-F5344CB8AC3E}">
        <p14:creationId xmlns:p14="http://schemas.microsoft.com/office/powerpoint/2010/main" val="1651324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5139"/>
          </a:xfrm>
          <a:ln w="28575">
            <a:solidFill>
              <a:schemeClr val="accent1">
                <a:lumMod val="75000"/>
              </a:schemeClr>
            </a:solidFill>
          </a:ln>
        </p:spPr>
        <p:txBody>
          <a:bodyPr/>
          <a:lstStyle/>
          <a:p>
            <a:r>
              <a:rPr lang="en-GB" dirty="0" smtClean="0"/>
              <a:t>Different</a:t>
            </a:r>
            <a:r>
              <a:rPr lang="fr-FR" dirty="0" smtClean="0"/>
              <a:t> types of </a:t>
            </a:r>
            <a:r>
              <a:rPr lang="fr-FR" dirty="0" err="1" smtClean="0"/>
              <a:t>amyloid</a:t>
            </a:r>
            <a:r>
              <a:rPr lang="fr-FR" dirty="0" smtClean="0"/>
              <a:t> </a:t>
            </a:r>
            <a:r>
              <a:rPr lang="fr-FR" i="1" dirty="0" smtClean="0"/>
              <a:t>beta </a:t>
            </a:r>
            <a:r>
              <a:rPr lang="fr-FR" dirty="0" smtClean="0"/>
              <a:t>(A</a:t>
            </a:r>
            <a:r>
              <a:rPr lang="el-GR" dirty="0" smtClean="0"/>
              <a:t>β</a:t>
            </a:r>
            <a:r>
              <a:rPr lang="fr-FR" dirty="0" smtClean="0"/>
              <a:t>)</a:t>
            </a:r>
            <a:endParaRPr lang="fr-FR" i="1" dirty="0"/>
          </a:p>
        </p:txBody>
      </p:sp>
      <p:sp>
        <p:nvSpPr>
          <p:cNvPr id="3" name="Espace réservé du contenu 2"/>
          <p:cNvSpPr>
            <a:spLocks noGrp="1"/>
          </p:cNvSpPr>
          <p:nvPr>
            <p:ph idx="1"/>
          </p:nvPr>
        </p:nvSpPr>
        <p:spPr>
          <a:xfrm>
            <a:off x="838200" y="1409989"/>
            <a:ext cx="10515600" cy="4886902"/>
          </a:xfrm>
        </p:spPr>
        <p:txBody>
          <a:bodyPr/>
          <a:lstStyle/>
          <a:p>
            <a:pPr>
              <a:buClr>
                <a:schemeClr val="accent1">
                  <a:lumMod val="75000"/>
                </a:schemeClr>
              </a:buClr>
              <a:buFont typeface="Wingdings" panose="05000000000000000000" pitchFamily="2" charset="2"/>
              <a:buChar char="Ø"/>
            </a:pPr>
            <a:r>
              <a:rPr lang="fr-FR" dirty="0" smtClean="0">
                <a:solidFill>
                  <a:schemeClr val="accent1">
                    <a:lumMod val="75000"/>
                  </a:schemeClr>
                </a:solidFill>
              </a:rPr>
              <a:t> </a:t>
            </a:r>
            <a:r>
              <a:rPr lang="fr-FR" dirty="0" err="1" smtClean="0"/>
              <a:t>Cleavage</a:t>
            </a:r>
            <a:r>
              <a:rPr lang="fr-FR" dirty="0" smtClean="0"/>
              <a:t> by </a:t>
            </a:r>
            <a:r>
              <a:rPr lang="el-GR" dirty="0" smtClean="0">
                <a:ea typeface="Verdana" panose="020B0604030504040204" pitchFamily="34" charset="0"/>
                <a:cs typeface="Verdana" panose="020B0604030504040204" pitchFamily="34" charset="0"/>
              </a:rPr>
              <a:t>γ</a:t>
            </a:r>
            <a:r>
              <a:rPr lang="nl-BE" dirty="0" smtClean="0">
                <a:ea typeface="Verdana" panose="020B0604030504040204" pitchFamily="34" charset="0"/>
                <a:cs typeface="Verdana" panose="020B0604030504040204" pitchFamily="34" charset="0"/>
              </a:rPr>
              <a:t>-</a:t>
            </a:r>
            <a:r>
              <a:rPr lang="nl-BE" dirty="0" err="1" smtClean="0">
                <a:ea typeface="Verdana" panose="020B0604030504040204" pitchFamily="34" charset="0"/>
                <a:cs typeface="Verdana" panose="020B0604030504040204" pitchFamily="34" charset="0"/>
              </a:rPr>
              <a:t>secretase</a:t>
            </a:r>
            <a:r>
              <a:rPr lang="nl-BE" dirty="0" smtClean="0">
                <a:ea typeface="Verdana" panose="020B0604030504040204" pitchFamily="34" charset="0"/>
                <a:cs typeface="Verdana" panose="020B0604030504040204" pitchFamily="34" charset="0"/>
              </a:rPr>
              <a:t> is </a:t>
            </a:r>
            <a:r>
              <a:rPr lang="fr-FR" dirty="0" err="1" smtClean="0">
                <a:ea typeface="Verdana" panose="020B0604030504040204" pitchFamily="34" charset="0"/>
                <a:cs typeface="Verdana" panose="020B0604030504040204" pitchFamily="34" charset="0"/>
              </a:rPr>
              <a:t>somehow</a:t>
            </a:r>
            <a:r>
              <a:rPr lang="fr-FR" dirty="0" smtClean="0">
                <a:ea typeface="Verdana" panose="020B0604030504040204" pitchFamily="34" charset="0"/>
                <a:cs typeface="Verdana" panose="020B0604030504040204" pitchFamily="34" charset="0"/>
              </a:rPr>
              <a:t> variable</a:t>
            </a:r>
            <a:endParaRPr lang="en-US" dirty="0" smtClean="0"/>
          </a:p>
        </p:txBody>
      </p:sp>
      <p:sp>
        <p:nvSpPr>
          <p:cNvPr id="5" name="Flèche droite 6"/>
          <p:cNvSpPr/>
          <p:nvPr/>
        </p:nvSpPr>
        <p:spPr>
          <a:xfrm>
            <a:off x="1625372" y="2111258"/>
            <a:ext cx="737755" cy="467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571383" y="2117184"/>
            <a:ext cx="7284028" cy="461665"/>
          </a:xfrm>
          <a:prstGeom prst="rect">
            <a:avLst/>
          </a:prstGeom>
          <a:noFill/>
        </p:spPr>
        <p:txBody>
          <a:bodyPr wrap="square" rtlCol="0">
            <a:spAutoFit/>
          </a:bodyPr>
          <a:lstStyle/>
          <a:p>
            <a:r>
              <a:rPr lang="fr-FR" sz="2400" dirty="0" smtClean="0"/>
              <a:t>Formation of A</a:t>
            </a:r>
            <a:r>
              <a:rPr lang="el-GR" sz="2400" dirty="0" smtClean="0">
                <a:latin typeface="Calibri" panose="020F0502020204030204" pitchFamily="34" charset="0"/>
              </a:rPr>
              <a:t>β</a:t>
            </a:r>
            <a:r>
              <a:rPr lang="fr-FR" sz="2400" dirty="0" smtClean="0">
                <a:latin typeface="Calibri" panose="020F0502020204030204" pitchFamily="34" charset="0"/>
              </a:rPr>
              <a:t>-peptides </a:t>
            </a:r>
            <a:r>
              <a:rPr lang="en-US" sz="2400" dirty="0" smtClean="0">
                <a:latin typeface="Calibri" panose="020F0502020204030204" pitchFamily="34" charset="0"/>
              </a:rPr>
              <a:t>of different lengths</a:t>
            </a:r>
            <a:endParaRPr lang="en-US" sz="2400" dirty="0"/>
          </a:p>
        </p:txBody>
      </p:sp>
      <p:pic>
        <p:nvPicPr>
          <p:cNvPr id="9" name="Image 16"/>
          <p:cNvPicPr/>
          <p:nvPr/>
        </p:nvPicPr>
        <p:blipFill>
          <a:blip r:embed="rId3">
            <a:extLst>
              <a:ext uri="{28A0092B-C50C-407E-A947-70E740481C1C}">
                <a14:useLocalDpi xmlns:a14="http://schemas.microsoft.com/office/drawing/2010/main" val="0"/>
              </a:ext>
            </a:extLst>
          </a:blip>
          <a:srcRect/>
          <a:stretch>
            <a:fillRect/>
          </a:stretch>
        </p:blipFill>
        <p:spPr bwMode="auto">
          <a:xfrm>
            <a:off x="3096206" y="2951143"/>
            <a:ext cx="6234381" cy="2973454"/>
          </a:xfrm>
          <a:prstGeom prst="rect">
            <a:avLst/>
          </a:prstGeom>
          <a:noFill/>
          <a:ln>
            <a:noFill/>
          </a:ln>
        </p:spPr>
      </p:pic>
    </p:spTree>
    <p:extLst>
      <p:ext uri="{BB962C8B-B14F-4D97-AF65-F5344CB8AC3E}">
        <p14:creationId xmlns:p14="http://schemas.microsoft.com/office/powerpoint/2010/main" val="771518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5139"/>
          </a:xfrm>
          <a:ln w="28575">
            <a:solidFill>
              <a:schemeClr val="accent1">
                <a:lumMod val="75000"/>
              </a:schemeClr>
            </a:solidFill>
          </a:ln>
        </p:spPr>
        <p:txBody>
          <a:bodyPr/>
          <a:lstStyle/>
          <a:p>
            <a:r>
              <a:rPr lang="fr-FR" dirty="0" smtClean="0"/>
              <a:t>Table of contents</a:t>
            </a:r>
            <a:endParaRPr lang="fr-FR" dirty="0"/>
          </a:p>
        </p:txBody>
      </p:sp>
      <p:sp>
        <p:nvSpPr>
          <p:cNvPr id="3" name="Espace réservé du contenu 2"/>
          <p:cNvSpPr>
            <a:spLocks noGrp="1"/>
          </p:cNvSpPr>
          <p:nvPr>
            <p:ph idx="1"/>
          </p:nvPr>
        </p:nvSpPr>
        <p:spPr>
          <a:xfrm>
            <a:off x="838200" y="1409989"/>
            <a:ext cx="10515600" cy="4886902"/>
          </a:xfrm>
        </p:spPr>
        <p:txBody>
          <a:bodyPr/>
          <a:lstStyle/>
          <a:p>
            <a:pPr>
              <a:buFont typeface="Wingdings" panose="05000000000000000000" pitchFamily="2" charset="2"/>
              <a:buChar char="Ø"/>
            </a:pPr>
            <a:r>
              <a:rPr lang="fr-FR" dirty="0" smtClean="0">
                <a:solidFill>
                  <a:schemeClr val="accent1">
                    <a:lumMod val="75000"/>
                  </a:schemeClr>
                </a:solidFill>
              </a:rPr>
              <a:t> </a:t>
            </a:r>
            <a:r>
              <a:rPr lang="fr-FR" dirty="0" smtClean="0"/>
              <a:t>Introduction</a:t>
            </a:r>
          </a:p>
          <a:p>
            <a:pPr lvl="1">
              <a:buClr>
                <a:schemeClr val="accent1">
                  <a:lumMod val="75000"/>
                </a:schemeClr>
              </a:buClr>
              <a:buFont typeface="Wingdings" panose="05000000000000000000" pitchFamily="2" charset="2"/>
              <a:buChar char="ü"/>
            </a:pPr>
            <a:r>
              <a:rPr lang="fr-FR" dirty="0" smtClean="0"/>
              <a:t> BALTAZAR </a:t>
            </a:r>
            <a:r>
              <a:rPr lang="fr-FR" dirty="0" err="1" smtClean="0"/>
              <a:t>project</a:t>
            </a:r>
            <a:endParaRPr lang="fr-FR" dirty="0" smtClean="0"/>
          </a:p>
          <a:p>
            <a:pPr lvl="1">
              <a:buClr>
                <a:schemeClr val="accent1">
                  <a:lumMod val="75000"/>
                </a:schemeClr>
              </a:buClr>
              <a:buFont typeface="Wingdings" panose="05000000000000000000" pitchFamily="2" charset="2"/>
              <a:buChar char="ü"/>
            </a:pPr>
            <a:r>
              <a:rPr lang="fr-FR" dirty="0" smtClean="0"/>
              <a:t> </a:t>
            </a:r>
            <a:r>
              <a:rPr lang="fr-FR" dirty="0" err="1" smtClean="0"/>
              <a:t>Alzheimer’s</a:t>
            </a:r>
            <a:r>
              <a:rPr lang="fr-FR" dirty="0" smtClean="0"/>
              <a:t> </a:t>
            </a:r>
            <a:r>
              <a:rPr lang="fr-FR" dirty="0" err="1" smtClean="0"/>
              <a:t>disease</a:t>
            </a:r>
            <a:r>
              <a:rPr lang="fr-FR" dirty="0"/>
              <a:t> </a:t>
            </a:r>
            <a:r>
              <a:rPr lang="fr-FR" dirty="0" smtClean="0"/>
              <a:t>(AD)</a:t>
            </a:r>
          </a:p>
          <a:p>
            <a:pPr lvl="1">
              <a:buClr>
                <a:schemeClr val="accent1">
                  <a:lumMod val="75000"/>
                </a:schemeClr>
              </a:buClr>
              <a:buFont typeface="Wingdings" panose="05000000000000000000" pitchFamily="2" charset="2"/>
              <a:buChar char="ü"/>
            </a:pPr>
            <a:r>
              <a:rPr lang="fr-FR" dirty="0" smtClean="0"/>
              <a:t> </a:t>
            </a:r>
            <a:r>
              <a:rPr lang="fr-FR" dirty="0" err="1" smtClean="0"/>
              <a:t>Mild</a:t>
            </a:r>
            <a:r>
              <a:rPr lang="fr-FR" dirty="0" smtClean="0"/>
              <a:t> cognitive </a:t>
            </a:r>
            <a:r>
              <a:rPr lang="fr-FR" dirty="0" err="1" smtClean="0"/>
              <a:t>impairment</a:t>
            </a:r>
            <a:r>
              <a:rPr lang="fr-FR" dirty="0" smtClean="0"/>
              <a:t> (MCI)</a:t>
            </a:r>
          </a:p>
          <a:p>
            <a:pPr lvl="1">
              <a:buClr>
                <a:schemeClr val="accent1">
                  <a:lumMod val="75000"/>
                </a:schemeClr>
              </a:buClr>
              <a:buFont typeface="Wingdings" panose="05000000000000000000" pitchFamily="2" charset="2"/>
              <a:buChar char="ü"/>
            </a:pPr>
            <a:r>
              <a:rPr lang="fr-FR" dirty="0" smtClean="0"/>
              <a:t> Formation of </a:t>
            </a:r>
            <a:r>
              <a:rPr lang="fr-FR" dirty="0" err="1" smtClean="0"/>
              <a:t>amyloid</a:t>
            </a:r>
            <a:r>
              <a:rPr lang="fr-FR" dirty="0" smtClean="0"/>
              <a:t> </a:t>
            </a:r>
            <a:r>
              <a:rPr lang="fr-FR" i="1" dirty="0" smtClean="0"/>
              <a:t>beta</a:t>
            </a:r>
            <a:r>
              <a:rPr lang="fr-FR" dirty="0" smtClean="0"/>
              <a:t> (A</a:t>
            </a:r>
            <a:r>
              <a:rPr lang="el-GR" dirty="0" smtClean="0">
                <a:latin typeface="Calibri" panose="020F0502020204030204" pitchFamily="34" charset="0"/>
              </a:rPr>
              <a:t>β</a:t>
            </a:r>
            <a:r>
              <a:rPr lang="fr-FR" dirty="0" smtClean="0">
                <a:latin typeface="Calibri" panose="020F0502020204030204" pitchFamily="34" charset="0"/>
              </a:rPr>
              <a:t>)</a:t>
            </a:r>
          </a:p>
          <a:p>
            <a:pPr lvl="1">
              <a:buClr>
                <a:schemeClr val="accent1">
                  <a:lumMod val="75000"/>
                </a:schemeClr>
              </a:buClr>
              <a:buFont typeface="Wingdings" panose="05000000000000000000" pitchFamily="2" charset="2"/>
              <a:buChar char="ü"/>
            </a:pPr>
            <a:r>
              <a:rPr lang="fr-FR" dirty="0">
                <a:latin typeface="Calibri" panose="020F0502020204030204" pitchFamily="34" charset="0"/>
              </a:rPr>
              <a:t> </a:t>
            </a:r>
            <a:r>
              <a:rPr lang="en-GB" dirty="0"/>
              <a:t>Different</a:t>
            </a:r>
            <a:r>
              <a:rPr lang="fr-FR" dirty="0"/>
              <a:t> types of </a:t>
            </a:r>
            <a:r>
              <a:rPr lang="fr-FR" dirty="0" err="1"/>
              <a:t>amyloid</a:t>
            </a:r>
            <a:r>
              <a:rPr lang="fr-FR" dirty="0"/>
              <a:t> </a:t>
            </a:r>
            <a:r>
              <a:rPr lang="fr-FR" i="1" dirty="0"/>
              <a:t>beta </a:t>
            </a:r>
            <a:r>
              <a:rPr lang="fr-FR" dirty="0"/>
              <a:t>(A</a:t>
            </a:r>
            <a:r>
              <a:rPr lang="el-GR" dirty="0"/>
              <a:t>β</a:t>
            </a:r>
            <a:r>
              <a:rPr lang="fr-FR" dirty="0"/>
              <a:t>)</a:t>
            </a:r>
            <a:endParaRPr lang="fr-FR" dirty="0" smtClean="0">
              <a:latin typeface="Calibri" panose="020F0502020204030204" pitchFamily="34" charset="0"/>
            </a:endParaRPr>
          </a:p>
          <a:p>
            <a:pPr>
              <a:buClr>
                <a:schemeClr val="accent1">
                  <a:lumMod val="75000"/>
                </a:schemeClr>
              </a:buClr>
              <a:buFont typeface="Wingdings" panose="05000000000000000000" pitchFamily="2" charset="2"/>
              <a:buChar char="Ø"/>
            </a:pPr>
            <a:r>
              <a:rPr lang="fr-FR" dirty="0" smtClean="0"/>
              <a:t> </a:t>
            </a:r>
            <a:r>
              <a:rPr lang="fr-FR" b="1" dirty="0" err="1" smtClean="0"/>
              <a:t>Methods</a:t>
            </a:r>
            <a:endParaRPr lang="fr-FR" b="1" dirty="0" smtClean="0"/>
          </a:p>
          <a:p>
            <a:pPr>
              <a:buClr>
                <a:schemeClr val="accent1">
                  <a:lumMod val="75000"/>
                </a:schemeClr>
              </a:buClr>
              <a:buFont typeface="Wingdings" panose="05000000000000000000" pitchFamily="2" charset="2"/>
              <a:buChar char="Ø"/>
            </a:pPr>
            <a:r>
              <a:rPr lang="fr-FR" dirty="0" smtClean="0"/>
              <a:t> </a:t>
            </a:r>
            <a:r>
              <a:rPr lang="fr-FR" dirty="0" err="1" smtClean="0"/>
              <a:t>Results</a:t>
            </a:r>
            <a:r>
              <a:rPr lang="fr-FR" dirty="0" smtClean="0"/>
              <a:t> and discussion</a:t>
            </a:r>
          </a:p>
          <a:p>
            <a:pPr>
              <a:buClr>
                <a:schemeClr val="accent1">
                  <a:lumMod val="75000"/>
                </a:schemeClr>
              </a:buClr>
              <a:buFont typeface="Wingdings" panose="05000000000000000000" pitchFamily="2" charset="2"/>
              <a:buChar char="Ø"/>
            </a:pPr>
            <a:r>
              <a:rPr lang="fr-FR" dirty="0" smtClean="0"/>
              <a:t> Conclusion and future perspectives</a:t>
            </a:r>
          </a:p>
          <a:p>
            <a:pPr marL="0" indent="0">
              <a:buClr>
                <a:schemeClr val="accent1">
                  <a:lumMod val="75000"/>
                </a:schemeClr>
              </a:buClr>
              <a:buNone/>
            </a:pPr>
            <a:endParaRPr lang="fr-FR" dirty="0" smtClean="0"/>
          </a:p>
        </p:txBody>
      </p:sp>
    </p:spTree>
    <p:extLst>
      <p:ext uri="{BB962C8B-B14F-4D97-AF65-F5344CB8AC3E}">
        <p14:creationId xmlns:p14="http://schemas.microsoft.com/office/powerpoint/2010/main" val="1915927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5139"/>
          </a:xfrm>
          <a:ln w="28575">
            <a:solidFill>
              <a:schemeClr val="accent1">
                <a:lumMod val="75000"/>
              </a:schemeClr>
            </a:solidFill>
          </a:ln>
        </p:spPr>
        <p:txBody>
          <a:bodyPr/>
          <a:lstStyle/>
          <a:p>
            <a:r>
              <a:rPr lang="fr-FR" dirty="0" err="1" smtClean="0"/>
              <a:t>Methods</a:t>
            </a:r>
            <a:endParaRPr lang="fr-FR" dirty="0"/>
          </a:p>
        </p:txBody>
      </p:sp>
      <p:sp>
        <p:nvSpPr>
          <p:cNvPr id="3" name="Espace réservé du contenu 2"/>
          <p:cNvSpPr>
            <a:spLocks noGrp="1"/>
          </p:cNvSpPr>
          <p:nvPr>
            <p:ph idx="1"/>
          </p:nvPr>
        </p:nvSpPr>
        <p:spPr>
          <a:xfrm>
            <a:off x="838200" y="1409989"/>
            <a:ext cx="10515600" cy="4886902"/>
          </a:xfrm>
        </p:spPr>
        <p:txBody>
          <a:bodyPr/>
          <a:lstStyle/>
          <a:p>
            <a:pPr>
              <a:buClr>
                <a:schemeClr val="accent1">
                  <a:lumMod val="75000"/>
                </a:schemeClr>
              </a:buClr>
              <a:buFont typeface="Wingdings" panose="05000000000000000000" pitchFamily="2" charset="2"/>
              <a:buChar char="Ø"/>
            </a:pPr>
            <a:r>
              <a:rPr lang="fr-FR" dirty="0" smtClean="0">
                <a:solidFill>
                  <a:schemeClr val="accent1">
                    <a:lumMod val="75000"/>
                  </a:schemeClr>
                </a:solidFill>
              </a:rPr>
              <a:t> </a:t>
            </a:r>
            <a:r>
              <a:rPr lang="fr-FR" dirty="0" err="1" smtClean="0"/>
              <a:t>Two</a:t>
            </a:r>
            <a:r>
              <a:rPr lang="fr-FR" dirty="0" smtClean="0"/>
              <a:t> </a:t>
            </a:r>
            <a:r>
              <a:rPr lang="fr-FR" dirty="0" err="1" smtClean="0"/>
              <a:t>used</a:t>
            </a:r>
            <a:r>
              <a:rPr lang="fr-FR" dirty="0" smtClean="0"/>
              <a:t> </a:t>
            </a:r>
            <a:r>
              <a:rPr lang="fr-FR" dirty="0" err="1" smtClean="0"/>
              <a:t>methods</a:t>
            </a:r>
            <a:r>
              <a:rPr lang="fr-FR" dirty="0" smtClean="0"/>
              <a:t>:</a:t>
            </a:r>
          </a:p>
          <a:p>
            <a:pPr lvl="1">
              <a:buClr>
                <a:schemeClr val="accent1">
                  <a:lumMod val="75000"/>
                </a:schemeClr>
              </a:buClr>
              <a:buFont typeface="Wingdings" panose="05000000000000000000" pitchFamily="2" charset="2"/>
              <a:buChar char="ü"/>
            </a:pPr>
            <a:r>
              <a:rPr lang="en-US" dirty="0" smtClean="0"/>
              <a:t> Sandwich ELISA</a:t>
            </a:r>
          </a:p>
          <a:p>
            <a:pPr lvl="1">
              <a:buClr>
                <a:schemeClr val="accent1">
                  <a:lumMod val="75000"/>
                </a:schemeClr>
              </a:buClr>
              <a:buFont typeface="Wingdings" panose="05000000000000000000" pitchFamily="2" charset="2"/>
              <a:buChar char="ü"/>
            </a:pPr>
            <a:r>
              <a:rPr lang="en-US" dirty="0"/>
              <a:t> </a:t>
            </a:r>
            <a:r>
              <a:rPr lang="en-US" dirty="0" smtClean="0"/>
              <a:t>Fluorescence Resonance Energy Transfer (FRET)</a:t>
            </a:r>
          </a:p>
        </p:txBody>
      </p:sp>
      <p:pic>
        <p:nvPicPr>
          <p:cNvPr id="4" name="Afbeelding 3"/>
          <p:cNvPicPr>
            <a:picLocks noChangeAspect="1"/>
          </p:cNvPicPr>
          <p:nvPr/>
        </p:nvPicPr>
        <p:blipFill>
          <a:blip r:embed="rId3"/>
          <a:stretch>
            <a:fillRect/>
          </a:stretch>
        </p:blipFill>
        <p:spPr>
          <a:xfrm>
            <a:off x="3205162" y="2848841"/>
            <a:ext cx="5781675" cy="3448050"/>
          </a:xfrm>
          <a:prstGeom prst="rect">
            <a:avLst/>
          </a:prstGeom>
        </p:spPr>
      </p:pic>
    </p:spTree>
    <p:extLst>
      <p:ext uri="{BB962C8B-B14F-4D97-AF65-F5344CB8AC3E}">
        <p14:creationId xmlns:p14="http://schemas.microsoft.com/office/powerpoint/2010/main" val="731394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33941395550B43AA55D408D701C79D" ma:contentTypeVersion="2" ma:contentTypeDescription="Een nieuw document maken." ma:contentTypeScope="" ma:versionID="0093e3357470571c301775be7262ec18">
  <xsd:schema xmlns:xsd="http://www.w3.org/2001/XMLSchema" xmlns:xs="http://www.w3.org/2001/XMLSchema" xmlns:p="http://schemas.microsoft.com/office/2006/metadata/properties" xmlns:ns2="22e78e1c-e40d-4f35-8d6f-16ad3463fab3" targetNamespace="http://schemas.microsoft.com/office/2006/metadata/properties" ma:root="true" ma:fieldsID="9910bde5e3189af8e35c3cdedbd8a20d" ns2:_="">
    <xsd:import namespace="22e78e1c-e40d-4f35-8d6f-16ad3463fab3"/>
    <xsd:element name="properties">
      <xsd:complexType>
        <xsd:sequence>
          <xsd:element name="documentManagement">
            <xsd:complexType>
              <xsd:all>
                <xsd:element ref="ns2:Academiejaar" minOccurs="0"/>
                <xsd:element ref="ns2:Confidentieel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e78e1c-e40d-4f35-8d6f-16ad3463fab3" elementFormDefault="qualified">
    <xsd:import namespace="http://schemas.microsoft.com/office/2006/documentManagement/types"/>
    <xsd:import namespace="http://schemas.microsoft.com/office/infopath/2007/PartnerControls"/>
    <xsd:element name="Academiejaar" ma:index="8" nillable="true" ma:displayName="Academiejaar" ma:default="15-16" ma:description="Academiejaar" ma:format="Dropdown" ma:internalName="Academiejaar">
      <xsd:simpleType>
        <xsd:restriction base="dms:Choice">
          <xsd:enumeration value="10-11"/>
          <xsd:enumeration value="11-12"/>
          <xsd:enumeration value="12-13"/>
          <xsd:enumeration value="13-14"/>
          <xsd:enumeration value="14-15"/>
          <xsd:enumeration value="15-16"/>
          <xsd:enumeration value="16-17"/>
        </xsd:restriction>
      </xsd:simpleType>
    </xsd:element>
    <xsd:element name="Confidentieel_x003f_" ma:index="9" nillable="true" ma:displayName="Confidentieel?" ma:default="0" ma:internalName="Confidentieel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NAAM + VOORNAA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ademiejaar xmlns="22e78e1c-e40d-4f35-8d6f-16ad3463fab3">15-16</Academiejaar>
    <Confidentieel_x003f_ xmlns="22e78e1c-e40d-4f35-8d6f-16ad3463fab3">false</Confidentieel_x003f_>
  </documentManagement>
</p:properties>
</file>

<file path=customXml/itemProps1.xml><?xml version="1.0" encoding="utf-8"?>
<ds:datastoreItem xmlns:ds="http://schemas.openxmlformats.org/officeDocument/2006/customXml" ds:itemID="{0AB2E04B-ECA8-4CAA-B17B-6222307FBFFD}"/>
</file>

<file path=customXml/itemProps2.xml><?xml version="1.0" encoding="utf-8"?>
<ds:datastoreItem xmlns:ds="http://schemas.openxmlformats.org/officeDocument/2006/customXml" ds:itemID="{DD92A5FF-E9C8-41F1-A4EC-A606955D2D37}"/>
</file>

<file path=customXml/itemProps3.xml><?xml version="1.0" encoding="utf-8"?>
<ds:datastoreItem xmlns:ds="http://schemas.openxmlformats.org/officeDocument/2006/customXml" ds:itemID="{4890D7A1-9EB0-4D3B-9056-D4161DCDA070}"/>
</file>

<file path=docProps/app.xml><?xml version="1.0" encoding="utf-8"?>
<Properties xmlns="http://schemas.openxmlformats.org/officeDocument/2006/extended-properties" xmlns:vt="http://schemas.openxmlformats.org/officeDocument/2006/docPropsVTypes">
  <Template>Wisp</Template>
  <TotalTime>1356</TotalTime>
  <Words>2961</Words>
  <Application>Microsoft Office PowerPoint</Application>
  <PresentationFormat>Breedbeeld</PresentationFormat>
  <Paragraphs>206</Paragraphs>
  <Slides>21</Slides>
  <Notes>21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Calibri</vt:lpstr>
      <vt:lpstr>Calibri Light</vt:lpstr>
      <vt:lpstr>Verdana</vt:lpstr>
      <vt:lpstr>Wingdings</vt:lpstr>
      <vt:lpstr>Thème Office</vt:lpstr>
      <vt:lpstr>The BALTAZAR project: detection and quantification of amyloid peptides, BACE1, TACE and Cathepsin D in the cerebrospinal fluid of patients with AD and MCI</vt:lpstr>
      <vt:lpstr>Table of contents</vt:lpstr>
      <vt:lpstr>BALTAZAR project</vt:lpstr>
      <vt:lpstr>Alzheimer’s disease (AD)</vt:lpstr>
      <vt:lpstr>Mild cognitive impairment (MCI)</vt:lpstr>
      <vt:lpstr>Formation of amyloid beta (Aβ)</vt:lpstr>
      <vt:lpstr>Different types of amyloid beta (Aβ)</vt:lpstr>
      <vt:lpstr>Table of contents</vt:lpstr>
      <vt:lpstr>Methods</vt:lpstr>
      <vt:lpstr>Methods</vt:lpstr>
      <vt:lpstr>Methods</vt:lpstr>
      <vt:lpstr>Table of contents</vt:lpstr>
      <vt:lpstr>Results and discussion: TACE (90 samples)</vt:lpstr>
      <vt:lpstr>Results and discussion: TACE (all samples)</vt:lpstr>
      <vt:lpstr>Results and discussion: Cathepsin D (87 samples)</vt:lpstr>
      <vt:lpstr>Results and discussion: Cathepsin D (all samples)</vt:lpstr>
      <vt:lpstr>Results and discussion: Aβ-40 (152 samples)</vt:lpstr>
      <vt:lpstr>Results and discussion: Aβ-42 (152 samples)</vt:lpstr>
      <vt:lpstr>Table of contents</vt:lpstr>
      <vt:lpstr>Conclusion and future perspectives</vt:lpstr>
      <vt:lpstr>PowerPoint-presentatie</vt:lpstr>
    </vt:vector>
  </TitlesOfParts>
  <Company>CHRU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Nuytten Germien</dc:title>
  <dc:creator>LBPC</dc:creator>
  <cp:lastModifiedBy>Germien Nuytten</cp:lastModifiedBy>
  <cp:revision>71</cp:revision>
  <dcterms:created xsi:type="dcterms:W3CDTF">2016-05-18T11:57:33Z</dcterms:created>
  <dcterms:modified xsi:type="dcterms:W3CDTF">2016-06-13T16:25:04Z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0x0101003433941395550B43AA55D408D701C79D</vt:lpwstr>
  </property>
</Properties>
</file>